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78" r:id="rId5"/>
    <p:sldId id="306" r:id="rId6"/>
    <p:sldId id="300" r:id="rId7"/>
    <p:sldId id="296" r:id="rId8"/>
    <p:sldId id="294" r:id="rId9"/>
    <p:sldId id="295" r:id="rId10"/>
    <p:sldId id="297" r:id="rId11"/>
    <p:sldId id="308" r:id="rId12"/>
    <p:sldId id="298" r:id="rId13"/>
    <p:sldId id="307" r:id="rId14"/>
    <p:sldId id="305" r:id="rId15"/>
  </p:sldIdLst>
  <p:sldSz cx="9144000" cy="5715000" type="screen16x10"/>
  <p:notesSz cx="6797675" cy="9926638"/>
  <p:custDataLst>
    <p:tags r:id="rId1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5465">
          <p15:clr>
            <a:srgbClr val="A4A3A4"/>
          </p15:clr>
        </p15:guide>
        <p15:guide id="3" pos="4241">
          <p15:clr>
            <a:srgbClr val="A4A3A4"/>
          </p15:clr>
        </p15:guide>
        <p15:guide id="4" pos="4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9" name="Autor" initials="A" lastIdx="1" clrIdx="8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9EFC"/>
    <a:srgbClr val="0096D3"/>
    <a:srgbClr val="00B5FE"/>
    <a:srgbClr val="990033"/>
    <a:srgbClr val="E7EFF7"/>
    <a:srgbClr val="CBDDEF"/>
    <a:srgbClr val="0C94B7"/>
    <a:srgbClr val="41B4CE"/>
    <a:srgbClr val="73BAD1"/>
    <a:srgbClr val="65B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0" autoAdjust="0"/>
    <p:restoredTop sz="89286" autoAdjust="0"/>
  </p:normalViewPr>
  <p:slideViewPr>
    <p:cSldViewPr snapToGrid="0" showGuides="1">
      <p:cViewPr varScale="1">
        <p:scale>
          <a:sx n="129" d="100"/>
          <a:sy n="129" d="100"/>
        </p:scale>
        <p:origin x="132" y="216"/>
      </p:cViewPr>
      <p:guideLst>
        <p:guide orient="horz" pos="1800"/>
        <p:guide pos="5465"/>
        <p:guide pos="4241"/>
        <p:guide pos="4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4" d="100"/>
          <a:sy n="94" d="100"/>
        </p:scale>
        <p:origin x="2748" y="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4BA8B7-F53D-491F-A7A7-4A9FBE1A52F9}" type="doc">
      <dgm:prSet loTypeId="urn:microsoft.com/office/officeart/2005/8/layout/chevron1" loCatId="process" qsTypeId="urn:microsoft.com/office/officeart/2005/8/quickstyle/simple1" qsCatId="simple" csTypeId="urn:microsoft.com/office/officeart/2005/8/colors/accent1_4" csCatId="accent1" phldr="1"/>
      <dgm:spPr/>
    </dgm:pt>
    <dgm:pt modelId="{FB541F80-EC8A-4FD9-89D5-5841B2AD529A}">
      <dgm:prSet phldrT="[Text]"/>
      <dgm:spPr/>
      <dgm:t>
        <a:bodyPr/>
        <a:lstStyle/>
        <a:p>
          <a:r>
            <a:rPr lang="de-AT" dirty="0"/>
            <a:t>Key </a:t>
          </a:r>
          <a:r>
            <a:rPr lang="de-AT" dirty="0" err="1"/>
            <a:t>Concepts</a:t>
          </a:r>
          <a:endParaRPr lang="de-AT" dirty="0"/>
        </a:p>
      </dgm:t>
    </dgm:pt>
    <dgm:pt modelId="{4A7B6690-3818-450F-B873-FA25EDA03488}" type="parTrans" cxnId="{E2982D64-53BF-4CEC-8F3A-843235115EA4}">
      <dgm:prSet/>
      <dgm:spPr/>
      <dgm:t>
        <a:bodyPr/>
        <a:lstStyle/>
        <a:p>
          <a:endParaRPr lang="de-AT"/>
        </a:p>
      </dgm:t>
    </dgm:pt>
    <dgm:pt modelId="{D3B395FB-6810-41F3-94A5-DF0951251B62}" type="sibTrans" cxnId="{E2982D64-53BF-4CEC-8F3A-843235115EA4}">
      <dgm:prSet/>
      <dgm:spPr/>
      <dgm:t>
        <a:bodyPr/>
        <a:lstStyle/>
        <a:p>
          <a:endParaRPr lang="de-AT"/>
        </a:p>
      </dgm:t>
    </dgm:pt>
    <dgm:pt modelId="{8491A243-BED5-49A1-B121-E6B0E87DBE0B}" type="pres">
      <dgm:prSet presAssocID="{284BA8B7-F53D-491F-A7A7-4A9FBE1A52F9}" presName="Name0" presStyleCnt="0">
        <dgm:presLayoutVars>
          <dgm:dir/>
          <dgm:animLvl val="lvl"/>
          <dgm:resizeHandles val="exact"/>
        </dgm:presLayoutVars>
      </dgm:prSet>
      <dgm:spPr/>
    </dgm:pt>
    <dgm:pt modelId="{49B7BE52-C519-4839-B98E-51A1D914417F}" type="pres">
      <dgm:prSet presAssocID="{FB541F80-EC8A-4FD9-89D5-5841B2AD529A}" presName="parTxOnly" presStyleLbl="node1" presStyleIdx="0" presStyleCnt="1" custLinFactNeighborY="9042">
        <dgm:presLayoutVars>
          <dgm:chMax val="0"/>
          <dgm:chPref val="0"/>
          <dgm:bulletEnabled val="1"/>
        </dgm:presLayoutVars>
      </dgm:prSet>
      <dgm:spPr/>
    </dgm:pt>
  </dgm:ptLst>
  <dgm:cxnLst>
    <dgm:cxn modelId="{13D51E28-D4BC-4897-9BCE-93C781EE3191}" type="presOf" srcId="{284BA8B7-F53D-491F-A7A7-4A9FBE1A52F9}" destId="{8491A243-BED5-49A1-B121-E6B0E87DBE0B}" srcOrd="0" destOrd="0" presId="urn:microsoft.com/office/officeart/2005/8/layout/chevron1"/>
    <dgm:cxn modelId="{E2982D64-53BF-4CEC-8F3A-843235115EA4}" srcId="{284BA8B7-F53D-491F-A7A7-4A9FBE1A52F9}" destId="{FB541F80-EC8A-4FD9-89D5-5841B2AD529A}" srcOrd="0" destOrd="0" parTransId="{4A7B6690-3818-450F-B873-FA25EDA03488}" sibTransId="{D3B395FB-6810-41F3-94A5-DF0951251B62}"/>
    <dgm:cxn modelId="{96F066E1-FFB3-47DA-BE9D-CE26CAA23CF3}" type="presOf" srcId="{FB541F80-EC8A-4FD9-89D5-5841B2AD529A}" destId="{49B7BE52-C519-4839-B98E-51A1D914417F}" srcOrd="0" destOrd="0" presId="urn:microsoft.com/office/officeart/2005/8/layout/chevron1"/>
    <dgm:cxn modelId="{1C0C7641-EE90-497E-906A-505A21A9415B}" type="presParOf" srcId="{8491A243-BED5-49A1-B121-E6B0E87DBE0B}" destId="{49B7BE52-C519-4839-B98E-51A1D914417F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4BA8B7-F53D-491F-A7A7-4A9FBE1A52F9}" type="doc">
      <dgm:prSet loTypeId="urn:microsoft.com/office/officeart/2005/8/layout/chevron1" loCatId="process" qsTypeId="urn:microsoft.com/office/officeart/2005/8/quickstyle/simple1" qsCatId="simple" csTypeId="urn:microsoft.com/office/officeart/2005/8/colors/accent1_3" csCatId="accent1" phldr="1"/>
      <dgm:spPr/>
    </dgm:pt>
    <dgm:pt modelId="{FB541F80-EC8A-4FD9-89D5-5841B2AD529A}">
      <dgm:prSet phldrT="[Text]"/>
      <dgm:spPr/>
      <dgm:t>
        <a:bodyPr/>
        <a:lstStyle/>
        <a:p>
          <a:r>
            <a:rPr lang="de-AT" dirty="0"/>
            <a:t>Internal BC</a:t>
          </a:r>
        </a:p>
      </dgm:t>
    </dgm:pt>
    <dgm:pt modelId="{4A7B6690-3818-450F-B873-FA25EDA03488}" type="parTrans" cxnId="{E2982D64-53BF-4CEC-8F3A-843235115EA4}">
      <dgm:prSet/>
      <dgm:spPr/>
      <dgm:t>
        <a:bodyPr/>
        <a:lstStyle/>
        <a:p>
          <a:endParaRPr lang="de-AT"/>
        </a:p>
      </dgm:t>
    </dgm:pt>
    <dgm:pt modelId="{D3B395FB-6810-41F3-94A5-DF0951251B62}" type="sibTrans" cxnId="{E2982D64-53BF-4CEC-8F3A-843235115EA4}">
      <dgm:prSet/>
      <dgm:spPr/>
      <dgm:t>
        <a:bodyPr/>
        <a:lstStyle/>
        <a:p>
          <a:endParaRPr lang="de-AT"/>
        </a:p>
      </dgm:t>
    </dgm:pt>
    <dgm:pt modelId="{8491A243-BED5-49A1-B121-E6B0E87DBE0B}" type="pres">
      <dgm:prSet presAssocID="{284BA8B7-F53D-491F-A7A7-4A9FBE1A52F9}" presName="Name0" presStyleCnt="0">
        <dgm:presLayoutVars>
          <dgm:dir/>
          <dgm:animLvl val="lvl"/>
          <dgm:resizeHandles val="exact"/>
        </dgm:presLayoutVars>
      </dgm:prSet>
      <dgm:spPr/>
    </dgm:pt>
    <dgm:pt modelId="{49B7BE52-C519-4839-B98E-51A1D914417F}" type="pres">
      <dgm:prSet presAssocID="{FB541F80-EC8A-4FD9-89D5-5841B2AD529A}" presName="parTxOnly" presStyleLbl="node1" presStyleIdx="0" presStyleCnt="1" custLinFactNeighborX="-3551" custLinFactNeighborY="43527">
        <dgm:presLayoutVars>
          <dgm:chMax val="0"/>
          <dgm:chPref val="0"/>
          <dgm:bulletEnabled val="1"/>
        </dgm:presLayoutVars>
      </dgm:prSet>
      <dgm:spPr/>
    </dgm:pt>
  </dgm:ptLst>
  <dgm:cxnLst>
    <dgm:cxn modelId="{13D51E28-D4BC-4897-9BCE-93C781EE3191}" type="presOf" srcId="{284BA8B7-F53D-491F-A7A7-4A9FBE1A52F9}" destId="{8491A243-BED5-49A1-B121-E6B0E87DBE0B}" srcOrd="0" destOrd="0" presId="urn:microsoft.com/office/officeart/2005/8/layout/chevron1"/>
    <dgm:cxn modelId="{E2982D64-53BF-4CEC-8F3A-843235115EA4}" srcId="{284BA8B7-F53D-491F-A7A7-4A9FBE1A52F9}" destId="{FB541F80-EC8A-4FD9-89D5-5841B2AD529A}" srcOrd="0" destOrd="0" parTransId="{4A7B6690-3818-450F-B873-FA25EDA03488}" sibTransId="{D3B395FB-6810-41F3-94A5-DF0951251B62}"/>
    <dgm:cxn modelId="{96F066E1-FFB3-47DA-BE9D-CE26CAA23CF3}" type="presOf" srcId="{FB541F80-EC8A-4FD9-89D5-5841B2AD529A}" destId="{49B7BE52-C519-4839-B98E-51A1D914417F}" srcOrd="0" destOrd="0" presId="urn:microsoft.com/office/officeart/2005/8/layout/chevron1"/>
    <dgm:cxn modelId="{1C0C7641-EE90-497E-906A-505A21A9415B}" type="presParOf" srcId="{8491A243-BED5-49A1-B121-E6B0E87DBE0B}" destId="{49B7BE52-C519-4839-B98E-51A1D914417F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4BA8B7-F53D-491F-A7A7-4A9FBE1A52F9}" type="doc">
      <dgm:prSet loTypeId="urn:microsoft.com/office/officeart/2005/8/layout/chevron1" loCatId="process" qsTypeId="urn:microsoft.com/office/officeart/2005/8/quickstyle/simple1" qsCatId="simple" csTypeId="urn:microsoft.com/office/officeart/2005/8/colors/accent1_3" csCatId="accent1" phldr="1"/>
      <dgm:spPr/>
    </dgm:pt>
    <dgm:pt modelId="{FB541F80-EC8A-4FD9-89D5-5841B2AD529A}">
      <dgm:prSet phldrT="[Text]"/>
      <dgm:spPr/>
      <dgm:t>
        <a:bodyPr/>
        <a:lstStyle/>
        <a:p>
          <a:r>
            <a:rPr lang="de-AT" dirty="0"/>
            <a:t>External BC</a:t>
          </a:r>
        </a:p>
      </dgm:t>
    </dgm:pt>
    <dgm:pt modelId="{4A7B6690-3818-450F-B873-FA25EDA03488}" type="parTrans" cxnId="{E2982D64-53BF-4CEC-8F3A-843235115EA4}">
      <dgm:prSet/>
      <dgm:spPr/>
      <dgm:t>
        <a:bodyPr/>
        <a:lstStyle/>
        <a:p>
          <a:endParaRPr lang="de-AT"/>
        </a:p>
      </dgm:t>
    </dgm:pt>
    <dgm:pt modelId="{D3B395FB-6810-41F3-94A5-DF0951251B62}" type="sibTrans" cxnId="{E2982D64-53BF-4CEC-8F3A-843235115EA4}">
      <dgm:prSet/>
      <dgm:spPr/>
      <dgm:t>
        <a:bodyPr/>
        <a:lstStyle/>
        <a:p>
          <a:endParaRPr lang="de-AT"/>
        </a:p>
      </dgm:t>
    </dgm:pt>
    <dgm:pt modelId="{8491A243-BED5-49A1-B121-E6B0E87DBE0B}" type="pres">
      <dgm:prSet presAssocID="{284BA8B7-F53D-491F-A7A7-4A9FBE1A52F9}" presName="Name0" presStyleCnt="0">
        <dgm:presLayoutVars>
          <dgm:dir/>
          <dgm:animLvl val="lvl"/>
          <dgm:resizeHandles val="exact"/>
        </dgm:presLayoutVars>
      </dgm:prSet>
      <dgm:spPr/>
    </dgm:pt>
    <dgm:pt modelId="{49B7BE52-C519-4839-B98E-51A1D914417F}" type="pres">
      <dgm:prSet presAssocID="{FB541F80-EC8A-4FD9-89D5-5841B2AD529A}" presName="parTxOnly" presStyleLbl="node1" presStyleIdx="0" presStyleCnt="1" custLinFactNeighborX="-696" custLinFactNeighborY="49518">
        <dgm:presLayoutVars>
          <dgm:chMax val="0"/>
          <dgm:chPref val="0"/>
          <dgm:bulletEnabled val="1"/>
        </dgm:presLayoutVars>
      </dgm:prSet>
      <dgm:spPr/>
    </dgm:pt>
  </dgm:ptLst>
  <dgm:cxnLst>
    <dgm:cxn modelId="{13D51E28-D4BC-4897-9BCE-93C781EE3191}" type="presOf" srcId="{284BA8B7-F53D-491F-A7A7-4A9FBE1A52F9}" destId="{8491A243-BED5-49A1-B121-E6B0E87DBE0B}" srcOrd="0" destOrd="0" presId="urn:microsoft.com/office/officeart/2005/8/layout/chevron1"/>
    <dgm:cxn modelId="{E2982D64-53BF-4CEC-8F3A-843235115EA4}" srcId="{284BA8B7-F53D-491F-A7A7-4A9FBE1A52F9}" destId="{FB541F80-EC8A-4FD9-89D5-5841B2AD529A}" srcOrd="0" destOrd="0" parTransId="{4A7B6690-3818-450F-B873-FA25EDA03488}" sibTransId="{D3B395FB-6810-41F3-94A5-DF0951251B62}"/>
    <dgm:cxn modelId="{96F066E1-FFB3-47DA-BE9D-CE26CAA23CF3}" type="presOf" srcId="{FB541F80-EC8A-4FD9-89D5-5841B2AD529A}" destId="{49B7BE52-C519-4839-B98E-51A1D914417F}" srcOrd="0" destOrd="0" presId="urn:microsoft.com/office/officeart/2005/8/layout/chevron1"/>
    <dgm:cxn modelId="{1C0C7641-EE90-497E-906A-505A21A9415B}" type="presParOf" srcId="{8491A243-BED5-49A1-B121-E6B0E87DBE0B}" destId="{49B7BE52-C519-4839-B98E-51A1D914417F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4BA8B7-F53D-491F-A7A7-4A9FBE1A52F9}" type="doc">
      <dgm:prSet loTypeId="urn:microsoft.com/office/officeart/2005/8/layout/chevron1" loCatId="process" qsTypeId="urn:microsoft.com/office/officeart/2005/8/quickstyle/simple1" qsCatId="simple" csTypeId="urn:microsoft.com/office/officeart/2005/8/colors/accent1_3" csCatId="accent1" phldr="1"/>
      <dgm:spPr/>
    </dgm:pt>
    <dgm:pt modelId="{FB541F80-EC8A-4FD9-89D5-5841B2AD529A}">
      <dgm:prSet phldrT="[Text]"/>
      <dgm:spPr/>
      <dgm:t>
        <a:bodyPr/>
        <a:lstStyle/>
        <a:p>
          <a:r>
            <a:rPr lang="de-AT" dirty="0"/>
            <a:t>Inter-</a:t>
          </a:r>
          <a:r>
            <a:rPr lang="de-AT" dirty="0" err="1"/>
            <a:t>cultural</a:t>
          </a:r>
          <a:r>
            <a:rPr lang="de-AT" dirty="0"/>
            <a:t> BC</a:t>
          </a:r>
        </a:p>
      </dgm:t>
    </dgm:pt>
    <dgm:pt modelId="{4A7B6690-3818-450F-B873-FA25EDA03488}" type="parTrans" cxnId="{E2982D64-53BF-4CEC-8F3A-843235115EA4}">
      <dgm:prSet/>
      <dgm:spPr/>
      <dgm:t>
        <a:bodyPr/>
        <a:lstStyle/>
        <a:p>
          <a:endParaRPr lang="de-AT"/>
        </a:p>
      </dgm:t>
    </dgm:pt>
    <dgm:pt modelId="{D3B395FB-6810-41F3-94A5-DF0951251B62}" type="sibTrans" cxnId="{E2982D64-53BF-4CEC-8F3A-843235115EA4}">
      <dgm:prSet/>
      <dgm:spPr/>
      <dgm:t>
        <a:bodyPr/>
        <a:lstStyle/>
        <a:p>
          <a:endParaRPr lang="de-AT"/>
        </a:p>
      </dgm:t>
    </dgm:pt>
    <dgm:pt modelId="{8491A243-BED5-49A1-B121-E6B0E87DBE0B}" type="pres">
      <dgm:prSet presAssocID="{284BA8B7-F53D-491F-A7A7-4A9FBE1A52F9}" presName="Name0" presStyleCnt="0">
        <dgm:presLayoutVars>
          <dgm:dir/>
          <dgm:animLvl val="lvl"/>
          <dgm:resizeHandles val="exact"/>
        </dgm:presLayoutVars>
      </dgm:prSet>
      <dgm:spPr/>
    </dgm:pt>
    <dgm:pt modelId="{49B7BE52-C519-4839-B98E-51A1D914417F}" type="pres">
      <dgm:prSet presAssocID="{FB541F80-EC8A-4FD9-89D5-5841B2AD529A}" presName="parTxOnly" presStyleLbl="node1" presStyleIdx="0" presStyleCnt="1" custLinFactNeighborX="10416" custLinFactNeighborY="-11117">
        <dgm:presLayoutVars>
          <dgm:chMax val="0"/>
          <dgm:chPref val="0"/>
          <dgm:bulletEnabled val="1"/>
        </dgm:presLayoutVars>
      </dgm:prSet>
      <dgm:spPr/>
    </dgm:pt>
  </dgm:ptLst>
  <dgm:cxnLst>
    <dgm:cxn modelId="{13D51E28-D4BC-4897-9BCE-93C781EE3191}" type="presOf" srcId="{284BA8B7-F53D-491F-A7A7-4A9FBE1A52F9}" destId="{8491A243-BED5-49A1-B121-E6B0E87DBE0B}" srcOrd="0" destOrd="0" presId="urn:microsoft.com/office/officeart/2005/8/layout/chevron1"/>
    <dgm:cxn modelId="{E2982D64-53BF-4CEC-8F3A-843235115EA4}" srcId="{284BA8B7-F53D-491F-A7A7-4A9FBE1A52F9}" destId="{FB541F80-EC8A-4FD9-89D5-5841B2AD529A}" srcOrd="0" destOrd="0" parTransId="{4A7B6690-3818-450F-B873-FA25EDA03488}" sibTransId="{D3B395FB-6810-41F3-94A5-DF0951251B62}"/>
    <dgm:cxn modelId="{96F066E1-FFB3-47DA-BE9D-CE26CAA23CF3}" type="presOf" srcId="{FB541F80-EC8A-4FD9-89D5-5841B2AD529A}" destId="{49B7BE52-C519-4839-B98E-51A1D914417F}" srcOrd="0" destOrd="0" presId="urn:microsoft.com/office/officeart/2005/8/layout/chevron1"/>
    <dgm:cxn modelId="{1C0C7641-EE90-497E-906A-505A21A9415B}" type="presParOf" srcId="{8491A243-BED5-49A1-B121-E6B0E87DBE0B}" destId="{49B7BE52-C519-4839-B98E-51A1D914417F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4BA8B7-F53D-491F-A7A7-4A9FBE1A52F9}" type="doc">
      <dgm:prSet loTypeId="urn:microsoft.com/office/officeart/2005/8/layout/chevron1" loCatId="process" qsTypeId="urn:microsoft.com/office/officeart/2005/8/quickstyle/simple1" qsCatId="simple" csTypeId="urn:microsoft.com/office/officeart/2005/8/colors/accent1_5" csCatId="accent1" phldr="1"/>
      <dgm:spPr/>
    </dgm:pt>
    <dgm:pt modelId="{FB541F80-EC8A-4FD9-89D5-5841B2AD529A}">
      <dgm:prSet phldrT="[Text]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de-AT" dirty="0"/>
            <a:t>Skills</a:t>
          </a:r>
        </a:p>
      </dgm:t>
    </dgm:pt>
    <dgm:pt modelId="{4A7B6690-3818-450F-B873-FA25EDA03488}" type="parTrans" cxnId="{E2982D64-53BF-4CEC-8F3A-843235115EA4}">
      <dgm:prSet/>
      <dgm:spPr/>
      <dgm:t>
        <a:bodyPr/>
        <a:lstStyle/>
        <a:p>
          <a:endParaRPr lang="de-AT"/>
        </a:p>
      </dgm:t>
    </dgm:pt>
    <dgm:pt modelId="{D3B395FB-6810-41F3-94A5-DF0951251B62}" type="sibTrans" cxnId="{E2982D64-53BF-4CEC-8F3A-843235115EA4}">
      <dgm:prSet/>
      <dgm:spPr/>
      <dgm:t>
        <a:bodyPr/>
        <a:lstStyle/>
        <a:p>
          <a:endParaRPr lang="de-AT"/>
        </a:p>
      </dgm:t>
    </dgm:pt>
    <dgm:pt modelId="{8491A243-BED5-49A1-B121-E6B0E87DBE0B}" type="pres">
      <dgm:prSet presAssocID="{284BA8B7-F53D-491F-A7A7-4A9FBE1A52F9}" presName="Name0" presStyleCnt="0">
        <dgm:presLayoutVars>
          <dgm:dir/>
          <dgm:animLvl val="lvl"/>
          <dgm:resizeHandles val="exact"/>
        </dgm:presLayoutVars>
      </dgm:prSet>
      <dgm:spPr/>
    </dgm:pt>
    <dgm:pt modelId="{49B7BE52-C519-4839-B98E-51A1D914417F}" type="pres">
      <dgm:prSet presAssocID="{FB541F80-EC8A-4FD9-89D5-5841B2AD529A}" presName="parTxOnly" presStyleLbl="node1" presStyleIdx="0" presStyleCnt="1" custLinFactNeighborX="-207" custLinFactNeighborY="-63086">
        <dgm:presLayoutVars>
          <dgm:chMax val="0"/>
          <dgm:chPref val="0"/>
          <dgm:bulletEnabled val="1"/>
        </dgm:presLayoutVars>
      </dgm:prSet>
      <dgm:spPr/>
    </dgm:pt>
  </dgm:ptLst>
  <dgm:cxnLst>
    <dgm:cxn modelId="{13D51E28-D4BC-4897-9BCE-93C781EE3191}" type="presOf" srcId="{284BA8B7-F53D-491F-A7A7-4A9FBE1A52F9}" destId="{8491A243-BED5-49A1-B121-E6B0E87DBE0B}" srcOrd="0" destOrd="0" presId="urn:microsoft.com/office/officeart/2005/8/layout/chevron1"/>
    <dgm:cxn modelId="{E2982D64-53BF-4CEC-8F3A-843235115EA4}" srcId="{284BA8B7-F53D-491F-A7A7-4A9FBE1A52F9}" destId="{FB541F80-EC8A-4FD9-89D5-5841B2AD529A}" srcOrd="0" destOrd="0" parTransId="{4A7B6690-3818-450F-B873-FA25EDA03488}" sibTransId="{D3B395FB-6810-41F3-94A5-DF0951251B62}"/>
    <dgm:cxn modelId="{96F066E1-FFB3-47DA-BE9D-CE26CAA23CF3}" type="presOf" srcId="{FB541F80-EC8A-4FD9-89D5-5841B2AD529A}" destId="{49B7BE52-C519-4839-B98E-51A1D914417F}" srcOrd="0" destOrd="0" presId="urn:microsoft.com/office/officeart/2005/8/layout/chevron1"/>
    <dgm:cxn modelId="{1C0C7641-EE90-497E-906A-505A21A9415B}" type="presParOf" srcId="{8491A243-BED5-49A1-B121-E6B0E87DBE0B}" destId="{49B7BE52-C519-4839-B98E-51A1D914417F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7BE52-C519-4839-B98E-51A1D914417F}">
      <dsp:nvSpPr>
        <dsp:cNvPr id="0" name=""/>
        <dsp:cNvSpPr/>
      </dsp:nvSpPr>
      <dsp:spPr>
        <a:xfrm>
          <a:off x="0" y="357568"/>
          <a:ext cx="2423966" cy="969586"/>
        </a:xfrm>
        <a:prstGeom prst="chevr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200" kern="1200" dirty="0"/>
            <a:t>Key </a:t>
          </a:r>
          <a:r>
            <a:rPr lang="de-AT" sz="2200" kern="1200" dirty="0" err="1"/>
            <a:t>Concepts</a:t>
          </a:r>
          <a:endParaRPr lang="de-AT" sz="2200" kern="1200" dirty="0"/>
        </a:p>
      </dsp:txBody>
      <dsp:txXfrm>
        <a:off x="484793" y="357568"/>
        <a:ext cx="1454380" cy="969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7BE52-C519-4839-B98E-51A1D914417F}">
      <dsp:nvSpPr>
        <dsp:cNvPr id="0" name=""/>
        <dsp:cNvSpPr/>
      </dsp:nvSpPr>
      <dsp:spPr>
        <a:xfrm>
          <a:off x="0" y="418067"/>
          <a:ext cx="2423966" cy="969586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600" kern="1200" dirty="0"/>
            <a:t>Internal BC</a:t>
          </a:r>
        </a:p>
      </dsp:txBody>
      <dsp:txXfrm>
        <a:off x="484793" y="418067"/>
        <a:ext cx="1454380" cy="9695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7BE52-C519-4839-B98E-51A1D914417F}">
      <dsp:nvSpPr>
        <dsp:cNvPr id="0" name=""/>
        <dsp:cNvSpPr/>
      </dsp:nvSpPr>
      <dsp:spPr>
        <a:xfrm>
          <a:off x="0" y="672124"/>
          <a:ext cx="2488739" cy="995496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500" kern="1200" dirty="0"/>
            <a:t>External BC</a:t>
          </a:r>
        </a:p>
      </dsp:txBody>
      <dsp:txXfrm>
        <a:off x="497748" y="672124"/>
        <a:ext cx="1493243" cy="9954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7BE52-C519-4839-B98E-51A1D914417F}">
      <dsp:nvSpPr>
        <dsp:cNvPr id="0" name=""/>
        <dsp:cNvSpPr/>
      </dsp:nvSpPr>
      <dsp:spPr>
        <a:xfrm>
          <a:off x="0" y="257197"/>
          <a:ext cx="2488739" cy="995496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200" kern="1200" dirty="0"/>
            <a:t>Inter-</a:t>
          </a:r>
          <a:r>
            <a:rPr lang="de-AT" sz="2200" kern="1200" dirty="0" err="1"/>
            <a:t>cultural</a:t>
          </a:r>
          <a:r>
            <a:rPr lang="de-AT" sz="2200" kern="1200" dirty="0"/>
            <a:t> BC</a:t>
          </a:r>
        </a:p>
      </dsp:txBody>
      <dsp:txXfrm>
        <a:off x="497748" y="257197"/>
        <a:ext cx="1493243" cy="9954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7BE52-C519-4839-B98E-51A1D914417F}">
      <dsp:nvSpPr>
        <dsp:cNvPr id="0" name=""/>
        <dsp:cNvSpPr/>
      </dsp:nvSpPr>
      <dsp:spPr>
        <a:xfrm>
          <a:off x="0" y="0"/>
          <a:ext cx="2393831" cy="957532"/>
        </a:xfrm>
        <a:prstGeom prst="chevron">
          <a:avLst/>
        </a:prstGeom>
        <a:solidFill>
          <a:schemeClr val="accent6">
            <a:lumMod val="75000"/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019" tIns="49340" rIns="49340" bIns="4934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3700" kern="1200" dirty="0"/>
            <a:t>Skills</a:t>
          </a:r>
        </a:p>
      </dsp:txBody>
      <dsp:txXfrm>
        <a:off x="478766" y="0"/>
        <a:ext cx="1436299" cy="9575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817FD-8155-4502-AF78-DBC2EA4B168F}" type="datetimeFigureOut">
              <a:rPr lang="de-AT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15.01.2024</a:t>
            </a:fld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F6F62-1C91-45E7-BAED-FBFBF67C82BC}" type="slidenum">
              <a:rPr lang="de-AT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‹Nr.›</a:t>
            </a:fld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345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0A972FC-F5E0-4F80-B169-F0B5EFC71333}" type="datetimeFigureOut">
              <a:rPr lang="de-AT" smtClean="0"/>
              <a:pPr/>
              <a:t>15.01.2024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219CC2FD-B32F-4992-A15B-F95E2E35C81B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15136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56595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79504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14" name="Rechteck 13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5" name="Rechteck 14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pic>
        <p:nvPicPr>
          <p:cNvPr id="16" name="Grafik 15">
            <a:extLst>
              <a:ext uri="{FF2B5EF4-FFF2-40B4-BE49-F238E27FC236}">
                <a16:creationId xmlns:a16="http://schemas.microsoft.com/office/drawing/2014/main" id="{BCE2647B-5073-4CAC-9C5E-8009FCC053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baseline="0" dirty="0" smtClean="0"/>
            </a:lvl1pPr>
          </a:lstStyle>
          <a:p>
            <a:pPr marL="0" lvl="0" defTabSz="914400"/>
            <a:r>
              <a:rPr lang="de-DE"/>
              <a:t>Mastertextformat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77A3717-F920-47F5-9A6A-43B4555D24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5141094"/>
            <a:ext cx="1835942" cy="29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8977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ieren 20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22" name="Rechteck 21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3" name="Rechteck 22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Mastertextformat bearbeiten</a:t>
            </a:r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28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181D7EAB-0BA7-4E01-91B2-EC9EF18DB6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E0998BC-97DF-4E25-87DA-15ED5E16C4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13" y="5359721"/>
            <a:ext cx="1318058" cy="21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7673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15" name="Rechteck 14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302593"/>
            <a:ext cx="5436000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28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4290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Mastertextformat bearbeiten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8CE3C7E9-F05D-4DB6-844F-097DC39A0A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DCF4C52-7450-4216-AD35-23E4508F83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13" y="5359721"/>
            <a:ext cx="1318058" cy="21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9461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0" hasCustomPrompt="1"/>
          </p:nvPr>
        </p:nvSpPr>
        <p:spPr>
          <a:xfrm>
            <a:off x="468316" y="1344613"/>
            <a:ext cx="8210547" cy="437038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AT" dirty="0"/>
              <a:t>Platzhalter für Objekte</a:t>
            </a:r>
          </a:p>
        </p:txBody>
      </p:sp>
      <p:sp>
        <p:nvSpPr>
          <p:cNvPr id="8" name="Rechteck 7"/>
          <p:cNvSpPr/>
          <p:nvPr userDrawn="1"/>
        </p:nvSpPr>
        <p:spPr bwMode="gray">
          <a:xfrm>
            <a:off x="0" y="1043522"/>
            <a:ext cx="9144000" cy="25200"/>
          </a:xfrm>
          <a:prstGeom prst="rect">
            <a:avLst/>
          </a:prstGeom>
          <a:solidFill>
            <a:srgbClr val="0C9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     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3B1CA4E-C398-49A1-9CD7-D9ACEA72DB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1621" y="288569"/>
            <a:ext cx="1170000" cy="61728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5" y="1344613"/>
            <a:ext cx="3960000" cy="3859212"/>
          </a:xfrm>
        </p:spPr>
        <p:txBody>
          <a:bodyPr>
            <a:normAutofit/>
          </a:bodyPr>
          <a:lstStyle>
            <a:lvl1pPr>
              <a:defRPr sz="1600"/>
            </a:lvl1pPr>
            <a:lvl2pPr marL="541312" indent="-285750">
              <a:buClr>
                <a:schemeClr val="accent1"/>
              </a:buClr>
              <a:buFont typeface="Wingdings" charset="2"/>
              <a:buChar char="§"/>
              <a:defRPr sz="1500"/>
            </a:lvl2pPr>
            <a:lvl3pPr>
              <a:defRPr sz="1400"/>
            </a:lvl3pPr>
            <a:lvl4pPr>
              <a:buClr>
                <a:schemeClr val="accent1"/>
              </a:buCl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344613"/>
            <a:ext cx="3960000" cy="3859212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600"/>
            </a:lvl1pPr>
            <a:lvl2pPr marL="541312" indent="-285750">
              <a:buClr>
                <a:schemeClr val="accent1"/>
              </a:buClr>
              <a:buFont typeface="Wingdings" charset="2"/>
              <a:buChar char="§"/>
              <a:defRPr sz="1500"/>
            </a:lvl2pPr>
            <a:lvl3pPr>
              <a:defRPr sz="14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5" y="1935991"/>
            <a:ext cx="3960000" cy="326783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935991"/>
            <a:ext cx="3960000" cy="326783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3" hasCustomPrompt="1"/>
          </p:nvPr>
        </p:nvSpPr>
        <p:spPr bwMode="gray">
          <a:xfrm>
            <a:off x="468314" y="1344613"/>
            <a:ext cx="3960811" cy="533136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de-AT" dirty="0"/>
              <a:t>Text hier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idx="17" hasCustomPrompt="1"/>
          </p:nvPr>
        </p:nvSpPr>
        <p:spPr bwMode="gray">
          <a:xfrm>
            <a:off x="4727894" y="1344613"/>
            <a:ext cx="3960811" cy="533136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de-AT" dirty="0"/>
              <a:t>Text hier einfügen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467544" y="1964530"/>
            <a:ext cx="4319712" cy="2716954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1" tIns="45715" rIns="91431" bIns="45715" rtlCol="0" anchor="ctr"/>
          <a:lstStyle/>
          <a:p>
            <a:pPr algn="ctr"/>
            <a:endParaRPr lang="de-AT" dirty="0"/>
          </a:p>
        </p:txBody>
      </p:sp>
      <p:pic>
        <p:nvPicPr>
          <p:cNvPr id="7" name="Grafik 6" descr="Logo-für-V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127250"/>
            <a:ext cx="492443" cy="2252663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684020" y="2559843"/>
            <a:ext cx="2763926" cy="1811291"/>
          </a:xfrm>
        </p:spPr>
        <p:txBody>
          <a:bodyPr>
            <a:normAutofit/>
          </a:bodyPr>
          <a:lstStyle>
            <a:lvl1pPr marL="0" marR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 sz="1100" baseline="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AT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Hier Adressdaten eingeben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1"/>
          </p:nvPr>
        </p:nvSpPr>
        <p:spPr>
          <a:xfrm>
            <a:off x="5745181" y="5412059"/>
            <a:ext cx="987407" cy="258085"/>
          </a:xfrm>
          <a:prstGeom prst="rect">
            <a:avLst/>
          </a:prstGeom>
        </p:spPr>
        <p:txBody>
          <a:bodyPr/>
          <a:lstStyle/>
          <a:p>
            <a:fld id="{21AC42AF-2630-400C-8D3A-BBBD8009C04C}" type="datetime1">
              <a:rPr lang="de-AT" smtClean="0"/>
              <a:t>15.01.2024</a:t>
            </a:fld>
            <a:endParaRPr lang="de-AT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>
          <a:xfrm>
            <a:off x="1354561" y="5412059"/>
            <a:ext cx="3217443" cy="258085"/>
          </a:xfrm>
          <a:prstGeom prst="rect">
            <a:avLst/>
          </a:prstGeom>
        </p:spPr>
        <p:txBody>
          <a:bodyPr/>
          <a:lstStyle/>
          <a:p>
            <a:r>
              <a:rPr lang="de-AT"/>
              <a:t>Specialization International Business Communication</a:t>
            </a:r>
            <a:endParaRPr lang="de-AT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>
          <a:xfrm>
            <a:off x="462407" y="5412059"/>
            <a:ext cx="892150" cy="258085"/>
          </a:xfrm>
          <a:prstGeom prst="rect">
            <a:avLst/>
          </a:prstGeom>
        </p:spPr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t>‹Nr.›</a:t>
            </a:fld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56A3FCC5-1509-445E-BE36-5F597590EDBB}"/>
              </a:ext>
            </a:extLst>
          </p:cNvPr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1731679"/>
          </a:xfrm>
        </p:grpSpPr>
        <p:sp>
          <p:nvSpPr>
            <p:cNvPr id="13" name="Rechteck 12"/>
            <p:cNvSpPr/>
            <p:nvPr userDrawn="1"/>
          </p:nvSpPr>
          <p:spPr>
            <a:xfrm>
              <a:off x="6192000" y="603319"/>
              <a:ext cx="2648188" cy="17316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5" name="Rechteck 14"/>
            <p:cNvSpPr/>
            <p:nvPr userDrawn="1"/>
          </p:nvSpPr>
          <p:spPr bwMode="blackWhite">
            <a:xfrm>
              <a:off x="287338" y="603319"/>
              <a:ext cx="5904662" cy="1731679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 bwMode="black">
          <a:xfrm>
            <a:off x="605408" y="1296154"/>
            <a:ext cx="5466982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605408" y="993080"/>
            <a:ext cx="5466982" cy="30451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6" name="Textplatzhalter 9"/>
          <p:cNvSpPr>
            <a:spLocks noGrp="1"/>
          </p:cNvSpPr>
          <p:nvPr userDrawn="1">
            <p:ph type="body" sz="quarter" idx="11"/>
          </p:nvPr>
        </p:nvSpPr>
        <p:spPr bwMode="white">
          <a:xfrm>
            <a:off x="287338" y="2642906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Mastertextformat bearbeiten</a:t>
            </a:r>
          </a:p>
        </p:txBody>
      </p:sp>
      <p:sp>
        <p:nvSpPr>
          <p:cNvPr id="12" name="Textplatzhalter 7"/>
          <p:cNvSpPr>
            <a:spLocks noGrp="1"/>
          </p:cNvSpPr>
          <p:nvPr userDrawn="1">
            <p:ph type="body" sz="quarter" idx="12" hasCustomPrompt="1"/>
          </p:nvPr>
        </p:nvSpPr>
        <p:spPr bwMode="auto"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2D5C1542-29B8-4AE1-B0C9-CD406CE5EF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9234A93-CFFB-4237-9659-D02118469D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5141094"/>
            <a:ext cx="1835942" cy="295313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2019" y="1344613"/>
            <a:ext cx="7759644" cy="3853905"/>
          </a:xfrm>
        </p:spPr>
        <p:txBody>
          <a:bodyPr lIns="0" rIns="0"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AT" dirty="0"/>
              <a:t>Textmasterformat durch Klicken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16" name="Rechteck 15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Mastertextformat bearbeiten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B662EC1-7F7E-4F35-9E96-6A12310053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CB48493-A0F2-468C-986D-2A150B5DEF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341" y="5141369"/>
            <a:ext cx="1831485" cy="29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961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413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15" name="Rechteck 14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296154"/>
            <a:ext cx="5436000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993080"/>
            <a:ext cx="5436000" cy="30451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4290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Mastertextformat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68921D79-517C-4187-882B-8B1EFDBF5E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03EC835-F8EC-46FF-A7D8-2C72534AF7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341" y="5141369"/>
            <a:ext cx="1831485" cy="29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6800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21" name="Rechteck 20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2" name="Rechteck 21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Mastertextformat bearbeiten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sp>
        <p:nvSpPr>
          <p:cNvPr id="16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17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F116690-1CA5-4CDF-B922-0BB3C7E060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92C9326-2A46-4857-9E76-0DB2F283D62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5141093"/>
            <a:ext cx="1835942" cy="29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7811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2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15" name="Rechteck 14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296154"/>
            <a:ext cx="5436000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993080"/>
            <a:ext cx="5436000" cy="30451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4290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Mastertextformat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A475DBF-FF8A-499C-9A9D-A1690ED336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71C56E8-CA3B-4481-B593-3FAEA5B8938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5141093"/>
            <a:ext cx="1835942" cy="29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6685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en 15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17" name="Rechteck 16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8" name="Rechteck 17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Mastertextformat bearbeiten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1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6068296-11E8-4929-AA24-078FC628B7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6EC7758-8011-47AD-A756-F263091D5B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5141094"/>
            <a:ext cx="1835942" cy="29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1637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3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14" name="Rechteck 13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296154"/>
            <a:ext cx="5436000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993080"/>
            <a:ext cx="5436000" cy="30451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4290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Mastertextformat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B897B33-8355-44AC-8129-26BF5973F3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E00495DC-0F57-4304-BBFD-BB5FA5288F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5141094"/>
            <a:ext cx="1835942" cy="29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11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E3A7D816-8143-4089-A674-7FBE2F1D70EC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711621" y="288569"/>
            <a:ext cx="1170000" cy="61728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344613"/>
            <a:ext cx="7764463" cy="3859212"/>
          </a:xfrm>
          <a:prstGeom prst="rect">
            <a:avLst/>
          </a:prstGeom>
        </p:spPr>
        <p:txBody>
          <a:bodyPr vert="horz" lIns="0" tIns="45715" rIns="0" bIns="45715" rtlCol="0">
            <a:normAutofit/>
          </a:bodyPr>
          <a:lstStyle/>
          <a:p>
            <a:pPr lvl="0"/>
            <a:r>
              <a:rPr lang="de-AT" dirty="0"/>
              <a:t>Textmasterformate durch Klicken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18" name="Rechteck 17"/>
          <p:cNvSpPr/>
          <p:nvPr userDrawn="1"/>
        </p:nvSpPr>
        <p:spPr bwMode="gray">
          <a:xfrm>
            <a:off x="0" y="1043522"/>
            <a:ext cx="9144000" cy="25200"/>
          </a:xfrm>
          <a:prstGeom prst="rect">
            <a:avLst/>
          </a:prstGeom>
          <a:solidFill>
            <a:srgbClr val="0C94B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      </a:t>
            </a:r>
          </a:p>
        </p:txBody>
      </p:sp>
      <p:sp>
        <p:nvSpPr>
          <p:cNvPr id="15" name="Titelplatzhalter 14"/>
          <p:cNvSpPr>
            <a:spLocks noGrp="1"/>
          </p:cNvSpPr>
          <p:nvPr userDrawn="1">
            <p:ph type="title"/>
          </p:nvPr>
        </p:nvSpPr>
        <p:spPr bwMode="auto">
          <a:xfrm>
            <a:off x="462408" y="139700"/>
            <a:ext cx="6840000" cy="9038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AT" dirty="0"/>
              <a:t>Titelmasterformat durch </a:t>
            </a:r>
            <a:br>
              <a:rPr lang="de-AT" dirty="0"/>
            </a:br>
            <a:r>
              <a:rPr lang="de-AT" dirty="0"/>
              <a:t>Klicken bearbeiten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29F41FE-2827-48CB-9F30-E0C597752410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13" y="5359721"/>
            <a:ext cx="1318058" cy="2121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3" r:id="rId3"/>
    <p:sldLayoutId id="2147483675" r:id="rId4"/>
    <p:sldLayoutId id="2147483676" r:id="rId5"/>
    <p:sldLayoutId id="2147483686" r:id="rId6"/>
    <p:sldLayoutId id="2147483687" r:id="rId7"/>
    <p:sldLayoutId id="2147483681" r:id="rId8"/>
    <p:sldLayoutId id="2147483682" r:id="rId9"/>
    <p:sldLayoutId id="2147483688" r:id="rId10"/>
    <p:sldLayoutId id="2147483691" r:id="rId11"/>
    <p:sldLayoutId id="2147483664" r:id="rId12"/>
    <p:sldLayoutId id="2147483667" r:id="rId13"/>
    <p:sldLayoutId id="2147483668" r:id="rId14"/>
    <p:sldLayoutId id="2147483670" r:id="rId15"/>
  </p:sldLayoutIdLst>
  <p:transition>
    <p:fade/>
  </p:transition>
  <p:hf hdr="0" dt="0"/>
  <p:txStyles>
    <p:titleStyle>
      <a:lvl1pPr algn="l" defTabSz="914306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</p:titleStyle>
    <p:bodyStyle>
      <a:lvl1pPr marL="266700" indent="-266700" algn="l" defTabSz="914306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SzPct val="100000"/>
        <a:buFont typeface="Wingdings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14388" indent="-27305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670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3525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6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0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179" userDrawn="1">
          <p15:clr>
            <a:srgbClr val="F26B43"/>
          </p15:clr>
        </p15:guide>
        <p15:guide id="5" pos="5467" userDrawn="1">
          <p15:clr>
            <a:srgbClr val="F26B43"/>
          </p15:clr>
        </p15:guide>
        <p15:guide id="7" orient="horz" pos="3278" userDrawn="1">
          <p15:clr>
            <a:srgbClr val="F26B43"/>
          </p15:clr>
        </p15:guide>
        <p15:guide id="9" orient="horz" pos="182" userDrawn="1">
          <p15:clr>
            <a:srgbClr val="F26B43"/>
          </p15:clr>
        </p15:guide>
        <p15:guide id="10" orient="horz" pos="847" userDrawn="1">
          <p15:clr>
            <a:srgbClr val="F26B43"/>
          </p15:clr>
        </p15:guide>
        <p15:guide id="11" orient="horz" pos="35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bizcomm@wu.ac.at" TargetMode="External"/><Relationship Id="rId2" Type="http://schemas.openxmlformats.org/officeDocument/2006/relationships/hyperlink" Target="https://www.wu.ac.at/en/ebc/student-platform/specialization-international-business-communication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International Business Communication </a:t>
            </a:r>
            <a:r>
              <a:rPr lang="de-AT" sz="2000" dirty="0"/>
              <a:t>(SIBC)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 err="1"/>
              <a:t>Specialization</a:t>
            </a:r>
            <a:endParaRPr lang="de-AT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287338" y="2941638"/>
            <a:ext cx="4284662" cy="620885"/>
          </a:xfrm>
        </p:spPr>
        <p:txBody>
          <a:bodyPr/>
          <a:lstStyle/>
          <a:p>
            <a:r>
              <a:rPr lang="en-US" dirty="0"/>
              <a:t>Department of Business Communication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8723101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82E994D-A92D-45CC-9E3A-24B43BBA8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407" y="1399430"/>
            <a:ext cx="7767193" cy="1113183"/>
          </a:xfrm>
          <a:solidFill>
            <a:srgbClr val="0096D3"/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</a:rPr>
              <a:t>You can find </a:t>
            </a:r>
            <a:r>
              <a:rPr lang="en-US" sz="2000" b="1" dirty="0">
                <a:solidFill>
                  <a:schemeClr val="bg1"/>
                </a:solidFill>
              </a:rPr>
              <a:t>more information </a:t>
            </a:r>
            <a:r>
              <a:rPr lang="en-US" sz="2000" dirty="0">
                <a:solidFill>
                  <a:schemeClr val="bg1"/>
                </a:solidFill>
              </a:rPr>
              <a:t>on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chemeClr val="accent2">
                    <a:lumMod val="90000"/>
                    <a:lumOff val="1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Specialization’s website</a:t>
            </a:r>
            <a:br>
              <a:rPr lang="en-US" sz="2000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</a:br>
            <a:br>
              <a:rPr lang="en-US" sz="2000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</a:br>
            <a:r>
              <a:rPr lang="en-US" sz="2000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Still got questions? Contact </a:t>
            </a:r>
            <a:r>
              <a:rPr lang="en-US" sz="2000" b="1" dirty="0">
                <a:solidFill>
                  <a:schemeClr val="accent2">
                    <a:lumMod val="90000"/>
                    <a:lumOff val="10000"/>
                  </a:schemeClr>
                </a:solidFill>
                <a:hlinkClick r:id="rId3"/>
              </a:rPr>
              <a:t>bizcomm@wu.ac.at</a:t>
            </a:r>
            <a:r>
              <a:rPr lang="en-US" sz="2000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0D471AE-8249-4A3D-910A-4D2329C40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Curious</a:t>
            </a:r>
            <a:r>
              <a:rPr lang="de-AT" dirty="0"/>
              <a:t>?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B8751D35-3855-4F1E-987A-D03EA7834466}"/>
              </a:ext>
            </a:extLst>
          </p:cNvPr>
          <p:cNvGrpSpPr/>
          <p:nvPr/>
        </p:nvGrpSpPr>
        <p:grpSpPr>
          <a:xfrm>
            <a:off x="0" y="2696017"/>
            <a:ext cx="9144000" cy="2285143"/>
            <a:chOff x="0" y="2696017"/>
            <a:chExt cx="9144000" cy="2285143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2D1A7C5C-7B93-482F-A11F-40A54E4BB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2696017"/>
              <a:ext cx="9144000" cy="2215376"/>
            </a:xfrm>
            <a:prstGeom prst="rect">
              <a:avLst/>
            </a:prstGeom>
          </p:spPr>
        </p:pic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A85741FB-C759-45B4-BA75-549C59B014D2}"/>
                </a:ext>
              </a:extLst>
            </p:cNvPr>
            <p:cNvSpPr/>
            <p:nvPr/>
          </p:nvSpPr>
          <p:spPr>
            <a:xfrm>
              <a:off x="628153" y="4723075"/>
              <a:ext cx="4381169" cy="2580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  <p:extLst>
      <p:ext uri="{BB962C8B-B14F-4D97-AF65-F5344CB8AC3E}">
        <p14:creationId xmlns:p14="http://schemas.microsoft.com/office/powerpoint/2010/main" val="43028480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8374DF9-DFE9-43FF-8BBD-6E67EF077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587" y="2528075"/>
            <a:ext cx="7759644" cy="699715"/>
          </a:xfrm>
          <a:solidFill>
            <a:srgbClr val="0096D3"/>
          </a:solidFill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We look forward to welcoming you to our Specialization "International Business Communication" in the near future!</a:t>
            </a:r>
          </a:p>
          <a:p>
            <a:pPr marL="0" indent="0" algn="ctr"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499927D-BB2F-4134-811B-05F5E6D4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16" y="139700"/>
            <a:ext cx="7594978" cy="903822"/>
          </a:xfrm>
        </p:spPr>
        <p:txBody>
          <a:bodyPr>
            <a:normAutofit/>
          </a:bodyPr>
          <a:lstStyle/>
          <a:p>
            <a:pPr algn="ctr"/>
            <a:r>
              <a:rPr lang="de-AT" sz="2000" dirty="0" err="1"/>
              <a:t>Thanks</a:t>
            </a:r>
            <a:r>
              <a:rPr lang="de-AT" sz="2000" dirty="0"/>
              <a:t>/Danke/Grazie/Gracias/</a:t>
            </a:r>
            <a:r>
              <a:rPr lang="az-Cyrl-AZ" sz="2000" dirty="0"/>
              <a:t>дякую</a:t>
            </a:r>
            <a:r>
              <a:rPr lang="de-AT" sz="2000" dirty="0"/>
              <a:t>/</a:t>
            </a:r>
            <a:r>
              <a:rPr lang="az-Cyrl-AZ" sz="2000" dirty="0"/>
              <a:t>Спасибо</a:t>
            </a:r>
            <a:r>
              <a:rPr lang="de-AT" sz="2000" dirty="0"/>
              <a:t>/Merci</a:t>
            </a:r>
          </a:p>
        </p:txBody>
      </p:sp>
    </p:spTree>
    <p:extLst>
      <p:ext uri="{BB962C8B-B14F-4D97-AF65-F5344CB8AC3E}">
        <p14:creationId xmlns:p14="http://schemas.microsoft.com/office/powerpoint/2010/main" val="219541810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THICAL &amp; EFFECTIVE COMMUNICATION: A MUST FOR MANAGERS">
            <a:extLst>
              <a:ext uri="{FF2B5EF4-FFF2-40B4-BE49-F238E27FC236}">
                <a16:creationId xmlns:a16="http://schemas.microsoft.com/office/drawing/2014/main" id="{A4E18477-7220-4485-A69D-539FF0367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661" y="2318173"/>
            <a:ext cx="2533753" cy="123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1A37404-7B59-4075-A688-F1BF0A8ED2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0586" y="1298184"/>
            <a:ext cx="2352357" cy="3831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Every </a:t>
            </a:r>
            <a:r>
              <a:rPr lang="en-US" b="1" dirty="0"/>
              <a:t>email</a:t>
            </a:r>
            <a:r>
              <a:rPr lang="en-US" dirty="0"/>
              <a:t>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Every </a:t>
            </a:r>
            <a:r>
              <a:rPr lang="en-US" b="1" dirty="0"/>
              <a:t>phone call</a:t>
            </a:r>
            <a:r>
              <a:rPr lang="en-US" dirty="0"/>
              <a:t>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Every </a:t>
            </a:r>
            <a:r>
              <a:rPr lang="en-US" b="1" dirty="0"/>
              <a:t>social media sponsorship</a:t>
            </a:r>
            <a:r>
              <a:rPr lang="en-US" dirty="0"/>
              <a:t>…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E9696F-F6CB-4AF4-98BA-C5B5B13BEB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04834" y="1270622"/>
            <a:ext cx="2098580" cy="3859212"/>
          </a:xfrm>
        </p:spPr>
        <p:txBody>
          <a:bodyPr/>
          <a:lstStyle/>
          <a:p>
            <a:pPr marL="0" indent="0">
              <a:buNone/>
            </a:pPr>
            <a:endParaRPr lang="de-AT" b="1" dirty="0"/>
          </a:p>
          <a:p>
            <a:pPr marL="0" indent="0">
              <a:buNone/>
            </a:pPr>
            <a:endParaRPr lang="de-AT" b="1" dirty="0"/>
          </a:p>
          <a:p>
            <a:pPr marL="0" indent="0">
              <a:buNone/>
            </a:pPr>
            <a:endParaRPr lang="de-AT" b="1" dirty="0"/>
          </a:p>
          <a:p>
            <a:pPr marL="0" indent="0">
              <a:buNone/>
            </a:pPr>
            <a:endParaRPr lang="de-AT" b="1" dirty="0"/>
          </a:p>
          <a:p>
            <a:pPr marL="0" indent="0">
              <a:buNone/>
            </a:pPr>
            <a:endParaRPr lang="de-AT" b="1" dirty="0"/>
          </a:p>
          <a:p>
            <a:pPr marL="0" indent="0">
              <a:buNone/>
            </a:pPr>
            <a:endParaRPr lang="de-AT" b="1" dirty="0"/>
          </a:p>
          <a:p>
            <a:pPr marL="0" indent="0">
              <a:buNone/>
            </a:pPr>
            <a:endParaRPr lang="de-AT" b="1" dirty="0"/>
          </a:p>
          <a:p>
            <a:pPr marL="0" indent="0">
              <a:buNone/>
            </a:pPr>
            <a:r>
              <a:rPr lang="de-AT" b="1" dirty="0"/>
              <a:t>…</a:t>
            </a:r>
            <a:r>
              <a:rPr lang="de-AT" b="1" dirty="0" err="1"/>
              <a:t>is</a:t>
            </a:r>
            <a:r>
              <a:rPr lang="de-AT" b="1" dirty="0"/>
              <a:t> Business Communication.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7848254-2B7C-490C-BBFF-F038A8F17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dirty="0"/>
              <a:t>Communication is ubiquitous</a:t>
            </a:r>
          </a:p>
        </p:txBody>
      </p:sp>
      <p:sp>
        <p:nvSpPr>
          <p:cNvPr id="9" name="Inhaltsplatzhalter 1">
            <a:extLst>
              <a:ext uri="{FF2B5EF4-FFF2-40B4-BE49-F238E27FC236}">
                <a16:creationId xmlns:a16="http://schemas.microsoft.com/office/drawing/2014/main" id="{9CE520E4-D61B-4150-B3A7-E68489E1E28A}"/>
              </a:ext>
            </a:extLst>
          </p:cNvPr>
          <p:cNvSpPr txBox="1">
            <a:spLocks/>
          </p:cNvSpPr>
          <p:nvPr/>
        </p:nvSpPr>
        <p:spPr>
          <a:xfrm>
            <a:off x="3453421" y="1270622"/>
            <a:ext cx="2677035" cy="4009044"/>
          </a:xfrm>
          <a:prstGeom prst="rect">
            <a:avLst/>
          </a:prstGeom>
        </p:spPr>
        <p:txBody>
          <a:bodyPr vert="horz" lIns="0" tIns="45715" rIns="0" bIns="45715" rtlCol="0">
            <a:normAutofit/>
          </a:bodyPr>
          <a:lstStyle>
            <a:lvl1pPr marL="266700" indent="-26670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12" indent="-28575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4388" indent="-27305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266700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3525" algn="l" defTabSz="91430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3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6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0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03" indent="-228577" algn="l" defTabSz="9143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dirty="0"/>
              <a:t>Every </a:t>
            </a:r>
            <a:r>
              <a:rPr lang="en-US" b="1" dirty="0"/>
              <a:t>job ad and interview</a:t>
            </a:r>
            <a:r>
              <a:rPr lang="en-US" dirty="0"/>
              <a:t>…</a:t>
            </a:r>
            <a:br>
              <a:rPr lang="en-US" dirty="0"/>
            </a:br>
            <a:endParaRPr lang="en-US" dirty="0"/>
          </a:p>
          <a:p>
            <a:pPr marL="0" indent="0">
              <a:buFont typeface="Wingdings" charset="2"/>
              <a:buNone/>
            </a:pPr>
            <a:r>
              <a:rPr lang="en-US" dirty="0"/>
              <a:t>Every </a:t>
            </a:r>
            <a:r>
              <a:rPr lang="en-US" b="1" dirty="0"/>
              <a:t>meeting</a:t>
            </a:r>
            <a:r>
              <a:rPr lang="en-US" dirty="0"/>
              <a:t>…</a:t>
            </a:r>
            <a:br>
              <a:rPr lang="en-US" dirty="0"/>
            </a:br>
            <a:endParaRPr lang="en-US" dirty="0"/>
          </a:p>
          <a:p>
            <a:pPr marL="0" indent="0">
              <a:buFont typeface="Wingdings" charset="2"/>
              <a:buNone/>
            </a:pPr>
            <a:endParaRPr lang="en-US" dirty="0"/>
          </a:p>
          <a:p>
            <a:pPr marL="0" indent="0">
              <a:buFont typeface="Wingdings" charset="2"/>
              <a:buNone/>
            </a:pPr>
            <a:br>
              <a:rPr lang="en-US" dirty="0"/>
            </a:br>
            <a:r>
              <a:rPr lang="en-US" dirty="0"/>
              <a:t>Every </a:t>
            </a:r>
            <a:r>
              <a:rPr lang="en-US" b="1" dirty="0"/>
              <a:t>company website</a:t>
            </a:r>
            <a:r>
              <a:rPr lang="en-US" dirty="0"/>
              <a:t>…</a:t>
            </a:r>
            <a:br>
              <a:rPr lang="en-US" dirty="0"/>
            </a:br>
            <a:endParaRPr lang="en-US" dirty="0"/>
          </a:p>
          <a:p>
            <a:pPr marL="0" indent="0">
              <a:buFont typeface="Wingdings" charset="2"/>
              <a:buNone/>
            </a:pPr>
            <a:br>
              <a:rPr lang="en-US" dirty="0"/>
            </a:br>
            <a:endParaRPr lang="en-US" dirty="0"/>
          </a:p>
          <a:p>
            <a:pPr marL="0" indent="0">
              <a:buFont typeface="Wingdings" charset="2"/>
              <a:buNone/>
            </a:pPr>
            <a:r>
              <a:rPr lang="en-US" dirty="0"/>
              <a:t>Every </a:t>
            </a:r>
            <a:r>
              <a:rPr lang="en-US" b="1" dirty="0"/>
              <a:t>advertisement</a:t>
            </a:r>
            <a:r>
              <a:rPr lang="en-US" dirty="0"/>
              <a:t>…</a:t>
            </a:r>
            <a:br>
              <a:rPr lang="en-US" dirty="0"/>
            </a:br>
            <a:endParaRPr lang="en-US" dirty="0"/>
          </a:p>
        </p:txBody>
      </p:sp>
      <p:pic>
        <p:nvPicPr>
          <p:cNvPr id="3076" name="Picture 4" descr="Communication icon set | Communication icon, Icon set, Icon">
            <a:extLst>
              <a:ext uri="{FF2B5EF4-FFF2-40B4-BE49-F238E27FC236}">
                <a16:creationId xmlns:a16="http://schemas.microsoft.com/office/drawing/2014/main" id="{26BE124D-74C6-4E84-AA1C-B28867E34F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7" t="22715" r="65448" b="54643"/>
          <a:stretch/>
        </p:blipFill>
        <p:spPr bwMode="auto">
          <a:xfrm>
            <a:off x="1054858" y="1568937"/>
            <a:ext cx="715648" cy="74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ommunication icon set | Communication icon, Icon set, Icon">
            <a:extLst>
              <a:ext uri="{FF2B5EF4-FFF2-40B4-BE49-F238E27FC236}">
                <a16:creationId xmlns:a16="http://schemas.microsoft.com/office/drawing/2014/main" id="{DBBC5E26-D4CE-49A3-9755-EB677AB899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52" t="47178" r="51067" b="30561"/>
          <a:stretch/>
        </p:blipFill>
        <p:spPr bwMode="auto">
          <a:xfrm>
            <a:off x="1268207" y="2564761"/>
            <a:ext cx="705434" cy="74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ommunication icon set | Communication icon, Icon set, Icon">
            <a:extLst>
              <a:ext uri="{FF2B5EF4-FFF2-40B4-BE49-F238E27FC236}">
                <a16:creationId xmlns:a16="http://schemas.microsoft.com/office/drawing/2014/main" id="{E2244702-5580-4B42-92A9-C9313E7271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76" t="25138" r="34979" b="56522"/>
          <a:stretch/>
        </p:blipFill>
        <p:spPr bwMode="auto">
          <a:xfrm>
            <a:off x="3809570" y="2506547"/>
            <a:ext cx="762430" cy="65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ommunication icon set | Communication icon, Icon set, Icon">
            <a:extLst>
              <a:ext uri="{FF2B5EF4-FFF2-40B4-BE49-F238E27FC236}">
                <a16:creationId xmlns:a16="http://schemas.microsoft.com/office/drawing/2014/main" id="{BE37DA21-883C-4959-831E-70F5F7CBCD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7" t="48696" r="35699" b="32243"/>
          <a:stretch/>
        </p:blipFill>
        <p:spPr bwMode="auto">
          <a:xfrm>
            <a:off x="4572000" y="3765136"/>
            <a:ext cx="705434" cy="67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Newspaper. | Newspaper headlines, Clip art, Newspaper">
            <a:extLst>
              <a:ext uri="{FF2B5EF4-FFF2-40B4-BE49-F238E27FC236}">
                <a16:creationId xmlns:a16="http://schemas.microsoft.com/office/drawing/2014/main" id="{3E32B5C2-08ED-48F4-9AE3-DBCBF9ED05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" t="7617" b="13182"/>
          <a:stretch/>
        </p:blipFill>
        <p:spPr bwMode="auto">
          <a:xfrm>
            <a:off x="908761" y="4619191"/>
            <a:ext cx="1024038" cy="69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407" y="3793409"/>
            <a:ext cx="610269" cy="441062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7619" y="3793409"/>
            <a:ext cx="406269" cy="40593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0369" y="3783388"/>
            <a:ext cx="415952" cy="415952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352717" y="43317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Every </a:t>
            </a:r>
            <a:r>
              <a:rPr lang="en-US" b="1" dirty="0"/>
              <a:t>press release</a:t>
            </a:r>
            <a:r>
              <a:rPr lang="en-US" dirty="0"/>
              <a:t>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3827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build="p"/>
      <p:bldP spid="9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6C9AD81-F326-4C32-B4BD-730664321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b="1" dirty="0"/>
              <a:t>communication skills </a:t>
            </a:r>
          </a:p>
          <a:p>
            <a:r>
              <a:rPr lang="en-US" sz="1400" b="1" dirty="0"/>
              <a:t>theories and concepts </a:t>
            </a:r>
            <a:r>
              <a:rPr lang="en-US" sz="1400" dirty="0"/>
              <a:t>of</a:t>
            </a:r>
            <a:r>
              <a:rPr lang="en-US" sz="1400" b="1" dirty="0"/>
              <a:t> </a:t>
            </a:r>
            <a:r>
              <a:rPr lang="en-US" sz="1400" dirty="0"/>
              <a:t>language and communication</a:t>
            </a:r>
          </a:p>
          <a:p>
            <a:r>
              <a:rPr lang="en-US" sz="1400" dirty="0"/>
              <a:t>business communication </a:t>
            </a:r>
            <a:r>
              <a:rPr lang="en-US" sz="1400" b="1" dirty="0"/>
              <a:t>in various settings</a:t>
            </a:r>
          </a:p>
          <a:p>
            <a:r>
              <a:rPr lang="en-US" sz="1400" b="1" dirty="0"/>
              <a:t>communicative competence </a:t>
            </a:r>
            <a:r>
              <a:rPr lang="en-US" sz="1400" dirty="0"/>
              <a:t>&amp; </a:t>
            </a:r>
            <a:r>
              <a:rPr lang="en-US" sz="1400" b="1" dirty="0"/>
              <a:t>strategic language use</a:t>
            </a:r>
            <a:endParaRPr lang="en-US" sz="1400" dirty="0"/>
          </a:p>
          <a:p>
            <a:r>
              <a:rPr lang="en-US" sz="1400" dirty="0"/>
              <a:t>development of </a:t>
            </a:r>
            <a:r>
              <a:rPr lang="en-US" sz="1400" b="1" dirty="0"/>
              <a:t>(English) language skills</a:t>
            </a:r>
            <a:endParaRPr lang="en-US" sz="1400" b="1" i="0" dirty="0">
              <a:solidFill>
                <a:srgbClr val="323232"/>
              </a:solidFill>
              <a:effectLst/>
              <a:latin typeface="Montserrat"/>
            </a:endParaRPr>
          </a:p>
          <a:p>
            <a:endParaRPr lang="en-US" sz="140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98BC5A9-B555-4317-AC11-762103F67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Major </a:t>
            </a:r>
            <a:r>
              <a:rPr lang="de-AT" dirty="0" err="1"/>
              <a:t>aspects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SIBC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E92F1E7-6A7D-4098-8BE0-17C7631A5430}"/>
              </a:ext>
            </a:extLst>
          </p:cNvPr>
          <p:cNvSpPr txBox="1"/>
          <p:nvPr/>
        </p:nvSpPr>
        <p:spPr>
          <a:xfrm>
            <a:off x="629003" y="3417718"/>
            <a:ext cx="7425675" cy="307777"/>
          </a:xfrm>
          <a:prstGeom prst="rect">
            <a:avLst/>
          </a:prstGeom>
          <a:solidFill>
            <a:srgbClr val="369EFC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à"/>
            </a:pPr>
            <a:r>
              <a:rPr lang="en-US" sz="1400" b="1" dirty="0"/>
              <a:t>research-based teaching </a:t>
            </a:r>
            <a:r>
              <a:rPr lang="en-US" sz="1400" dirty="0"/>
              <a:t>and </a:t>
            </a:r>
            <a:r>
              <a:rPr lang="en-US" sz="1400" b="1" dirty="0"/>
              <a:t>practical application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288344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/>
          <p:nvPr/>
        </p:nvSpPr>
        <p:spPr>
          <a:xfrm rot="16200000">
            <a:off x="-1497108" y="3094499"/>
            <a:ext cx="3503289" cy="236051"/>
          </a:xfrm>
          <a:custGeom>
            <a:avLst/>
            <a:gdLst>
              <a:gd name="connsiteX0" fmla="*/ 0 w 3503289"/>
              <a:gd name="connsiteY0" fmla="*/ 0 h 236051"/>
              <a:gd name="connsiteX1" fmla="*/ 3503289 w 3503289"/>
              <a:gd name="connsiteY1" fmla="*/ 0 h 236051"/>
              <a:gd name="connsiteX2" fmla="*/ 3503289 w 3503289"/>
              <a:gd name="connsiteY2" fmla="*/ 236051 h 236051"/>
              <a:gd name="connsiteX3" fmla="*/ 0 w 3503289"/>
              <a:gd name="connsiteY3" fmla="*/ 236051 h 236051"/>
              <a:gd name="connsiteX4" fmla="*/ 0 w 3503289"/>
              <a:gd name="connsiteY4" fmla="*/ 0 h 236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3289" h="236051">
                <a:moveTo>
                  <a:pt x="0" y="0"/>
                </a:moveTo>
                <a:lnTo>
                  <a:pt x="3503289" y="0"/>
                </a:lnTo>
                <a:lnTo>
                  <a:pt x="3503289" y="236051"/>
                </a:lnTo>
                <a:lnTo>
                  <a:pt x="0" y="23605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0" rIns="208185" bIns="0" numCol="1" spcCol="1270" anchor="t" anchorCtr="0">
            <a:noAutofit/>
          </a:bodyPr>
          <a:lstStyle/>
          <a:p>
            <a:pPr lvl="0" algn="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noProof="0" dirty="0"/>
              <a:t>Key Concepts</a:t>
            </a:r>
          </a:p>
        </p:txBody>
      </p:sp>
      <p:sp>
        <p:nvSpPr>
          <p:cNvPr id="14" name="Freihandform 13"/>
          <p:cNvSpPr/>
          <p:nvPr/>
        </p:nvSpPr>
        <p:spPr>
          <a:xfrm>
            <a:off x="365297" y="1460880"/>
            <a:ext cx="1483242" cy="3503289"/>
          </a:xfrm>
          <a:custGeom>
            <a:avLst/>
            <a:gdLst>
              <a:gd name="connsiteX0" fmla="*/ 0 w 1265450"/>
              <a:gd name="connsiteY0" fmla="*/ 0 h 3503289"/>
              <a:gd name="connsiteX1" fmla="*/ 1265450 w 1265450"/>
              <a:gd name="connsiteY1" fmla="*/ 0 h 3503289"/>
              <a:gd name="connsiteX2" fmla="*/ 1265450 w 1265450"/>
              <a:gd name="connsiteY2" fmla="*/ 3503289 h 3503289"/>
              <a:gd name="connsiteX3" fmla="*/ 0 w 1265450"/>
              <a:gd name="connsiteY3" fmla="*/ 3503289 h 3503289"/>
              <a:gd name="connsiteX4" fmla="*/ 0 w 1265450"/>
              <a:gd name="connsiteY4" fmla="*/ 0 h 350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5450" h="3503289">
                <a:moveTo>
                  <a:pt x="0" y="0"/>
                </a:moveTo>
                <a:lnTo>
                  <a:pt x="1265450" y="0"/>
                </a:lnTo>
                <a:lnTo>
                  <a:pt x="1265450" y="3503289"/>
                </a:lnTo>
                <a:lnTo>
                  <a:pt x="0" y="350328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232" tIns="208184" rIns="78232" bIns="78232" numCol="1" spcCol="1270" anchor="t" anchorCtr="0">
            <a:noAutofit/>
          </a:bodyPr>
          <a:lstStyle/>
          <a:p>
            <a:pPr marL="57600" lvl="1" indent="-57600" algn="l" defTabSz="4667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100" kern="1200" noProof="0" dirty="0"/>
              <a:t>Foundations of (business) communication</a:t>
            </a:r>
            <a:br>
              <a:rPr lang="en-US" sz="1100" kern="1200" noProof="0" dirty="0"/>
            </a:br>
            <a:br>
              <a:rPr lang="en-US" sz="1100" kern="1200" noProof="0" dirty="0"/>
            </a:br>
            <a:br>
              <a:rPr lang="en-US" sz="1100" kern="1200" noProof="0" dirty="0"/>
            </a:br>
            <a:endParaRPr lang="en-US" sz="1100" kern="1200" noProof="0" dirty="0"/>
          </a:p>
          <a:p>
            <a:pPr marL="57600" lvl="1" indent="-57600" algn="l" defTabSz="4667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100" kern="1200" noProof="0" dirty="0"/>
          </a:p>
          <a:p>
            <a:pPr marL="57600" lvl="1" indent="-57600" algn="l" defTabSz="4667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•"/>
            </a:pPr>
            <a:r>
              <a:rPr lang="en-US" sz="1100" dirty="0"/>
              <a:t>c</a:t>
            </a:r>
            <a:r>
              <a:rPr lang="en-US" sz="1100" kern="1200" noProof="0" dirty="0" err="1"/>
              <a:t>ommunicating</a:t>
            </a:r>
            <a:r>
              <a:rPr lang="en-US" sz="1100" kern="1200" noProof="0" dirty="0"/>
              <a:t> </a:t>
            </a:r>
            <a:r>
              <a:rPr lang="en-US" sz="1100" b="1" kern="1200" noProof="0" dirty="0"/>
              <a:t>power,</a:t>
            </a:r>
            <a:br>
              <a:rPr lang="en-US" sz="1100" b="1" kern="1200" noProof="0" dirty="0"/>
            </a:br>
            <a:r>
              <a:rPr lang="en-US" sz="1100" b="1" kern="1200" noProof="0" dirty="0"/>
              <a:t>identity and persuasiveness</a:t>
            </a:r>
          </a:p>
          <a:p>
            <a:pPr marL="57150" lvl="1" indent="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000" kern="1200" noProof="0" dirty="0"/>
          </a:p>
        </p:txBody>
      </p:sp>
      <p:sp>
        <p:nvSpPr>
          <p:cNvPr id="15" name="Rechteck 14"/>
          <p:cNvSpPr/>
          <p:nvPr/>
        </p:nvSpPr>
        <p:spPr>
          <a:xfrm>
            <a:off x="214997" y="1149292"/>
            <a:ext cx="472102" cy="472102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Freihandform 15"/>
          <p:cNvSpPr/>
          <p:nvPr/>
        </p:nvSpPr>
        <p:spPr>
          <a:xfrm rot="16200000">
            <a:off x="285856" y="3094499"/>
            <a:ext cx="3503289" cy="236051"/>
          </a:xfrm>
          <a:custGeom>
            <a:avLst/>
            <a:gdLst>
              <a:gd name="connsiteX0" fmla="*/ 0 w 3503289"/>
              <a:gd name="connsiteY0" fmla="*/ 0 h 236051"/>
              <a:gd name="connsiteX1" fmla="*/ 3503289 w 3503289"/>
              <a:gd name="connsiteY1" fmla="*/ 0 h 236051"/>
              <a:gd name="connsiteX2" fmla="*/ 3503289 w 3503289"/>
              <a:gd name="connsiteY2" fmla="*/ 236051 h 236051"/>
              <a:gd name="connsiteX3" fmla="*/ 0 w 3503289"/>
              <a:gd name="connsiteY3" fmla="*/ 236051 h 236051"/>
              <a:gd name="connsiteX4" fmla="*/ 0 w 3503289"/>
              <a:gd name="connsiteY4" fmla="*/ 0 h 236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3289" h="236051">
                <a:moveTo>
                  <a:pt x="0" y="0"/>
                </a:moveTo>
                <a:lnTo>
                  <a:pt x="3503289" y="0"/>
                </a:lnTo>
                <a:lnTo>
                  <a:pt x="3503289" y="236051"/>
                </a:lnTo>
                <a:lnTo>
                  <a:pt x="0" y="23605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0" rIns="208185" bIns="0" numCol="1" spcCol="1270" anchor="t" anchorCtr="0">
            <a:noAutofit/>
          </a:bodyPr>
          <a:lstStyle/>
          <a:p>
            <a:pPr lvl="0" algn="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noProof="0" dirty="0"/>
              <a:t>Internal BC</a:t>
            </a:r>
          </a:p>
        </p:txBody>
      </p:sp>
      <p:sp>
        <p:nvSpPr>
          <p:cNvPr id="17" name="Freihandform 16"/>
          <p:cNvSpPr/>
          <p:nvPr/>
        </p:nvSpPr>
        <p:spPr>
          <a:xfrm>
            <a:off x="2153882" y="1460880"/>
            <a:ext cx="1427696" cy="3503289"/>
          </a:xfrm>
          <a:custGeom>
            <a:avLst/>
            <a:gdLst>
              <a:gd name="connsiteX0" fmla="*/ 0 w 1427696"/>
              <a:gd name="connsiteY0" fmla="*/ 0 h 3503289"/>
              <a:gd name="connsiteX1" fmla="*/ 1427696 w 1427696"/>
              <a:gd name="connsiteY1" fmla="*/ 0 h 3503289"/>
              <a:gd name="connsiteX2" fmla="*/ 1427696 w 1427696"/>
              <a:gd name="connsiteY2" fmla="*/ 3503289 h 3503289"/>
              <a:gd name="connsiteX3" fmla="*/ 0 w 1427696"/>
              <a:gd name="connsiteY3" fmla="*/ 3503289 h 3503289"/>
              <a:gd name="connsiteX4" fmla="*/ 0 w 1427696"/>
              <a:gd name="connsiteY4" fmla="*/ 0 h 350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7696" h="3503289">
                <a:moveTo>
                  <a:pt x="0" y="0"/>
                </a:moveTo>
                <a:lnTo>
                  <a:pt x="1427696" y="0"/>
                </a:lnTo>
                <a:lnTo>
                  <a:pt x="1427696" y="3503289"/>
                </a:lnTo>
                <a:lnTo>
                  <a:pt x="0" y="350328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120" tIns="208184" rIns="71120" bIns="71120" numCol="1" spcCol="1270" anchor="t" anchorCtr="0">
            <a:noAutofit/>
          </a:bodyPr>
          <a:lstStyle/>
          <a:p>
            <a:pPr marL="5760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•"/>
            </a:pPr>
            <a:r>
              <a:rPr lang="en-US" sz="1100" b="1" dirty="0"/>
              <a:t>R</a:t>
            </a:r>
            <a:r>
              <a:rPr lang="en-US" sz="1100" b="1" i="0" kern="1200" dirty="0"/>
              <a:t>ecruitment</a:t>
            </a:r>
            <a:r>
              <a:rPr lang="en-US" sz="1100" b="0" i="0" kern="1200" dirty="0"/>
              <a:t>, change management, </a:t>
            </a:r>
            <a:r>
              <a:rPr lang="en-US" sz="1100" b="1" i="0" kern="1200" dirty="0"/>
              <a:t>conflict management</a:t>
            </a:r>
            <a:endParaRPr lang="en-US" sz="1100" kern="1200" noProof="0" dirty="0"/>
          </a:p>
          <a:p>
            <a:pPr marL="5760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•"/>
            </a:pPr>
            <a:endParaRPr lang="en-US" sz="1050" kern="1200" noProof="0" dirty="0"/>
          </a:p>
          <a:p>
            <a:pPr marL="5760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•"/>
            </a:pPr>
            <a:endParaRPr lang="en-US" sz="1050" kern="1200" noProof="0" dirty="0"/>
          </a:p>
          <a:p>
            <a:pPr marL="5760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•"/>
            </a:pPr>
            <a:r>
              <a:rPr lang="en-US" sz="1050" b="1" i="0" kern="1200" dirty="0"/>
              <a:t>Corporate culture, diversity, sustainability management</a:t>
            </a:r>
            <a:endParaRPr lang="en-US" sz="1050" kern="1200" noProof="0" dirty="0"/>
          </a:p>
        </p:txBody>
      </p:sp>
      <p:sp>
        <p:nvSpPr>
          <p:cNvPr id="18" name="Rechteck 17"/>
          <p:cNvSpPr/>
          <p:nvPr/>
        </p:nvSpPr>
        <p:spPr>
          <a:xfrm>
            <a:off x="1937720" y="1149292"/>
            <a:ext cx="472102" cy="472102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Freihandform 18"/>
          <p:cNvSpPr/>
          <p:nvPr/>
        </p:nvSpPr>
        <p:spPr>
          <a:xfrm rot="16200000">
            <a:off x="2081974" y="3094499"/>
            <a:ext cx="3503289" cy="236051"/>
          </a:xfrm>
          <a:custGeom>
            <a:avLst/>
            <a:gdLst>
              <a:gd name="connsiteX0" fmla="*/ 0 w 3503289"/>
              <a:gd name="connsiteY0" fmla="*/ 0 h 236051"/>
              <a:gd name="connsiteX1" fmla="*/ 3503289 w 3503289"/>
              <a:gd name="connsiteY1" fmla="*/ 0 h 236051"/>
              <a:gd name="connsiteX2" fmla="*/ 3503289 w 3503289"/>
              <a:gd name="connsiteY2" fmla="*/ 236051 h 236051"/>
              <a:gd name="connsiteX3" fmla="*/ 0 w 3503289"/>
              <a:gd name="connsiteY3" fmla="*/ 236051 h 236051"/>
              <a:gd name="connsiteX4" fmla="*/ 0 w 3503289"/>
              <a:gd name="connsiteY4" fmla="*/ 0 h 236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3289" h="236051">
                <a:moveTo>
                  <a:pt x="0" y="0"/>
                </a:moveTo>
                <a:lnTo>
                  <a:pt x="3503289" y="0"/>
                </a:lnTo>
                <a:lnTo>
                  <a:pt x="3503289" y="236051"/>
                </a:lnTo>
                <a:lnTo>
                  <a:pt x="0" y="23605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2" tIns="-1" rIns="208185" bIns="0" numCol="1" spcCol="1270" anchor="t" anchorCtr="0">
            <a:noAutofit/>
          </a:bodyPr>
          <a:lstStyle/>
          <a:p>
            <a:pPr lvl="0" algn="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noProof="0" dirty="0"/>
              <a:t>External BC</a:t>
            </a:r>
          </a:p>
        </p:txBody>
      </p:sp>
      <p:sp>
        <p:nvSpPr>
          <p:cNvPr id="20" name="Freihandform 19"/>
          <p:cNvSpPr/>
          <p:nvPr/>
        </p:nvSpPr>
        <p:spPr>
          <a:xfrm>
            <a:off x="3922924" y="1460880"/>
            <a:ext cx="1421617" cy="3503289"/>
          </a:xfrm>
          <a:custGeom>
            <a:avLst/>
            <a:gdLst>
              <a:gd name="connsiteX0" fmla="*/ 0 w 1421617"/>
              <a:gd name="connsiteY0" fmla="*/ 0 h 3503289"/>
              <a:gd name="connsiteX1" fmla="*/ 1421617 w 1421617"/>
              <a:gd name="connsiteY1" fmla="*/ 0 h 3503289"/>
              <a:gd name="connsiteX2" fmla="*/ 1421617 w 1421617"/>
              <a:gd name="connsiteY2" fmla="*/ 3503289 h 3503289"/>
              <a:gd name="connsiteX3" fmla="*/ 0 w 1421617"/>
              <a:gd name="connsiteY3" fmla="*/ 3503289 h 3503289"/>
              <a:gd name="connsiteX4" fmla="*/ 0 w 1421617"/>
              <a:gd name="connsiteY4" fmla="*/ 0 h 350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1617" h="3503289">
                <a:moveTo>
                  <a:pt x="0" y="0"/>
                </a:moveTo>
                <a:lnTo>
                  <a:pt x="1421617" y="0"/>
                </a:lnTo>
                <a:lnTo>
                  <a:pt x="1421617" y="3503289"/>
                </a:lnTo>
                <a:lnTo>
                  <a:pt x="0" y="350328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120" tIns="208184" rIns="71120" bIns="71120" numCol="1" spcCol="1270" anchor="t" anchorCtr="0">
            <a:noAutofit/>
          </a:bodyPr>
          <a:lstStyle/>
          <a:p>
            <a:pPr marL="5760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100" b="0" i="0" kern="1200" dirty="0"/>
              <a:t>Dealing with (international) stakeholders</a:t>
            </a:r>
            <a:endParaRPr lang="en-US" sz="1100" kern="1200" noProof="0" dirty="0"/>
          </a:p>
          <a:p>
            <a:pPr marL="5760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050" kern="1200" noProof="0" dirty="0"/>
          </a:p>
          <a:p>
            <a:pPr marL="5760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050" kern="1200" noProof="0" dirty="0"/>
          </a:p>
          <a:p>
            <a:pPr marL="5760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050" b="0" i="0" kern="1200" dirty="0"/>
              <a:t>crisis communication, </a:t>
            </a:r>
            <a:r>
              <a:rPr lang="en-US" sz="1050" b="1" i="0" kern="1200" dirty="0"/>
              <a:t>corporate social responsibility</a:t>
            </a:r>
            <a:endParaRPr lang="en-US" sz="1050" b="1" kern="1200" noProof="0" dirty="0"/>
          </a:p>
          <a:p>
            <a:pPr marL="5760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050" kern="1200" noProof="0" dirty="0"/>
          </a:p>
          <a:p>
            <a:pPr marL="5760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050" b="1" i="0" kern="1200" dirty="0"/>
              <a:t>digital business discourse </a:t>
            </a:r>
            <a:r>
              <a:rPr lang="en-US" sz="1050" b="0" i="0" kern="1200" dirty="0"/>
              <a:t>&amp; strategic use of </a:t>
            </a:r>
            <a:r>
              <a:rPr lang="en-US" sz="1050" b="1" i="0" kern="1200" dirty="0"/>
              <a:t>social media</a:t>
            </a:r>
            <a:endParaRPr lang="en-US" sz="1050" b="1" kern="1200" noProof="0" dirty="0"/>
          </a:p>
        </p:txBody>
      </p:sp>
      <p:sp>
        <p:nvSpPr>
          <p:cNvPr id="21" name="Rechteck 20"/>
          <p:cNvSpPr/>
          <p:nvPr/>
        </p:nvSpPr>
        <p:spPr>
          <a:xfrm>
            <a:off x="3809784" y="1149292"/>
            <a:ext cx="472102" cy="472102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Freihandform 21"/>
          <p:cNvSpPr/>
          <p:nvPr/>
        </p:nvSpPr>
        <p:spPr>
          <a:xfrm rot="16200000">
            <a:off x="3932502" y="3094499"/>
            <a:ext cx="3503289" cy="236051"/>
          </a:xfrm>
          <a:custGeom>
            <a:avLst/>
            <a:gdLst>
              <a:gd name="connsiteX0" fmla="*/ 0 w 3503289"/>
              <a:gd name="connsiteY0" fmla="*/ 0 h 236051"/>
              <a:gd name="connsiteX1" fmla="*/ 3503289 w 3503289"/>
              <a:gd name="connsiteY1" fmla="*/ 0 h 236051"/>
              <a:gd name="connsiteX2" fmla="*/ 3503289 w 3503289"/>
              <a:gd name="connsiteY2" fmla="*/ 236051 h 236051"/>
              <a:gd name="connsiteX3" fmla="*/ 0 w 3503289"/>
              <a:gd name="connsiteY3" fmla="*/ 236051 h 236051"/>
              <a:gd name="connsiteX4" fmla="*/ 0 w 3503289"/>
              <a:gd name="connsiteY4" fmla="*/ 0 h 236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3289" h="236051">
                <a:moveTo>
                  <a:pt x="0" y="0"/>
                </a:moveTo>
                <a:lnTo>
                  <a:pt x="3503289" y="0"/>
                </a:lnTo>
                <a:lnTo>
                  <a:pt x="3503289" y="236051"/>
                </a:lnTo>
                <a:lnTo>
                  <a:pt x="0" y="23605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-1" rIns="208185" bIns="0" numCol="1" spcCol="1270" anchor="t" anchorCtr="0">
            <a:noAutofit/>
          </a:bodyPr>
          <a:lstStyle/>
          <a:p>
            <a:pPr lvl="0" algn="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noProof="0" dirty="0"/>
              <a:t>Intercultural BC</a:t>
            </a:r>
          </a:p>
        </p:txBody>
      </p:sp>
      <p:sp>
        <p:nvSpPr>
          <p:cNvPr id="23" name="Freihandform 22"/>
          <p:cNvSpPr/>
          <p:nvPr/>
        </p:nvSpPr>
        <p:spPr>
          <a:xfrm>
            <a:off x="5770140" y="1460880"/>
            <a:ext cx="1437937" cy="3503289"/>
          </a:xfrm>
          <a:custGeom>
            <a:avLst/>
            <a:gdLst>
              <a:gd name="connsiteX0" fmla="*/ 0 w 1437937"/>
              <a:gd name="connsiteY0" fmla="*/ 0 h 3503289"/>
              <a:gd name="connsiteX1" fmla="*/ 1437937 w 1437937"/>
              <a:gd name="connsiteY1" fmla="*/ 0 h 3503289"/>
              <a:gd name="connsiteX2" fmla="*/ 1437937 w 1437937"/>
              <a:gd name="connsiteY2" fmla="*/ 3503289 h 3503289"/>
              <a:gd name="connsiteX3" fmla="*/ 0 w 1437937"/>
              <a:gd name="connsiteY3" fmla="*/ 3503289 h 3503289"/>
              <a:gd name="connsiteX4" fmla="*/ 0 w 1437937"/>
              <a:gd name="connsiteY4" fmla="*/ 0 h 350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7937" h="3503289">
                <a:moveTo>
                  <a:pt x="0" y="0"/>
                </a:moveTo>
                <a:lnTo>
                  <a:pt x="1437937" y="0"/>
                </a:lnTo>
                <a:lnTo>
                  <a:pt x="1437937" y="3503289"/>
                </a:lnTo>
                <a:lnTo>
                  <a:pt x="0" y="350328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120" tIns="208184" rIns="71120" bIns="71120" numCol="1" spcCol="1270" anchor="t" anchorCtr="0">
            <a:noAutofit/>
          </a:bodyPr>
          <a:lstStyle/>
          <a:p>
            <a:pPr marL="5760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100" kern="1200" noProof="0" dirty="0"/>
              <a:t>How does culture influence </a:t>
            </a:r>
            <a:r>
              <a:rPr lang="en-US" sz="1100" b="0" i="0" kern="1200" dirty="0"/>
              <a:t>interactions?</a:t>
            </a:r>
            <a:endParaRPr lang="en-US" sz="1100" kern="1200" noProof="0" dirty="0"/>
          </a:p>
          <a:p>
            <a:pPr marL="5760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050" kern="1200" noProof="0" dirty="0"/>
          </a:p>
          <a:p>
            <a:pPr marL="5760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050" b="1" i="0" kern="1200" dirty="0"/>
              <a:t>cross-cultural advertising</a:t>
            </a:r>
            <a:r>
              <a:rPr lang="en-US" sz="1050" b="0" i="0" kern="1200" dirty="0"/>
              <a:t>, recruitment practices, </a:t>
            </a:r>
            <a:r>
              <a:rPr lang="en-US" sz="1050" b="1" i="0" kern="1200" dirty="0"/>
              <a:t>multilingualism</a:t>
            </a:r>
            <a:endParaRPr lang="en-US" sz="1050" b="1" kern="1200" noProof="0" dirty="0"/>
          </a:p>
        </p:txBody>
      </p:sp>
      <p:sp>
        <p:nvSpPr>
          <p:cNvPr id="24" name="Rechteck 23"/>
          <p:cNvSpPr/>
          <p:nvPr/>
        </p:nvSpPr>
        <p:spPr>
          <a:xfrm>
            <a:off x="5665166" y="1149292"/>
            <a:ext cx="472102" cy="472102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Freihandform 24"/>
          <p:cNvSpPr/>
          <p:nvPr/>
        </p:nvSpPr>
        <p:spPr>
          <a:xfrm rot="16200000">
            <a:off x="5736341" y="3094498"/>
            <a:ext cx="3503290" cy="236051"/>
          </a:xfrm>
          <a:custGeom>
            <a:avLst/>
            <a:gdLst>
              <a:gd name="connsiteX0" fmla="*/ 0 w 3503289"/>
              <a:gd name="connsiteY0" fmla="*/ 0 h 236051"/>
              <a:gd name="connsiteX1" fmla="*/ 3503289 w 3503289"/>
              <a:gd name="connsiteY1" fmla="*/ 0 h 236051"/>
              <a:gd name="connsiteX2" fmla="*/ 3503289 w 3503289"/>
              <a:gd name="connsiteY2" fmla="*/ 236051 h 236051"/>
              <a:gd name="connsiteX3" fmla="*/ 0 w 3503289"/>
              <a:gd name="connsiteY3" fmla="*/ 236051 h 236051"/>
              <a:gd name="connsiteX4" fmla="*/ 0 w 3503289"/>
              <a:gd name="connsiteY4" fmla="*/ 0 h 236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3289" h="236051">
                <a:moveTo>
                  <a:pt x="0" y="0"/>
                </a:moveTo>
                <a:lnTo>
                  <a:pt x="3503289" y="0"/>
                </a:lnTo>
                <a:lnTo>
                  <a:pt x="3503289" y="236051"/>
                </a:lnTo>
                <a:lnTo>
                  <a:pt x="0" y="23605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0" rIns="208185" bIns="0" numCol="1" spcCol="1270" anchor="t" anchorCtr="0">
            <a:noAutofit/>
          </a:bodyPr>
          <a:lstStyle/>
          <a:p>
            <a:pPr lvl="0" algn="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noProof="0" dirty="0"/>
              <a:t>Skills</a:t>
            </a:r>
          </a:p>
        </p:txBody>
      </p:sp>
      <p:sp>
        <p:nvSpPr>
          <p:cNvPr id="26" name="Freihandform 25"/>
          <p:cNvSpPr/>
          <p:nvPr/>
        </p:nvSpPr>
        <p:spPr>
          <a:xfrm>
            <a:off x="7579288" y="1460880"/>
            <a:ext cx="1505861" cy="3503289"/>
          </a:xfrm>
          <a:custGeom>
            <a:avLst/>
            <a:gdLst>
              <a:gd name="connsiteX0" fmla="*/ 0 w 1401735"/>
              <a:gd name="connsiteY0" fmla="*/ 0 h 3503289"/>
              <a:gd name="connsiteX1" fmla="*/ 1401735 w 1401735"/>
              <a:gd name="connsiteY1" fmla="*/ 0 h 3503289"/>
              <a:gd name="connsiteX2" fmla="*/ 1401735 w 1401735"/>
              <a:gd name="connsiteY2" fmla="*/ 3503289 h 3503289"/>
              <a:gd name="connsiteX3" fmla="*/ 0 w 1401735"/>
              <a:gd name="connsiteY3" fmla="*/ 3503289 h 3503289"/>
              <a:gd name="connsiteX4" fmla="*/ 0 w 1401735"/>
              <a:gd name="connsiteY4" fmla="*/ 0 h 350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1735" h="3503289">
                <a:moveTo>
                  <a:pt x="0" y="0"/>
                </a:moveTo>
                <a:lnTo>
                  <a:pt x="1401735" y="0"/>
                </a:lnTo>
                <a:lnTo>
                  <a:pt x="1401735" y="3503289"/>
                </a:lnTo>
                <a:lnTo>
                  <a:pt x="0" y="350328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568" tIns="208184" rIns="99568" bIns="99568" numCol="1" spcCol="1270" anchor="t" anchorCtr="0">
            <a:noAutofit/>
          </a:bodyPr>
          <a:lstStyle/>
          <a:p>
            <a:pPr marL="5760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100" kern="1200" noProof="0" dirty="0"/>
              <a:t>Application of acquired knowledge</a:t>
            </a:r>
          </a:p>
          <a:p>
            <a:pPr marL="5760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200" kern="1200" noProof="0" dirty="0"/>
          </a:p>
          <a:p>
            <a:pPr marL="5760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200" kern="1200" noProof="0" dirty="0"/>
          </a:p>
          <a:p>
            <a:pPr marL="5760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b="1" dirty="0"/>
              <a:t>p</a:t>
            </a:r>
            <a:r>
              <a:rPr lang="en-US" sz="1200" b="1" kern="1200" noProof="0" dirty="0" err="1"/>
              <a:t>roduction</a:t>
            </a:r>
            <a:r>
              <a:rPr lang="en-US" sz="1200" kern="1200" noProof="0" dirty="0"/>
              <a:t> of </a:t>
            </a:r>
            <a:r>
              <a:rPr lang="de-AT" sz="1200" b="0" i="0" kern="1200" dirty="0" err="1"/>
              <a:t>audience-specific</a:t>
            </a:r>
            <a:r>
              <a:rPr lang="de-AT" sz="1200" b="0" i="0" kern="1200" dirty="0"/>
              <a:t> </a:t>
            </a:r>
            <a:r>
              <a:rPr lang="de-AT" sz="1200" b="0" i="0" kern="1200" dirty="0" err="1"/>
              <a:t>communication</a:t>
            </a:r>
            <a:r>
              <a:rPr lang="en-US" sz="1200" kern="1200" noProof="0" dirty="0"/>
              <a:t> </a:t>
            </a:r>
            <a:r>
              <a:rPr lang="en-US" sz="1200" b="1" i="1" kern="1200" noProof="0" dirty="0"/>
              <a:t>in smaller groups</a:t>
            </a:r>
          </a:p>
          <a:p>
            <a:pPr marL="5760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200" kern="1200" noProof="0" dirty="0"/>
          </a:p>
        </p:txBody>
      </p:sp>
      <p:sp>
        <p:nvSpPr>
          <p:cNvPr id="27" name="Rechteck 26"/>
          <p:cNvSpPr/>
          <p:nvPr/>
        </p:nvSpPr>
        <p:spPr>
          <a:xfrm>
            <a:off x="7440855" y="1149292"/>
            <a:ext cx="472102" cy="472102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D519A6B-A1D7-43D5-90B5-E8655D673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Course </a:t>
            </a:r>
            <a:r>
              <a:rPr lang="de-AT" dirty="0" err="1"/>
              <a:t>modules</a:t>
            </a:r>
            <a:endParaRPr lang="de-AT" dirty="0"/>
          </a:p>
        </p:txBody>
      </p:sp>
      <p:sp>
        <p:nvSpPr>
          <p:cNvPr id="2" name="Textfeld 1"/>
          <p:cNvSpPr txBox="1"/>
          <p:nvPr/>
        </p:nvSpPr>
        <p:spPr>
          <a:xfrm>
            <a:off x="321182" y="1153151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I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992573" y="1153151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II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821374" y="1153151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III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670645" y="1153151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IV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488634" y="1153151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41439396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6" grpId="0"/>
      <p:bldP spid="17" grpId="0" animBg="1"/>
      <p:bldP spid="19" grpId="0"/>
      <p:bldP spid="20" grpId="0" animBg="1"/>
      <p:bldP spid="22" grpId="0"/>
      <p:bldP spid="23" grpId="0" animBg="1"/>
      <p:bldP spid="25" grpId="0"/>
      <p:bldP spid="26" grpId="0" animBg="1"/>
      <p:bldP spid="2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F84BAB03-E5F0-46DB-9AD8-AE846B70C9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4693579"/>
              </p:ext>
            </p:extLst>
          </p:nvPr>
        </p:nvGraphicFramePr>
        <p:xfrm>
          <a:off x="195334" y="2284607"/>
          <a:ext cx="2423967" cy="1509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el 4">
            <a:extLst>
              <a:ext uri="{FF2B5EF4-FFF2-40B4-BE49-F238E27FC236}">
                <a16:creationId xmlns:a16="http://schemas.microsoft.com/office/drawing/2014/main" id="{00A6FBF7-0100-40C7-B03B-493F92A6A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Recommended </a:t>
            </a:r>
            <a:r>
              <a:rPr lang="de-AT" dirty="0" err="1"/>
              <a:t>schedule</a:t>
            </a:r>
            <a:r>
              <a:rPr lang="de-AT" dirty="0"/>
              <a:t> </a:t>
            </a:r>
            <a:r>
              <a:rPr lang="de-AT" sz="1600" dirty="0"/>
              <a:t>(2 </a:t>
            </a:r>
            <a:r>
              <a:rPr lang="de-AT" sz="1600" dirty="0" err="1"/>
              <a:t>semesters</a:t>
            </a:r>
            <a:r>
              <a:rPr lang="de-AT" sz="1600" dirty="0"/>
              <a:t>)</a:t>
            </a:r>
          </a:p>
        </p:txBody>
      </p:sp>
      <p:graphicFrame>
        <p:nvGraphicFramePr>
          <p:cNvPr id="7" name="Inhaltsplatzhalter 5">
            <a:extLst>
              <a:ext uri="{FF2B5EF4-FFF2-40B4-BE49-F238E27FC236}">
                <a16:creationId xmlns:a16="http://schemas.microsoft.com/office/drawing/2014/main" id="{27A935B4-FF31-4B25-ACD5-3AB3D6DC83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0684346"/>
              </p:ext>
            </p:extLst>
          </p:nvPr>
        </p:nvGraphicFramePr>
        <p:xfrm>
          <a:off x="2590358" y="1743509"/>
          <a:ext cx="2423967" cy="1387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Inhaltsplatzhalter 5">
            <a:extLst>
              <a:ext uri="{FF2B5EF4-FFF2-40B4-BE49-F238E27FC236}">
                <a16:creationId xmlns:a16="http://schemas.microsoft.com/office/drawing/2014/main" id="{694C64CE-C705-465C-8DEA-54570959C8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119544"/>
              </p:ext>
            </p:extLst>
          </p:nvPr>
        </p:nvGraphicFramePr>
        <p:xfrm>
          <a:off x="2590358" y="2437336"/>
          <a:ext cx="2488740" cy="1667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9" name="Inhaltsplatzhalter 5">
            <a:extLst>
              <a:ext uri="{FF2B5EF4-FFF2-40B4-BE49-F238E27FC236}">
                <a16:creationId xmlns:a16="http://schemas.microsoft.com/office/drawing/2014/main" id="{EB90F792-B9E8-4803-9150-357536B9A7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3128710"/>
              </p:ext>
            </p:extLst>
          </p:nvPr>
        </p:nvGraphicFramePr>
        <p:xfrm>
          <a:off x="5626839" y="3474525"/>
          <a:ext cx="2488740" cy="1731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0" name="Inhaltsplatzhalter 5">
            <a:extLst>
              <a:ext uri="{FF2B5EF4-FFF2-40B4-BE49-F238E27FC236}">
                <a16:creationId xmlns:a16="http://schemas.microsoft.com/office/drawing/2014/main" id="{28A20F42-6375-43AC-8914-CD997B1E1B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5078574"/>
              </p:ext>
            </p:extLst>
          </p:nvPr>
        </p:nvGraphicFramePr>
        <p:xfrm>
          <a:off x="5626839" y="1645700"/>
          <a:ext cx="2393831" cy="1731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CA7B17EC-F8CD-4D73-A6B1-BABEAF83C71F}"/>
              </a:ext>
            </a:extLst>
          </p:cNvPr>
          <p:cNvSpPr txBox="1"/>
          <p:nvPr/>
        </p:nvSpPr>
        <p:spPr>
          <a:xfrm>
            <a:off x="489235" y="3793991"/>
            <a:ext cx="1643668" cy="1169551"/>
          </a:xfrm>
          <a:prstGeom prst="rect">
            <a:avLst/>
          </a:prstGeom>
          <a:noFill/>
          <a:ln w="19050">
            <a:solidFill>
              <a:srgbClr val="9900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Successful completion is a requirement for all other courses</a:t>
            </a:r>
          </a:p>
        </p:txBody>
      </p:sp>
      <p:sp>
        <p:nvSpPr>
          <p:cNvPr id="13" name="Pfeil: nach rechts gekrümmt 12">
            <a:extLst>
              <a:ext uri="{FF2B5EF4-FFF2-40B4-BE49-F238E27FC236}">
                <a16:creationId xmlns:a16="http://schemas.microsoft.com/office/drawing/2014/main" id="{3D7007F2-0EB2-4352-9AA7-5DFF0EC2BEDA}"/>
              </a:ext>
            </a:extLst>
          </p:cNvPr>
          <p:cNvSpPr/>
          <p:nvPr/>
        </p:nvSpPr>
        <p:spPr>
          <a:xfrm>
            <a:off x="100852" y="3271146"/>
            <a:ext cx="388383" cy="819368"/>
          </a:xfrm>
          <a:prstGeom prst="curvedRightArrow">
            <a:avLst/>
          </a:prstGeom>
          <a:solidFill>
            <a:schemeClr val="accent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069109AD-891A-38AB-323F-A362179A533C}"/>
              </a:ext>
            </a:extLst>
          </p:cNvPr>
          <p:cNvCxnSpPr/>
          <p:nvPr/>
        </p:nvCxnSpPr>
        <p:spPr>
          <a:xfrm>
            <a:off x="5199185" y="1125415"/>
            <a:ext cx="0" cy="4419600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890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5" grpId="0"/>
      <p:bldGraphic spid="7" grpId="0">
        <p:bldAsOne/>
      </p:bldGraphic>
      <p:bldGraphic spid="8" grpId="0">
        <p:bldAsOne/>
      </p:bldGraphic>
      <p:bldGraphic spid="9" grpId="0">
        <p:bldAsOne/>
      </p:bldGraphic>
      <p:bldGraphic spid="10" grpId="0">
        <p:bldAsOne/>
      </p:bldGraphic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A484DF1-B416-4CA3-B35B-0B6B34933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83" y="1133073"/>
            <a:ext cx="5374238" cy="3853905"/>
          </a:xfrm>
        </p:spPr>
        <p:txBody>
          <a:bodyPr>
            <a:normAutofit lnSpcReduction="10000"/>
          </a:bodyPr>
          <a:lstStyle/>
          <a:p>
            <a:endParaRPr lang="de-AT" dirty="0"/>
          </a:p>
          <a:p>
            <a:pPr>
              <a:spcAft>
                <a:spcPts val="1200"/>
              </a:spcAft>
            </a:pPr>
            <a:r>
              <a:rPr lang="en-US" b="1" dirty="0"/>
              <a:t>corporate communication</a:t>
            </a:r>
            <a:r>
              <a:rPr lang="en-US" dirty="0"/>
              <a:t> and related areas, especially in </a:t>
            </a:r>
            <a:r>
              <a:rPr lang="en-US" b="1" dirty="0"/>
              <a:t>international organizations</a:t>
            </a:r>
          </a:p>
          <a:p>
            <a:pPr>
              <a:spcAft>
                <a:spcPts val="1200"/>
              </a:spcAft>
            </a:pPr>
            <a:r>
              <a:rPr lang="en-US" b="1" dirty="0"/>
              <a:t>leadership positions and job profiles with management responsibilities </a:t>
            </a:r>
            <a:r>
              <a:rPr lang="en-US" dirty="0"/>
              <a:t>in Austrian and international organizations</a:t>
            </a:r>
            <a:endParaRPr lang="de-AT" dirty="0"/>
          </a:p>
          <a:p>
            <a:r>
              <a:rPr lang="en-US" dirty="0"/>
              <a:t>excellent match with a wide range of other specializations such as</a:t>
            </a:r>
          </a:p>
          <a:p>
            <a:pPr lvl="1">
              <a:spcAft>
                <a:spcPts val="0"/>
              </a:spcAft>
            </a:pPr>
            <a:r>
              <a:rPr lang="en-US" b="1" dirty="0"/>
              <a:t>Marketing </a:t>
            </a:r>
          </a:p>
          <a:p>
            <a:pPr lvl="1">
              <a:spcAft>
                <a:spcPts val="0"/>
              </a:spcAft>
            </a:pPr>
            <a:r>
              <a:rPr lang="en-US" b="1" dirty="0"/>
              <a:t>Management </a:t>
            </a:r>
          </a:p>
          <a:p>
            <a:pPr lvl="1">
              <a:spcAft>
                <a:spcPts val="0"/>
              </a:spcAft>
            </a:pPr>
            <a:r>
              <a:rPr lang="en-US" b="1" dirty="0"/>
              <a:t>even Intl. Accounting and Controlling</a:t>
            </a:r>
          </a:p>
          <a:p>
            <a:pPr lvl="1"/>
            <a:endParaRPr lang="en-US" b="1" dirty="0"/>
          </a:p>
          <a:p>
            <a:r>
              <a:rPr lang="en-US" b="1" dirty="0" err="1"/>
              <a:t>headstart</a:t>
            </a:r>
            <a:r>
              <a:rPr lang="en-US" b="1" dirty="0"/>
              <a:t> for Department's own master's program </a:t>
            </a:r>
            <a:endParaRPr lang="de-AT" b="1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4326984-20BD-4AF9-8A7A-B52226E25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"</a:t>
            </a:r>
            <a:r>
              <a:rPr lang="de-AT" dirty="0" err="1"/>
              <a:t>What</a:t>
            </a:r>
            <a:r>
              <a:rPr lang="de-AT" dirty="0"/>
              <a:t> </a:t>
            </a:r>
            <a:r>
              <a:rPr lang="de-AT" dirty="0" err="1"/>
              <a:t>may</a:t>
            </a:r>
            <a:r>
              <a:rPr lang="de-AT" dirty="0"/>
              <a:t> </a:t>
            </a:r>
            <a:r>
              <a:rPr lang="de-AT" dirty="0" err="1"/>
              <a:t>it</a:t>
            </a:r>
            <a:r>
              <a:rPr lang="de-AT" dirty="0"/>
              <a:t> </a:t>
            </a:r>
            <a:r>
              <a:rPr lang="de-AT" dirty="0" err="1"/>
              <a:t>help</a:t>
            </a:r>
            <a:r>
              <a:rPr lang="de-AT" dirty="0"/>
              <a:t> </a:t>
            </a:r>
            <a:r>
              <a:rPr lang="de-AT" dirty="0" err="1"/>
              <a:t>me</a:t>
            </a:r>
            <a:r>
              <a:rPr lang="de-AT" dirty="0"/>
              <a:t> </a:t>
            </a:r>
            <a:r>
              <a:rPr lang="de-AT" dirty="0" err="1"/>
              <a:t>with</a:t>
            </a:r>
            <a:r>
              <a:rPr lang="de-AT" dirty="0"/>
              <a:t>?"</a:t>
            </a:r>
          </a:p>
        </p:txBody>
      </p:sp>
      <p:pic>
        <p:nvPicPr>
          <p:cNvPr id="2050" name="Picture 2" descr="Business Communication Vector Flat Illustration Royalty Free Cliparts,  Vectors, And Stock Illustration. Image 41189730.">
            <a:extLst>
              <a:ext uri="{FF2B5EF4-FFF2-40B4-BE49-F238E27FC236}">
                <a16:creationId xmlns:a16="http://schemas.microsoft.com/office/drawing/2014/main" id="{82D8B97F-698E-445A-8608-38A8532A7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403" y="2033518"/>
            <a:ext cx="2648203" cy="229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0766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C6E98DA-D9A5-4A4B-9797-0B34EF1CE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407" y="1687196"/>
            <a:ext cx="7719873" cy="3853905"/>
          </a:xfrm>
        </p:spPr>
        <p:txBody>
          <a:bodyPr/>
          <a:lstStyle/>
          <a:p>
            <a:r>
              <a:rPr lang="de-AT" dirty="0"/>
              <a:t>…</a:t>
            </a:r>
            <a:r>
              <a:rPr lang="de-AT" dirty="0" err="1"/>
              <a:t>interested</a:t>
            </a:r>
            <a:r>
              <a:rPr lang="de-AT" dirty="0"/>
              <a:t> in </a:t>
            </a:r>
            <a:r>
              <a:rPr lang="de-AT" dirty="0" err="1"/>
              <a:t>how</a:t>
            </a:r>
            <a:r>
              <a:rPr lang="de-AT" dirty="0"/>
              <a:t> b</a:t>
            </a:r>
            <a:r>
              <a:rPr lang="en-US" dirty="0" err="1"/>
              <a:t>usiness</a:t>
            </a:r>
            <a:r>
              <a:rPr lang="en-US" dirty="0"/>
              <a:t> communication works in </a:t>
            </a:r>
            <a:r>
              <a:rPr lang="en-US" b="1" dirty="0"/>
              <a:t>international contexts</a:t>
            </a:r>
            <a:endParaRPr lang="en-US" dirty="0"/>
          </a:p>
          <a:p>
            <a:endParaRPr lang="en-US" dirty="0"/>
          </a:p>
          <a:p>
            <a:r>
              <a:rPr lang="en-US" dirty="0"/>
              <a:t>…eager to learn </a:t>
            </a:r>
            <a:r>
              <a:rPr lang="en-US" b="1" dirty="0"/>
              <a:t>how corporations use language </a:t>
            </a:r>
            <a:r>
              <a:rPr lang="en-US" dirty="0"/>
              <a:t>as a tool to achieve their communicative goals</a:t>
            </a:r>
          </a:p>
          <a:p>
            <a:endParaRPr lang="en-US" dirty="0"/>
          </a:p>
          <a:p>
            <a:r>
              <a:rPr lang="en-US" dirty="0"/>
              <a:t>…willing and able to </a:t>
            </a:r>
            <a:r>
              <a:rPr lang="en-US" b="1" dirty="0"/>
              <a:t>work with language</a:t>
            </a:r>
          </a:p>
          <a:p>
            <a:endParaRPr lang="en-US" b="1" dirty="0"/>
          </a:p>
          <a:p>
            <a:r>
              <a:rPr lang="en-US" dirty="0"/>
              <a:t>…keen on practicing those </a:t>
            </a:r>
            <a:r>
              <a:rPr lang="en-US" b="1" dirty="0"/>
              <a:t>skills</a:t>
            </a:r>
          </a:p>
          <a:p>
            <a:endParaRPr lang="de-AT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38761AD-0392-4E8D-A0ED-1E6FD8B71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SIBC </a:t>
            </a:r>
            <a:r>
              <a:rPr lang="de-AT" dirty="0" err="1"/>
              <a:t>is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you</a:t>
            </a:r>
            <a:r>
              <a:rPr lang="de-AT" dirty="0"/>
              <a:t> </a:t>
            </a:r>
            <a:r>
              <a:rPr lang="de-AT" dirty="0" err="1"/>
              <a:t>if</a:t>
            </a:r>
            <a:r>
              <a:rPr lang="de-AT" dirty="0"/>
              <a:t> </a:t>
            </a:r>
            <a:r>
              <a:rPr lang="de-AT" dirty="0" err="1"/>
              <a:t>you</a:t>
            </a:r>
            <a:r>
              <a:rPr lang="de-AT" dirty="0"/>
              <a:t> </a:t>
            </a:r>
            <a:r>
              <a:rPr lang="de-AT" dirty="0" err="1"/>
              <a:t>are</a:t>
            </a:r>
            <a:r>
              <a:rPr lang="de-AT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3119807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FEF715B-84EB-5BC9-4583-9B346E02E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153" y="1116013"/>
            <a:ext cx="8516816" cy="44357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Key Concepts (Course I):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"…the interactive elements of the lecture" 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"…it encompasses many interesting theoretical concepts of linguistics but feels more practical in its application in business than other social sciences"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External Business Communication (Course III):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"The contents are just very relevant and prevalent. Started my new job at the same time as this course and it is eye-opening, how many of the concepts are also found in real work life."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Skills for International Business Communication (Course V)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"I especially liked that the whole course was really about practical applications of business communication and that many examples were given."</a:t>
            </a: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"…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each session was building up on creating the final presentation and I think there will be a lot of skills I will apply in the future."</a:t>
            </a:r>
          </a:p>
          <a:p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E1B20B7-6AC2-BCB2-2B7F-6C9C86E14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77" y="499066"/>
            <a:ext cx="6840000" cy="527040"/>
          </a:xfrm>
        </p:spPr>
        <p:txBody>
          <a:bodyPr>
            <a:normAutofit/>
          </a:bodyPr>
          <a:lstStyle/>
          <a:p>
            <a:pPr algn="ctr"/>
            <a:r>
              <a:rPr lang="de-DE" dirty="0">
                <a:latin typeface="+mn-lt"/>
              </a:rPr>
              <a:t>So </a:t>
            </a:r>
            <a:r>
              <a:rPr lang="de-DE" dirty="0" err="1">
                <a:latin typeface="+mn-lt"/>
              </a:rPr>
              <a:t>trust</a:t>
            </a:r>
            <a:r>
              <a:rPr lang="de-DE" dirty="0">
                <a:latin typeface="+mn-lt"/>
              </a:rPr>
              <a:t> your </a:t>
            </a:r>
            <a:r>
              <a:rPr lang="de-DE" dirty="0" err="1">
                <a:latin typeface="+mn-lt"/>
              </a:rPr>
              <a:t>peers</a:t>
            </a:r>
            <a:r>
              <a:rPr lang="de-DE" dirty="0">
                <a:latin typeface="+mn-lt"/>
              </a:rPr>
              <a:t>:</a:t>
            </a:r>
            <a:endParaRPr lang="en-US" dirty="0">
              <a:latin typeface="+mn-lt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5FE72EA-D95C-1052-35EA-7E3CC5C6ADE6}"/>
              </a:ext>
            </a:extLst>
          </p:cNvPr>
          <p:cNvSpPr txBox="1"/>
          <p:nvPr/>
        </p:nvSpPr>
        <p:spPr>
          <a:xfrm>
            <a:off x="1975337" y="116372"/>
            <a:ext cx="4354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Well, </a:t>
            </a:r>
            <a:r>
              <a:rPr lang="de-DE" sz="2000" b="1" dirty="0" err="1"/>
              <a:t>true</a:t>
            </a:r>
            <a:r>
              <a:rPr lang="de-DE" sz="2000" b="1" dirty="0"/>
              <a:t>, I </a:t>
            </a:r>
            <a:r>
              <a:rPr lang="de-DE" sz="2000" b="1" dirty="0" err="1"/>
              <a:t>may</a:t>
            </a:r>
            <a:r>
              <a:rPr lang="de-DE" sz="2000" b="1" dirty="0"/>
              <a:t> </a:t>
            </a:r>
            <a:r>
              <a:rPr lang="de-DE" sz="2000" b="1" dirty="0" err="1"/>
              <a:t>be</a:t>
            </a:r>
            <a:r>
              <a:rPr lang="de-DE" sz="2000" b="1" dirty="0"/>
              <a:t> </a:t>
            </a:r>
            <a:r>
              <a:rPr lang="de-DE" sz="2000" b="1" dirty="0" err="1"/>
              <a:t>biased</a:t>
            </a:r>
            <a:r>
              <a:rPr lang="de-DE" sz="2000" b="1" dirty="0"/>
              <a:t>…</a:t>
            </a:r>
            <a:endParaRPr lang="en-US" sz="2000" b="1" dirty="0"/>
          </a:p>
        </p:txBody>
      </p:sp>
      <p:pic>
        <p:nvPicPr>
          <p:cNvPr id="4" name="Grafik 3" descr="Ein Bild, das Screenshot, Reihe, Text, Schrift enthält.&#10;&#10;Automatisch generierte Beschreibung">
            <a:extLst>
              <a:ext uri="{FF2B5EF4-FFF2-40B4-BE49-F238E27FC236}">
                <a16:creationId xmlns:a16="http://schemas.microsoft.com/office/drawing/2014/main" id="{947E4C89-E2A4-D7F7-83B6-3760396DC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5708" y="1271554"/>
            <a:ext cx="3206261" cy="264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1196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FFECC07-3756-4388-807F-D6EDEBB3F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60 students per semester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first-come, first-served; with restrictions:</a:t>
            </a:r>
          </a:p>
          <a:p>
            <a:endParaRPr lang="en-US" dirty="0"/>
          </a:p>
          <a:p>
            <a:r>
              <a:rPr lang="en-US" dirty="0"/>
              <a:t>half the slots reserved for students with a grade of “Very Good” on CBK class IBC (also possible for BBE students)</a:t>
            </a:r>
          </a:p>
          <a:p>
            <a:r>
              <a:rPr lang="en-US" dirty="0"/>
              <a:t>rest goes to students in order of registration</a:t>
            </a:r>
          </a:p>
          <a:p>
            <a:endParaRPr lang="en-US" dirty="0"/>
          </a:p>
          <a:p>
            <a:r>
              <a:rPr lang="en-US" dirty="0"/>
              <a:t>thus: IBC is not a necessary requirement, but a "1" will significantly boost chances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6BFE045-A4C8-422E-83E2-A20572866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process</a:t>
            </a:r>
          </a:p>
        </p:txBody>
      </p:sp>
    </p:spTree>
    <p:extLst>
      <p:ext uri="{BB962C8B-B14F-4D97-AF65-F5344CB8AC3E}">
        <p14:creationId xmlns:p14="http://schemas.microsoft.com/office/powerpoint/2010/main" val="6472035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LANGUAGE" val="German Austria"/>
</p:tagLst>
</file>

<file path=ppt/theme/theme1.xml><?xml version="1.0" encoding="utf-8"?>
<a:theme xmlns:a="http://schemas.openxmlformats.org/drawingml/2006/main" name="WU 16:10">
  <a:themeElements>
    <a:clrScheme name="WU">
      <a:dk1>
        <a:srgbClr val="000000"/>
      </a:dk1>
      <a:lt1>
        <a:srgbClr val="FFFFFF"/>
      </a:lt1>
      <a:dk2>
        <a:srgbClr val="002350"/>
      </a:dk2>
      <a:lt2>
        <a:srgbClr val="E5F5FA"/>
      </a:lt2>
      <a:accent1>
        <a:srgbClr val="0096D3"/>
      </a:accent1>
      <a:accent2>
        <a:srgbClr val="002350"/>
      </a:accent2>
      <a:accent3>
        <a:srgbClr val="4B2582"/>
      </a:accent3>
      <a:accent4>
        <a:srgbClr val="457AA0"/>
      </a:accent4>
      <a:accent5>
        <a:srgbClr val="A592C0"/>
      </a:accent5>
      <a:accent6>
        <a:srgbClr val="80CFE9"/>
      </a:accent6>
      <a:hlink>
        <a:srgbClr val="405A7C"/>
      </a:hlink>
      <a:folHlink>
        <a:srgbClr val="0082AA"/>
      </a:folHlink>
    </a:clrScheme>
    <a:fontScheme name="WU neu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U Farbschema neu">
        <a:dk1>
          <a:srgbClr val="000000"/>
        </a:dk1>
        <a:lt1>
          <a:sysClr val="window" lastClr="FFFFFF"/>
        </a:lt1>
        <a:dk2>
          <a:srgbClr val="002E60"/>
        </a:dk2>
        <a:lt2>
          <a:srgbClr val="E5F5FA"/>
        </a:lt2>
        <a:accent1>
          <a:srgbClr val="0096D3"/>
        </a:accent1>
        <a:accent2>
          <a:srgbClr val="002E60"/>
        </a:accent2>
        <a:accent3>
          <a:srgbClr val="532481"/>
        </a:accent3>
        <a:accent4>
          <a:srgbClr val="457AA0"/>
        </a:accent4>
        <a:accent5>
          <a:srgbClr val="A991C0"/>
        </a:accent5>
        <a:accent6>
          <a:srgbClr val="7FCAE9"/>
        </a:accent6>
        <a:hlink>
          <a:srgbClr val="406288"/>
        </a:hlink>
        <a:folHlink>
          <a:srgbClr val="008F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U Musterpräsentation 16x10.potx" id="{89FEFAF3-4721-453B-9DDB-5601F7C9FC5D}" vid="{640991EF-C554-4C4C-9E8E-1E5B46439C74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tegorie xmlns="dde413db-0745-4f3a-8dca-564dc7ff6f7d">Präsentationen</Kategorie>
    <Beschreibung xmlns="dde413db-0745-4f3a-8dca-564dc7ff6f7d">Musterpräsentation im Format 16:10 (= WU Standard)</Beschreibung>
    <TaxCatchAll xmlns="08b0a3ee-3d2a-451c-9a1a-7e5d5b0c9c77">
      <Value>266</Value>
      <Value>403</Value>
    </TaxCatchAll>
    <Dokumentenart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Vorlagen</TermName>
          <TermId xmlns="http://schemas.microsoft.com/office/infopath/2007/PartnerControls">17fc50ed-8ad1-47be-ab12-04243fd74ddb</TermId>
        </TermInfo>
      </Terms>
    </DokumentenartTaxHTField0>
    <WU_x0020_Thema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Corporate Design</TermName>
          <TermId xmlns="http://schemas.microsoft.com/office/infopath/2007/PartnerControls">19895bcd-b158-45ae-ab7b-f5ca217dfcec</TermId>
        </TermInfo>
      </Terms>
    </WU_x0020_ThemaTaxHTField0>
    <Format xmlns="dde413db-0745-4f3a-8dca-564dc7ff6f7d">Microsoft Office 2013/2016</Format>
    <SharedWithUsers xmlns="08b0a3ee-3d2a-451c-9a1a-7e5d5b0c9c77">
      <UserInfo>
        <DisplayName>Hernandez Perez, Laura</DisplayName>
        <AccountId>6100</AccountId>
        <AccountType/>
      </UserInfo>
      <UserInfo>
        <DisplayName>Hermann, Anett</DisplayName>
        <AccountId>2869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CF651A35DF3154DB01328AF51148DAE" ma:contentTypeVersion="2" ma:contentTypeDescription="Ein neues Dokument erstellen." ma:contentTypeScope="" ma:versionID="b5ccb5bb211b6ddcc624790d84f2bb9f">
  <xsd:schema xmlns:xsd="http://www.w3.org/2001/XMLSchema" xmlns:xs="http://www.w3.org/2001/XMLSchema" xmlns:p="http://schemas.microsoft.com/office/2006/metadata/properties" xmlns:ns2="1a8d9a65-8471-4209-a900-f8e11db75e0a" xmlns:ns3="08b0a3ee-3d2a-451c-9a1a-7e5d5b0c9c77" xmlns:ns4="dde413db-0745-4f3a-8dca-564dc7ff6f7d" targetNamespace="http://schemas.microsoft.com/office/2006/metadata/properties" ma:root="true" ma:fieldsID="046596c9011a87760a505164f9d920d3" ns2:_="" ns3:_="" ns4:_="">
    <xsd:import namespace="1a8d9a65-8471-4209-a900-f8e11db75e0a"/>
    <xsd:import namespace="08b0a3ee-3d2a-451c-9a1a-7e5d5b0c9c77"/>
    <xsd:import namespace="dde413db-0745-4f3a-8dca-564dc7ff6f7d"/>
    <xsd:element name="properties">
      <xsd:complexType>
        <xsd:sequence>
          <xsd:element name="documentManagement">
            <xsd:complexType>
              <xsd:all>
                <xsd:element ref="ns2:WU_x0020_ThemaTaxHTField0" minOccurs="0"/>
                <xsd:element ref="ns3:TaxCatchAll" minOccurs="0"/>
                <xsd:element ref="ns2:DokumentenartTaxHTField0" minOccurs="0"/>
                <xsd:element ref="ns4:Beschreibung" minOccurs="0"/>
                <xsd:element ref="ns4:Format" minOccurs="0"/>
                <xsd:element ref="ns4:Kategori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d9a65-8471-4209-a900-f8e11db75e0a" elementFormDefault="qualified">
    <xsd:import namespace="http://schemas.microsoft.com/office/2006/documentManagement/types"/>
    <xsd:import namespace="http://schemas.microsoft.com/office/infopath/2007/PartnerControls"/>
    <xsd:element name="WU_x0020_ThemaTaxHTField0" ma:index="9" nillable="true" ma:taxonomy="true" ma:internalName="WU_x0020_ThemaTaxHTField0" ma:taxonomyFieldName="WU_x0020_Thema" ma:displayName="Schlagwort" ma:default="" ma:fieldId="{a2eb3201-e251-4055-97e9-466604fc777f}" ma:taxonomyMulti="true" ma:sspId="59da4ae5-1217-4de6-bd64-b7a740f353bb" ma:termSetId="c1edca97-812b-4584-b6b5-1e5cade81ca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DokumentenartTaxHTField0" ma:index="12" nillable="true" ma:taxonomy="true" ma:internalName="DokumentenartTaxHTField0" ma:taxonomyFieldName="Dokumentenart" ma:displayName="Dokumentenart" ma:default="" ma:fieldId="{0f2e647f-32b7-4850-b6be-ae358ed71e70}" ma:taxonomyMulti="true" ma:sspId="59da4ae5-1217-4de6-bd64-b7a740f353bb" ma:termSetId="325756d7-e24e-4b6f-ba71-3f779d34c1e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0a3ee-3d2a-451c-9a1a-7e5d5b0c9c77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description="" ma:hidden="true" ma:list="{6a103bb8-3913-4e3b-a229-080a76572464}" ma:internalName="TaxCatchAll" ma:showField="CatchAllData" ma:web="08b0a3ee-3d2a-451c-9a1a-7e5d5b0c9c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e413db-0745-4f3a-8dca-564dc7ff6f7d" elementFormDefault="qualified">
    <xsd:import namespace="http://schemas.microsoft.com/office/2006/documentManagement/types"/>
    <xsd:import namespace="http://schemas.microsoft.com/office/infopath/2007/PartnerControls"/>
    <xsd:element name="Beschreibung" ma:index="13" nillable="true" ma:displayName="Beschreibung" ma:internalName="Beschreibung">
      <xsd:simpleType>
        <xsd:restriction base="dms:Note">
          <xsd:maxLength value="255"/>
        </xsd:restriction>
      </xsd:simpleType>
    </xsd:element>
    <xsd:element name="Format" ma:index="14" nillable="true" ma:displayName="Format" ma:format="Dropdown" ma:internalName="Format">
      <xsd:simpleType>
        <xsd:union memberTypes="dms:Text">
          <xsd:simpleType>
            <xsd:restriction base="dms:Choice">
              <xsd:enumeration value="LaTeX"/>
              <xsd:enumeration value="Microsoft Office 2003"/>
              <xsd:enumeration value="Microsoft Office 2007-2013"/>
              <xsd:enumeration value="Microsoft Office 2013/2016"/>
              <xsd:enumeration value="OpenOffice 3.0"/>
            </xsd:restriction>
          </xsd:simpleType>
        </xsd:union>
      </xsd:simpleType>
    </xsd:element>
    <xsd:element name="Kategorie" ma:index="15" nillable="true" ma:displayName="Kategorie" ma:default="Anleitungen" ma:format="Dropdown" ma:internalName="Kategorie">
      <xsd:simpleType>
        <xsd:union memberTypes="dms:Text">
          <xsd:simpleType>
            <xsd:restriction base="dms:Choice">
              <xsd:enumeration value="Anleitungen"/>
              <xsd:enumeration value="Aushänge für Lift und Tür"/>
              <xsd:enumeration value="Basisvorlagen"/>
              <xsd:enumeration value="Brief-/Faxvorlagen"/>
              <xsd:enumeration value="Einladungen"/>
              <xsd:enumeration value="Etiketten"/>
              <xsd:enumeration value="Musterdateien"/>
              <xsd:enumeration value="Namensschilder"/>
              <xsd:enumeration value="Präsentationen"/>
              <xsd:enumeration value="Skripten-Cover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46B3ED-06B1-4DE8-9648-0F78B5B453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58DFAF-C9AD-4CE5-A221-45D64FB05328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1a8d9a65-8471-4209-a900-f8e11db75e0a"/>
    <ds:schemaRef ds:uri="http://purl.org/dc/terms/"/>
    <ds:schemaRef ds:uri="dde413db-0745-4f3a-8dca-564dc7ff6f7d"/>
    <ds:schemaRef ds:uri="08b0a3ee-3d2a-451c-9a1a-7e5d5b0c9c77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69B4889-3CCA-46C6-8FD4-B0AB941A4B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8d9a65-8471-4209-a900-f8e11db75e0a"/>
    <ds:schemaRef ds:uri="08b0a3ee-3d2a-451c-9a1a-7e5d5b0c9c77"/>
    <ds:schemaRef ds:uri="dde413db-0745-4f3a-8dca-564dc7ff6f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WU Musterpräsentation 16x10</Template>
  <TotalTime>0</TotalTime>
  <Words>593</Words>
  <Application>Microsoft Office PowerPoint</Application>
  <PresentationFormat>Bildschirmpräsentation (16:10)</PresentationFormat>
  <Paragraphs>115</Paragraphs>
  <Slides>11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8" baseType="lpstr">
      <vt:lpstr>Arial</vt:lpstr>
      <vt:lpstr>Calibri</vt:lpstr>
      <vt:lpstr>Georgia</vt:lpstr>
      <vt:lpstr>Montserrat</vt:lpstr>
      <vt:lpstr>Verdana</vt:lpstr>
      <vt:lpstr>Wingdings</vt:lpstr>
      <vt:lpstr>WU 16:10</vt:lpstr>
      <vt:lpstr>International Business Communication (SIBC)</vt:lpstr>
      <vt:lpstr>Communication is ubiquitous</vt:lpstr>
      <vt:lpstr>Major aspects of SIBC</vt:lpstr>
      <vt:lpstr>Course modules</vt:lpstr>
      <vt:lpstr>Recommended schedule (2 semesters)</vt:lpstr>
      <vt:lpstr>"What may it help me with?"</vt:lpstr>
      <vt:lpstr>SIBC is for you if you are:</vt:lpstr>
      <vt:lpstr>So trust your peers:</vt:lpstr>
      <vt:lpstr>Application process</vt:lpstr>
      <vt:lpstr>Curious?</vt:lpstr>
      <vt:lpstr>Thanks/Danke/Grazie/Gracias/дякую/Спасибо/Merci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Business Communication</dc:title>
  <dc:creator>Clara Halmdienst</dc:creator>
  <cp:lastModifiedBy>Beer, Alexander</cp:lastModifiedBy>
  <cp:revision>56</cp:revision>
  <cp:lastPrinted>2024-01-15T06:49:39Z</cp:lastPrinted>
  <dcterms:created xsi:type="dcterms:W3CDTF">2021-01-11T09:23:48Z</dcterms:created>
  <dcterms:modified xsi:type="dcterms:W3CDTF">2024-01-15T06:51:48Z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U Thema">
    <vt:lpwstr>403;#Corporate Design|19895bcd-b158-45ae-ab7b-f5ca217dfcec</vt:lpwstr>
  </property>
  <property fmtid="{D5CDD505-2E9C-101B-9397-08002B2CF9AE}" pid="3" name="Dokumentenart">
    <vt:lpwstr>266;#Vorlagen|17fc50ed-8ad1-47be-ab12-04243fd74ddb</vt:lpwstr>
  </property>
  <property fmtid="{D5CDD505-2E9C-101B-9397-08002B2CF9AE}" pid="4" name="ContentTypeId">
    <vt:lpwstr>0x010100BCF651A35DF3154DB01328AF51148DAE</vt:lpwstr>
  </property>
</Properties>
</file>