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78" r:id="rId5"/>
    <p:sldId id="306" r:id="rId6"/>
    <p:sldId id="300" r:id="rId7"/>
    <p:sldId id="296" r:id="rId8"/>
    <p:sldId id="294" r:id="rId9"/>
    <p:sldId id="295" r:id="rId10"/>
    <p:sldId id="297" r:id="rId11"/>
    <p:sldId id="308" r:id="rId12"/>
    <p:sldId id="298" r:id="rId13"/>
    <p:sldId id="307" r:id="rId14"/>
    <p:sldId id="305" r:id="rId15"/>
  </p:sldIdLst>
  <p:sldSz cx="9144000" cy="5715000" type="screen16x10"/>
  <p:notesSz cx="6797675" cy="9926638"/>
  <p:custDataLst>
    <p:tags r:id="rId1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5465">
          <p15:clr>
            <a:srgbClr val="A4A3A4"/>
          </p15:clr>
        </p15:guide>
        <p15:guide id="3" pos="4241">
          <p15:clr>
            <a:srgbClr val="A4A3A4"/>
          </p15:clr>
        </p15:guide>
        <p15:guide id="4" pos="4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9" name="Autor" initials="A" lastIdx="1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9EFC"/>
    <a:srgbClr val="0096D3"/>
    <a:srgbClr val="00B5FE"/>
    <a:srgbClr val="990033"/>
    <a:srgbClr val="E7EFF7"/>
    <a:srgbClr val="CBDDEF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89286" autoAdjust="0"/>
  </p:normalViewPr>
  <p:slideViewPr>
    <p:cSldViewPr snapToGrid="0" showGuides="1">
      <p:cViewPr varScale="1">
        <p:scale>
          <a:sx n="129" d="100"/>
          <a:sy n="129" d="100"/>
        </p:scale>
        <p:origin x="132" y="216"/>
      </p:cViewPr>
      <p:guideLst>
        <p:guide orient="horz" pos="1800"/>
        <p:guide pos="5465"/>
        <p:guide pos="4241"/>
        <p:guide pos="4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FB541F80-EC8A-4FD9-89D5-5841B2AD529A}">
      <dgm:prSet phldrT="[Text]"/>
      <dgm:spPr/>
      <dgm:t>
        <a:bodyPr/>
        <a:lstStyle/>
        <a:p>
          <a:r>
            <a:rPr lang="de-AT" dirty="0"/>
            <a:t>Key </a:t>
          </a:r>
          <a:r>
            <a:rPr lang="de-AT" dirty="0" err="1"/>
            <a:t>Concepts</a:t>
          </a:r>
          <a:endParaRPr lang="de-AT" dirty="0"/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Y="9042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</dgm:pt>
    <dgm:pt modelId="{FB541F80-EC8A-4FD9-89D5-5841B2AD529A}">
      <dgm:prSet phldrT="[Text]"/>
      <dgm:spPr/>
      <dgm:t>
        <a:bodyPr/>
        <a:lstStyle/>
        <a:p>
          <a:r>
            <a:rPr lang="de-AT" dirty="0"/>
            <a:t>Internal BC</a:t>
          </a:r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X="-3551" custLinFactNeighborY="43527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</dgm:pt>
    <dgm:pt modelId="{FB541F80-EC8A-4FD9-89D5-5841B2AD529A}">
      <dgm:prSet phldrT="[Text]"/>
      <dgm:spPr/>
      <dgm:t>
        <a:bodyPr/>
        <a:lstStyle/>
        <a:p>
          <a:r>
            <a:rPr lang="de-AT" dirty="0"/>
            <a:t>External BC</a:t>
          </a:r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X="-696" custLinFactNeighborY="49518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</dgm:pt>
    <dgm:pt modelId="{FB541F80-EC8A-4FD9-89D5-5841B2AD529A}">
      <dgm:prSet phldrT="[Text]"/>
      <dgm:spPr/>
      <dgm:t>
        <a:bodyPr/>
        <a:lstStyle/>
        <a:p>
          <a:r>
            <a:rPr lang="de-AT" dirty="0"/>
            <a:t>Inter-</a:t>
          </a:r>
          <a:r>
            <a:rPr lang="de-AT" dirty="0" err="1"/>
            <a:t>cultural</a:t>
          </a:r>
          <a:r>
            <a:rPr lang="de-AT" dirty="0"/>
            <a:t> BC</a:t>
          </a:r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X="10416" custLinFactNeighborY="-11117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FB541F80-EC8A-4FD9-89D5-5841B2AD529A}">
      <dgm:prSet phldrT="[Text]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de-AT" dirty="0"/>
            <a:t>Skills</a:t>
          </a:r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X="-207" custLinFactNeighborY="-63086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357568"/>
          <a:ext cx="2423966" cy="969586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200" kern="1200" dirty="0"/>
            <a:t>Key </a:t>
          </a:r>
          <a:r>
            <a:rPr lang="de-AT" sz="2200" kern="1200" dirty="0" err="1"/>
            <a:t>Concepts</a:t>
          </a:r>
          <a:endParaRPr lang="de-AT" sz="2200" kern="1200" dirty="0"/>
        </a:p>
      </dsp:txBody>
      <dsp:txXfrm>
        <a:off x="484793" y="357568"/>
        <a:ext cx="1454380" cy="969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418067"/>
          <a:ext cx="2423966" cy="969586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600" kern="1200" dirty="0"/>
            <a:t>Internal BC</a:t>
          </a:r>
        </a:p>
      </dsp:txBody>
      <dsp:txXfrm>
        <a:off x="484793" y="418067"/>
        <a:ext cx="1454380" cy="969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672124"/>
          <a:ext cx="2488739" cy="995496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500" kern="1200" dirty="0"/>
            <a:t>External BC</a:t>
          </a:r>
        </a:p>
      </dsp:txBody>
      <dsp:txXfrm>
        <a:off x="497748" y="672124"/>
        <a:ext cx="1493243" cy="995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257197"/>
          <a:ext cx="2488739" cy="995496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200" kern="1200" dirty="0"/>
            <a:t>Inter-</a:t>
          </a:r>
          <a:r>
            <a:rPr lang="de-AT" sz="2200" kern="1200" dirty="0" err="1"/>
            <a:t>cultural</a:t>
          </a:r>
          <a:r>
            <a:rPr lang="de-AT" sz="2200" kern="1200" dirty="0"/>
            <a:t> BC</a:t>
          </a:r>
        </a:p>
      </dsp:txBody>
      <dsp:txXfrm>
        <a:off x="497748" y="257197"/>
        <a:ext cx="1493243" cy="9954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0"/>
          <a:ext cx="2393831" cy="957532"/>
        </a:xfrm>
        <a:prstGeom prst="chevron">
          <a:avLst/>
        </a:prstGeom>
        <a:solidFill>
          <a:schemeClr val="accent6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019" tIns="49340" rIns="49340" bIns="4934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3700" kern="1200" dirty="0"/>
            <a:t>Skills</a:t>
          </a:r>
        </a:p>
      </dsp:txBody>
      <dsp:txXfrm>
        <a:off x="478766" y="0"/>
        <a:ext cx="1436299" cy="957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15.01.2024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15.01.2024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56595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79504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pic>
        <p:nvPicPr>
          <p:cNvPr id="16" name="Grafik 15">
            <a:extLst>
              <a:ext uri="{FF2B5EF4-FFF2-40B4-BE49-F238E27FC236}">
                <a16:creationId xmlns:a16="http://schemas.microsoft.com/office/drawing/2014/main" id="{BCE2647B-5073-4CAC-9C5E-8009FCC053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77A3717-F920-47F5-9A6A-43B4555D24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2" name="Rechteck 21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3" name="Rechteck 22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81D7EAB-0BA7-4E01-91B2-EC9EF18DB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E0998BC-97DF-4E25-87DA-15ED5E16C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9721"/>
            <a:ext cx="1318058" cy="21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7673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302593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CE3C7E9-F05D-4DB6-844F-097DC39A0A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DCF4C52-7450-4216-AD35-23E4508F83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9721"/>
            <a:ext cx="1318058" cy="21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461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6" y="1344613"/>
            <a:ext cx="8210547" cy="43703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3B1CA4E-C398-49A1-9CD7-D9ACEA72DB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964530"/>
            <a:ext cx="4319712" cy="271695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1" tIns="45715" rIns="91431" bIns="45715" rtlCol="0" anchor="ctr"/>
          <a:lstStyle/>
          <a:p>
            <a:pPr algn="ctr"/>
            <a:endParaRPr lang="de-AT" dirty="0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127250"/>
            <a:ext cx="492443" cy="2252663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84020" y="2559843"/>
            <a:ext cx="2763926" cy="1811291"/>
          </a:xfrm>
        </p:spPr>
        <p:txBody>
          <a:bodyPr>
            <a:normAutofit/>
          </a:bodyPr>
          <a:lstStyle>
            <a:lvl1pPr marL="0" marR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/>
          <a:lstStyle/>
          <a:p>
            <a:fld id="{21AC42AF-2630-400C-8D3A-BBBD8009C04C}" type="datetime1">
              <a:rPr lang="de-AT" smtClean="0"/>
              <a:t>15.01.2024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/>
              <a:t>Specialization International Business Communication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6A3FCC5-1509-445E-BE36-5F597590EDBB}"/>
              </a:ext>
            </a:extLst>
          </p:cNvPr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1731679"/>
          </a:xfrm>
        </p:grpSpPr>
        <p:sp>
          <p:nvSpPr>
            <p:cNvPr id="13" name="Rechteck 12"/>
            <p:cNvSpPr/>
            <p:nvPr userDrawn="1"/>
          </p:nvSpPr>
          <p:spPr>
            <a:xfrm>
              <a:off x="6192000" y="603319"/>
              <a:ext cx="2648188" cy="17316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1731679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8" y="1296154"/>
            <a:ext cx="5466982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8" y="993080"/>
            <a:ext cx="5466982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 userDrawn="1">
            <p:ph type="body" sz="quarter" idx="11"/>
          </p:nvPr>
        </p:nvSpPr>
        <p:spPr bwMode="white">
          <a:xfrm>
            <a:off x="287338" y="2642906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 userDrawn="1"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D5C1542-29B8-4AE1-B0C9-CD406CE5EF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9234A93-CFFB-4237-9659-D02118469D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B662EC1-7F7E-4F35-9E96-6A12310053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CB48493-A0F2-468C-986D-2A150B5D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41369"/>
            <a:ext cx="1831485" cy="29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961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413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68921D79-517C-4187-882B-8B1EFDBF5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03EC835-F8EC-46FF-A7D8-2C72534AF7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41369"/>
            <a:ext cx="1831485" cy="29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6800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F116690-1CA5-4CDF-B922-0BB3C7E060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92C9326-2A46-4857-9E76-0DB2F283D6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3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81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A475DBF-FF8A-499C-9A9D-A1690ED336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71C56E8-CA3B-4481-B593-3FAEA5B893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3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685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68296-11E8-4929-AA24-078FC628B7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6EC7758-8011-47AD-A756-F263091D5B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1637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B897B33-8355-44AC-8129-26BF5973F3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00495DC-0F57-4304-BBFD-BB5FA5288F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1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3A7D816-8143-4089-A674-7FBE2F1D70E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      </a:t>
            </a:r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9721"/>
            <a:ext cx="1318058" cy="21213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3" r:id="rId3"/>
    <p:sldLayoutId id="2147483675" r:id="rId4"/>
    <p:sldLayoutId id="2147483676" r:id="rId5"/>
    <p:sldLayoutId id="2147483686" r:id="rId6"/>
    <p:sldLayoutId id="2147483687" r:id="rId7"/>
    <p:sldLayoutId id="2147483681" r:id="rId8"/>
    <p:sldLayoutId id="2147483682" r:id="rId9"/>
    <p:sldLayoutId id="2147483688" r:id="rId10"/>
    <p:sldLayoutId id="2147483691" r:id="rId11"/>
    <p:sldLayoutId id="2147483664" r:id="rId12"/>
    <p:sldLayoutId id="2147483667" r:id="rId13"/>
    <p:sldLayoutId id="2147483668" r:id="rId14"/>
    <p:sldLayoutId id="2147483670" r:id="rId15"/>
  </p:sldLayoutIdLst>
  <p:transition>
    <p:fade/>
  </p:transition>
  <p:hf hd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278" userDrawn="1">
          <p15:clr>
            <a:srgbClr val="F26B43"/>
          </p15:clr>
        </p15:guide>
        <p15:guide id="9" orient="horz" pos="182" userDrawn="1">
          <p15:clr>
            <a:srgbClr val="F26B43"/>
          </p15:clr>
        </p15:guide>
        <p15:guide id="10" orient="horz" pos="847" userDrawn="1">
          <p15:clr>
            <a:srgbClr val="F26B43"/>
          </p15:clr>
        </p15:guide>
        <p15:guide id="11" orient="horz" pos="35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bizcomm@wu.ac.at" TargetMode="External"/><Relationship Id="rId2" Type="http://schemas.openxmlformats.org/officeDocument/2006/relationships/hyperlink" Target="https://www.wu.ac.at/en/ebc/student-platform/specialization-international-business-communication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International Business Communication </a:t>
            </a:r>
            <a:r>
              <a:rPr lang="de-AT" sz="2000" dirty="0"/>
              <a:t>(SIBC)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err="1"/>
              <a:t>Specialization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287338" y="2941638"/>
            <a:ext cx="4284662" cy="620885"/>
          </a:xfrm>
        </p:spPr>
        <p:txBody>
          <a:bodyPr/>
          <a:lstStyle/>
          <a:p>
            <a:r>
              <a:rPr lang="en-US" dirty="0"/>
              <a:t>Department of Business Communication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8723101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82E994D-A92D-45CC-9E3A-24B43BBA8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399430"/>
            <a:ext cx="7767193" cy="1113183"/>
          </a:xfrm>
          <a:solidFill>
            <a:srgbClr val="0096D3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</a:rPr>
              <a:t>You can find </a:t>
            </a:r>
            <a:r>
              <a:rPr lang="en-US" sz="2000" b="1" dirty="0">
                <a:solidFill>
                  <a:schemeClr val="bg1"/>
                </a:solidFill>
              </a:rPr>
              <a:t>more information </a:t>
            </a:r>
            <a:r>
              <a:rPr lang="en-US" sz="2000" dirty="0">
                <a:solidFill>
                  <a:schemeClr val="bg1"/>
                </a:solidFill>
              </a:rPr>
              <a:t>on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Specialization’s website</a:t>
            </a:r>
            <a:b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</a:br>
            <a:b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</a:br>
            <a: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Still got questions? Contact </a:t>
            </a:r>
            <a: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  <a:hlinkClick r:id="rId3"/>
              </a:rPr>
              <a:t>bizcomm@wu.ac.at</a:t>
            </a:r>
            <a: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0D471AE-8249-4A3D-910A-4D2329C40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Curious</a:t>
            </a:r>
            <a:r>
              <a:rPr lang="de-AT" dirty="0"/>
              <a:t>?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B8751D35-3855-4F1E-987A-D03EA7834466}"/>
              </a:ext>
            </a:extLst>
          </p:cNvPr>
          <p:cNvGrpSpPr/>
          <p:nvPr/>
        </p:nvGrpSpPr>
        <p:grpSpPr>
          <a:xfrm>
            <a:off x="0" y="2696017"/>
            <a:ext cx="9144000" cy="2285143"/>
            <a:chOff x="0" y="2696017"/>
            <a:chExt cx="9144000" cy="2285143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2D1A7C5C-7B93-482F-A11F-40A54E4BB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696017"/>
              <a:ext cx="9144000" cy="2215376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A85741FB-C759-45B4-BA75-549C59B014D2}"/>
                </a:ext>
              </a:extLst>
            </p:cNvPr>
            <p:cNvSpPr/>
            <p:nvPr/>
          </p:nvSpPr>
          <p:spPr>
            <a:xfrm>
              <a:off x="628153" y="4723075"/>
              <a:ext cx="4381169" cy="2580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</p:spTree>
    <p:extLst>
      <p:ext uri="{BB962C8B-B14F-4D97-AF65-F5344CB8AC3E}">
        <p14:creationId xmlns:p14="http://schemas.microsoft.com/office/powerpoint/2010/main" val="43028480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8374DF9-DFE9-43FF-8BBD-6E67EF077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587" y="2528075"/>
            <a:ext cx="7759644" cy="699715"/>
          </a:xfrm>
          <a:solidFill>
            <a:srgbClr val="0096D3"/>
          </a:solidFill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We look forward to welcoming you to our Specialization "International Business Communication" in the near future!</a:t>
            </a:r>
          </a:p>
          <a:p>
            <a:pPr marL="0" indent="0" algn="ctr">
              <a:buNone/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499927D-BB2F-4134-811B-05F5E6D4B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6" y="139700"/>
            <a:ext cx="7594978" cy="903822"/>
          </a:xfrm>
        </p:spPr>
        <p:txBody>
          <a:bodyPr>
            <a:normAutofit/>
          </a:bodyPr>
          <a:lstStyle/>
          <a:p>
            <a:pPr algn="ctr"/>
            <a:r>
              <a:rPr lang="de-AT" sz="2000" dirty="0" err="1"/>
              <a:t>Thanks</a:t>
            </a:r>
            <a:r>
              <a:rPr lang="de-AT" sz="2000" dirty="0"/>
              <a:t>/Danke/Grazie/Gracias/</a:t>
            </a:r>
            <a:r>
              <a:rPr lang="az-Cyrl-AZ" sz="2000" dirty="0"/>
              <a:t>дякую</a:t>
            </a:r>
            <a:r>
              <a:rPr lang="de-AT" sz="2000" dirty="0"/>
              <a:t>/</a:t>
            </a:r>
            <a:r>
              <a:rPr lang="az-Cyrl-AZ" sz="2000" dirty="0"/>
              <a:t>Спасибо</a:t>
            </a:r>
            <a:r>
              <a:rPr lang="de-AT" sz="2000" dirty="0"/>
              <a:t>/Merci</a:t>
            </a:r>
          </a:p>
        </p:txBody>
      </p:sp>
    </p:spTree>
    <p:extLst>
      <p:ext uri="{BB962C8B-B14F-4D97-AF65-F5344CB8AC3E}">
        <p14:creationId xmlns:p14="http://schemas.microsoft.com/office/powerpoint/2010/main" val="219541810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THICAL &amp; EFFECTIVE COMMUNICATION: A MUST FOR MANAGERS">
            <a:extLst>
              <a:ext uri="{FF2B5EF4-FFF2-40B4-BE49-F238E27FC236}">
                <a16:creationId xmlns:a16="http://schemas.microsoft.com/office/drawing/2014/main" id="{A4E18477-7220-4485-A69D-539FF0367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661" y="2318173"/>
            <a:ext cx="2533753" cy="123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1A37404-7B59-4075-A688-F1BF0A8ED2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0586" y="1298184"/>
            <a:ext cx="2352357" cy="3831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Every </a:t>
            </a:r>
            <a:r>
              <a:rPr lang="en-US" b="1" dirty="0"/>
              <a:t>email</a:t>
            </a:r>
            <a:r>
              <a:rPr lang="en-US" dirty="0"/>
              <a:t>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Every </a:t>
            </a:r>
            <a:r>
              <a:rPr lang="en-US" b="1" dirty="0"/>
              <a:t>phone call</a:t>
            </a:r>
            <a:r>
              <a:rPr lang="en-US" dirty="0"/>
              <a:t>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Every </a:t>
            </a:r>
            <a:r>
              <a:rPr lang="en-US" b="1" dirty="0"/>
              <a:t>social media sponsorship</a:t>
            </a:r>
            <a:r>
              <a:rPr lang="en-US" dirty="0"/>
              <a:t>…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E9696F-F6CB-4AF4-98BA-C5B5B13BE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4834" y="1270622"/>
            <a:ext cx="2098580" cy="3859212"/>
          </a:xfrm>
        </p:spPr>
        <p:txBody>
          <a:bodyPr/>
          <a:lstStyle/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r>
              <a:rPr lang="de-AT" b="1" dirty="0"/>
              <a:t>…</a:t>
            </a:r>
            <a:r>
              <a:rPr lang="de-AT" b="1" dirty="0" err="1"/>
              <a:t>is</a:t>
            </a:r>
            <a:r>
              <a:rPr lang="de-AT" b="1" dirty="0"/>
              <a:t> Business Communication.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7848254-2B7C-490C-BBFF-F038A8F17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dirty="0"/>
              <a:t>Communication is ubiquitous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9CE520E4-D61B-4150-B3A7-E68489E1E28A}"/>
              </a:ext>
            </a:extLst>
          </p:cNvPr>
          <p:cNvSpPr txBox="1">
            <a:spLocks/>
          </p:cNvSpPr>
          <p:nvPr/>
        </p:nvSpPr>
        <p:spPr>
          <a:xfrm>
            <a:off x="3453421" y="1270622"/>
            <a:ext cx="2677035" cy="4009044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12" indent="-2857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dirty="0"/>
              <a:t>Every </a:t>
            </a:r>
            <a:r>
              <a:rPr lang="en-US" b="1" dirty="0"/>
              <a:t>job ad and interview</a:t>
            </a:r>
            <a:r>
              <a:rPr lang="en-US" dirty="0"/>
              <a:t>…</a:t>
            </a:r>
            <a:br>
              <a:rPr lang="en-US" dirty="0"/>
            </a:br>
            <a:endParaRPr lang="en-US" dirty="0"/>
          </a:p>
          <a:p>
            <a:pPr marL="0" indent="0">
              <a:buFont typeface="Wingdings" charset="2"/>
              <a:buNone/>
            </a:pPr>
            <a:r>
              <a:rPr lang="en-US" dirty="0"/>
              <a:t>Every </a:t>
            </a:r>
            <a:r>
              <a:rPr lang="en-US" b="1" dirty="0"/>
              <a:t>meeting</a:t>
            </a:r>
            <a:r>
              <a:rPr lang="en-US" dirty="0"/>
              <a:t>…</a:t>
            </a:r>
            <a:br>
              <a:rPr lang="en-US" dirty="0"/>
            </a:br>
            <a:endParaRPr lang="en-US" dirty="0"/>
          </a:p>
          <a:p>
            <a:pPr marL="0" indent="0">
              <a:buFont typeface="Wingdings" charset="2"/>
              <a:buNone/>
            </a:pPr>
            <a:endParaRPr lang="en-US" dirty="0"/>
          </a:p>
          <a:p>
            <a:pPr marL="0" indent="0">
              <a:buFont typeface="Wingdings" charset="2"/>
              <a:buNone/>
            </a:pPr>
            <a:br>
              <a:rPr lang="en-US" dirty="0"/>
            </a:br>
            <a:r>
              <a:rPr lang="en-US" dirty="0"/>
              <a:t>Every </a:t>
            </a:r>
            <a:r>
              <a:rPr lang="en-US" b="1" dirty="0"/>
              <a:t>company website</a:t>
            </a:r>
            <a:r>
              <a:rPr lang="en-US" dirty="0"/>
              <a:t>…</a:t>
            </a:r>
            <a:br>
              <a:rPr lang="en-US" dirty="0"/>
            </a:br>
            <a:endParaRPr lang="en-US" dirty="0"/>
          </a:p>
          <a:p>
            <a:pPr marL="0" indent="0">
              <a:buFont typeface="Wingdings" charset="2"/>
              <a:buNone/>
            </a:pPr>
            <a:br>
              <a:rPr lang="en-US" dirty="0"/>
            </a:br>
            <a:endParaRPr lang="en-US" dirty="0"/>
          </a:p>
          <a:p>
            <a:pPr marL="0" indent="0">
              <a:buFont typeface="Wingdings" charset="2"/>
              <a:buNone/>
            </a:pPr>
            <a:r>
              <a:rPr lang="en-US" dirty="0"/>
              <a:t>Every </a:t>
            </a:r>
            <a:r>
              <a:rPr lang="en-US" b="1" dirty="0"/>
              <a:t>advertisement</a:t>
            </a:r>
            <a:r>
              <a:rPr lang="en-US" dirty="0"/>
              <a:t>…</a:t>
            </a:r>
            <a:br>
              <a:rPr lang="en-US" dirty="0"/>
            </a:br>
            <a:endParaRPr lang="en-US" dirty="0"/>
          </a:p>
        </p:txBody>
      </p:sp>
      <p:pic>
        <p:nvPicPr>
          <p:cNvPr id="3076" name="Picture 4" descr="Communication icon set | Communication icon, Icon set, Icon">
            <a:extLst>
              <a:ext uri="{FF2B5EF4-FFF2-40B4-BE49-F238E27FC236}">
                <a16:creationId xmlns:a16="http://schemas.microsoft.com/office/drawing/2014/main" id="{26BE124D-74C6-4E84-AA1C-B28867E34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7" t="22715" r="65448" b="54643"/>
          <a:stretch/>
        </p:blipFill>
        <p:spPr bwMode="auto">
          <a:xfrm>
            <a:off x="1054858" y="1568937"/>
            <a:ext cx="715648" cy="74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ommunication icon set | Communication icon, Icon set, Icon">
            <a:extLst>
              <a:ext uri="{FF2B5EF4-FFF2-40B4-BE49-F238E27FC236}">
                <a16:creationId xmlns:a16="http://schemas.microsoft.com/office/drawing/2014/main" id="{DBBC5E26-D4CE-49A3-9755-EB677AB899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2" t="47178" r="51067" b="30561"/>
          <a:stretch/>
        </p:blipFill>
        <p:spPr bwMode="auto">
          <a:xfrm>
            <a:off x="1268207" y="2564761"/>
            <a:ext cx="705434" cy="74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ommunication icon set | Communication icon, Icon set, Icon">
            <a:extLst>
              <a:ext uri="{FF2B5EF4-FFF2-40B4-BE49-F238E27FC236}">
                <a16:creationId xmlns:a16="http://schemas.microsoft.com/office/drawing/2014/main" id="{E2244702-5580-4B42-92A9-C9313E7271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25138" r="34979" b="56522"/>
          <a:stretch/>
        </p:blipFill>
        <p:spPr bwMode="auto">
          <a:xfrm>
            <a:off x="3809570" y="2506547"/>
            <a:ext cx="762430" cy="65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ommunication icon set | Communication icon, Icon set, Icon">
            <a:extLst>
              <a:ext uri="{FF2B5EF4-FFF2-40B4-BE49-F238E27FC236}">
                <a16:creationId xmlns:a16="http://schemas.microsoft.com/office/drawing/2014/main" id="{BE37DA21-883C-4959-831E-70F5F7CBC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7" t="48696" r="35699" b="32243"/>
          <a:stretch/>
        </p:blipFill>
        <p:spPr bwMode="auto">
          <a:xfrm>
            <a:off x="4572000" y="3765136"/>
            <a:ext cx="705434" cy="6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Newspaper. | Newspaper headlines, Clip art, Newspaper">
            <a:extLst>
              <a:ext uri="{FF2B5EF4-FFF2-40B4-BE49-F238E27FC236}">
                <a16:creationId xmlns:a16="http://schemas.microsoft.com/office/drawing/2014/main" id="{3E32B5C2-08ED-48F4-9AE3-DBCBF9ED05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" t="7617" b="13182"/>
          <a:stretch/>
        </p:blipFill>
        <p:spPr bwMode="auto">
          <a:xfrm>
            <a:off x="908761" y="4619191"/>
            <a:ext cx="1024038" cy="69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407" y="3793409"/>
            <a:ext cx="610269" cy="44106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619" y="3793409"/>
            <a:ext cx="406269" cy="40593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0369" y="3783388"/>
            <a:ext cx="415952" cy="415952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352717" y="43317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Every </a:t>
            </a:r>
            <a:r>
              <a:rPr lang="en-US" b="1" dirty="0"/>
              <a:t>press release</a:t>
            </a:r>
            <a:r>
              <a:rPr lang="en-US" dirty="0"/>
              <a:t>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3827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build="p"/>
      <p:bldP spid="9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6C9AD81-F326-4C32-B4BD-730664321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communication skills </a:t>
            </a:r>
          </a:p>
          <a:p>
            <a:r>
              <a:rPr lang="en-US" sz="1400" b="1" dirty="0"/>
              <a:t>theories and concepts </a:t>
            </a:r>
            <a:r>
              <a:rPr lang="en-US" sz="1400" dirty="0"/>
              <a:t>of</a:t>
            </a:r>
            <a:r>
              <a:rPr lang="en-US" sz="1400" b="1" dirty="0"/>
              <a:t> </a:t>
            </a:r>
            <a:r>
              <a:rPr lang="en-US" sz="1400" dirty="0"/>
              <a:t>language and communication</a:t>
            </a:r>
          </a:p>
          <a:p>
            <a:r>
              <a:rPr lang="en-US" sz="1400" dirty="0"/>
              <a:t>business communication </a:t>
            </a:r>
            <a:r>
              <a:rPr lang="en-US" sz="1400" b="1" dirty="0"/>
              <a:t>in various settings</a:t>
            </a:r>
          </a:p>
          <a:p>
            <a:r>
              <a:rPr lang="en-US" sz="1400" b="1" dirty="0"/>
              <a:t>communicative competence </a:t>
            </a:r>
            <a:r>
              <a:rPr lang="en-US" sz="1400" dirty="0"/>
              <a:t>&amp; </a:t>
            </a:r>
            <a:r>
              <a:rPr lang="en-US" sz="1400" b="1" dirty="0"/>
              <a:t>strategic language use</a:t>
            </a:r>
            <a:endParaRPr lang="en-US" sz="1400" dirty="0"/>
          </a:p>
          <a:p>
            <a:r>
              <a:rPr lang="en-US" sz="1400" dirty="0"/>
              <a:t>development of </a:t>
            </a:r>
            <a:r>
              <a:rPr lang="en-US" sz="1400" b="1" dirty="0"/>
              <a:t>(English) language skills</a:t>
            </a:r>
            <a:endParaRPr lang="en-US" sz="1400" b="1" i="0" dirty="0">
              <a:solidFill>
                <a:srgbClr val="323232"/>
              </a:solidFill>
              <a:effectLst/>
              <a:latin typeface="Montserrat"/>
            </a:endParaRPr>
          </a:p>
          <a:p>
            <a:endParaRPr lang="en-US" sz="14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98BC5A9-B555-4317-AC11-762103F6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Major </a:t>
            </a:r>
            <a:r>
              <a:rPr lang="de-AT" dirty="0" err="1"/>
              <a:t>aspects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SIBC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E92F1E7-6A7D-4098-8BE0-17C7631A5430}"/>
              </a:ext>
            </a:extLst>
          </p:cNvPr>
          <p:cNvSpPr txBox="1"/>
          <p:nvPr/>
        </p:nvSpPr>
        <p:spPr>
          <a:xfrm>
            <a:off x="629003" y="3417718"/>
            <a:ext cx="7425675" cy="307777"/>
          </a:xfrm>
          <a:prstGeom prst="rect">
            <a:avLst/>
          </a:prstGeom>
          <a:solidFill>
            <a:srgbClr val="369EFC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en-US" sz="1400" b="1" dirty="0"/>
              <a:t>research-based teaching </a:t>
            </a:r>
            <a:r>
              <a:rPr lang="en-US" sz="1400" dirty="0"/>
              <a:t>and </a:t>
            </a:r>
            <a:r>
              <a:rPr lang="en-US" sz="1400" b="1" dirty="0"/>
              <a:t>practical application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288344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/>
          <p:nvPr/>
        </p:nvSpPr>
        <p:spPr>
          <a:xfrm rot="16200000">
            <a:off x="-1497108" y="3094499"/>
            <a:ext cx="3503289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0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Key Concepts</a:t>
            </a:r>
          </a:p>
        </p:txBody>
      </p:sp>
      <p:sp>
        <p:nvSpPr>
          <p:cNvPr id="14" name="Freihandform 13"/>
          <p:cNvSpPr/>
          <p:nvPr/>
        </p:nvSpPr>
        <p:spPr>
          <a:xfrm>
            <a:off x="365297" y="1460880"/>
            <a:ext cx="1483242" cy="3503289"/>
          </a:xfrm>
          <a:custGeom>
            <a:avLst/>
            <a:gdLst>
              <a:gd name="connsiteX0" fmla="*/ 0 w 1265450"/>
              <a:gd name="connsiteY0" fmla="*/ 0 h 3503289"/>
              <a:gd name="connsiteX1" fmla="*/ 1265450 w 1265450"/>
              <a:gd name="connsiteY1" fmla="*/ 0 h 3503289"/>
              <a:gd name="connsiteX2" fmla="*/ 1265450 w 1265450"/>
              <a:gd name="connsiteY2" fmla="*/ 3503289 h 3503289"/>
              <a:gd name="connsiteX3" fmla="*/ 0 w 1265450"/>
              <a:gd name="connsiteY3" fmla="*/ 3503289 h 3503289"/>
              <a:gd name="connsiteX4" fmla="*/ 0 w 1265450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5450" h="3503289">
                <a:moveTo>
                  <a:pt x="0" y="0"/>
                </a:moveTo>
                <a:lnTo>
                  <a:pt x="1265450" y="0"/>
                </a:lnTo>
                <a:lnTo>
                  <a:pt x="1265450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208184" rIns="78232" bIns="78232" numCol="1" spcCol="1270" anchor="t" anchorCtr="0">
            <a:noAutofit/>
          </a:bodyPr>
          <a:lstStyle/>
          <a:p>
            <a:pPr marL="57600" lvl="1" indent="-5760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noProof="0" dirty="0"/>
              <a:t>Foundations of (business) communication</a:t>
            </a:r>
            <a:br>
              <a:rPr lang="en-US" sz="1100" kern="1200" noProof="0" dirty="0"/>
            </a:br>
            <a:br>
              <a:rPr lang="en-US" sz="1100" kern="1200" noProof="0" dirty="0"/>
            </a:br>
            <a:br>
              <a:rPr lang="en-US" sz="1100" kern="1200" noProof="0" dirty="0"/>
            </a:br>
            <a:endParaRPr lang="en-US" sz="1100" kern="1200" noProof="0" dirty="0"/>
          </a:p>
          <a:p>
            <a:pPr marL="57600" lvl="1" indent="-5760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100" kern="1200" noProof="0" dirty="0"/>
          </a:p>
          <a:p>
            <a:pPr marL="57600" lvl="1" indent="-5760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n-US" sz="1100" dirty="0"/>
              <a:t>c</a:t>
            </a:r>
            <a:r>
              <a:rPr lang="en-US" sz="1100" kern="1200" noProof="0" dirty="0" err="1"/>
              <a:t>ommunicating</a:t>
            </a:r>
            <a:r>
              <a:rPr lang="en-US" sz="1100" kern="1200" noProof="0" dirty="0"/>
              <a:t> </a:t>
            </a:r>
            <a:r>
              <a:rPr lang="en-US" sz="1100" b="1" kern="1200" noProof="0" dirty="0"/>
              <a:t>power,</a:t>
            </a:r>
            <a:br>
              <a:rPr lang="en-US" sz="1100" b="1" kern="1200" noProof="0" dirty="0"/>
            </a:br>
            <a:r>
              <a:rPr lang="en-US" sz="1100" b="1" kern="1200" noProof="0" dirty="0"/>
              <a:t>identity and persuasiveness</a:t>
            </a:r>
          </a:p>
          <a:p>
            <a:pPr marL="57150" lvl="1" indent="0" algn="l" defTabSz="4000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00" kern="1200" noProof="0" dirty="0"/>
          </a:p>
        </p:txBody>
      </p:sp>
      <p:sp>
        <p:nvSpPr>
          <p:cNvPr id="15" name="Rechteck 14"/>
          <p:cNvSpPr/>
          <p:nvPr/>
        </p:nvSpPr>
        <p:spPr>
          <a:xfrm>
            <a:off x="214997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Freihandform 15"/>
          <p:cNvSpPr/>
          <p:nvPr/>
        </p:nvSpPr>
        <p:spPr>
          <a:xfrm rot="16200000">
            <a:off x="285856" y="3094499"/>
            <a:ext cx="3503289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0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Internal BC</a:t>
            </a:r>
          </a:p>
        </p:txBody>
      </p:sp>
      <p:sp>
        <p:nvSpPr>
          <p:cNvPr id="17" name="Freihandform 16"/>
          <p:cNvSpPr/>
          <p:nvPr/>
        </p:nvSpPr>
        <p:spPr>
          <a:xfrm>
            <a:off x="2153882" y="1460880"/>
            <a:ext cx="1427696" cy="3503289"/>
          </a:xfrm>
          <a:custGeom>
            <a:avLst/>
            <a:gdLst>
              <a:gd name="connsiteX0" fmla="*/ 0 w 1427696"/>
              <a:gd name="connsiteY0" fmla="*/ 0 h 3503289"/>
              <a:gd name="connsiteX1" fmla="*/ 1427696 w 1427696"/>
              <a:gd name="connsiteY1" fmla="*/ 0 h 3503289"/>
              <a:gd name="connsiteX2" fmla="*/ 1427696 w 1427696"/>
              <a:gd name="connsiteY2" fmla="*/ 3503289 h 3503289"/>
              <a:gd name="connsiteX3" fmla="*/ 0 w 1427696"/>
              <a:gd name="connsiteY3" fmla="*/ 3503289 h 3503289"/>
              <a:gd name="connsiteX4" fmla="*/ 0 w 1427696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7696" h="3503289">
                <a:moveTo>
                  <a:pt x="0" y="0"/>
                </a:moveTo>
                <a:lnTo>
                  <a:pt x="1427696" y="0"/>
                </a:lnTo>
                <a:lnTo>
                  <a:pt x="1427696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120" tIns="208184" rIns="71120" bIns="71120" numCol="1" spcCol="1270" anchor="t" anchorCtr="0">
            <a:noAutofit/>
          </a:bodyPr>
          <a:lstStyle/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n-US" sz="1100" b="1" dirty="0"/>
              <a:t>R</a:t>
            </a:r>
            <a:r>
              <a:rPr lang="en-US" sz="1100" b="1" i="0" kern="1200" dirty="0"/>
              <a:t>ecruitment</a:t>
            </a:r>
            <a:r>
              <a:rPr lang="en-US" sz="1100" b="0" i="0" kern="1200" dirty="0"/>
              <a:t>, change management, </a:t>
            </a:r>
            <a:r>
              <a:rPr lang="en-US" sz="1100" b="1" i="0" kern="1200" dirty="0"/>
              <a:t>conflict management</a:t>
            </a:r>
            <a:endParaRPr lang="en-US" sz="110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n-US" sz="1050" b="1" i="0" kern="1200" dirty="0"/>
              <a:t>Corporate culture, diversity, sustainability management</a:t>
            </a:r>
            <a:endParaRPr lang="en-US" sz="1050" kern="1200" noProof="0" dirty="0"/>
          </a:p>
        </p:txBody>
      </p:sp>
      <p:sp>
        <p:nvSpPr>
          <p:cNvPr id="18" name="Rechteck 17"/>
          <p:cNvSpPr/>
          <p:nvPr/>
        </p:nvSpPr>
        <p:spPr>
          <a:xfrm>
            <a:off x="1937720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Freihandform 18"/>
          <p:cNvSpPr/>
          <p:nvPr/>
        </p:nvSpPr>
        <p:spPr>
          <a:xfrm rot="16200000">
            <a:off x="2081974" y="3094499"/>
            <a:ext cx="3503289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2" tIns="-1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External BC</a:t>
            </a:r>
          </a:p>
        </p:txBody>
      </p:sp>
      <p:sp>
        <p:nvSpPr>
          <p:cNvPr id="20" name="Freihandform 19"/>
          <p:cNvSpPr/>
          <p:nvPr/>
        </p:nvSpPr>
        <p:spPr>
          <a:xfrm>
            <a:off x="3922924" y="1460880"/>
            <a:ext cx="1421617" cy="3503289"/>
          </a:xfrm>
          <a:custGeom>
            <a:avLst/>
            <a:gdLst>
              <a:gd name="connsiteX0" fmla="*/ 0 w 1421617"/>
              <a:gd name="connsiteY0" fmla="*/ 0 h 3503289"/>
              <a:gd name="connsiteX1" fmla="*/ 1421617 w 1421617"/>
              <a:gd name="connsiteY1" fmla="*/ 0 h 3503289"/>
              <a:gd name="connsiteX2" fmla="*/ 1421617 w 1421617"/>
              <a:gd name="connsiteY2" fmla="*/ 3503289 h 3503289"/>
              <a:gd name="connsiteX3" fmla="*/ 0 w 1421617"/>
              <a:gd name="connsiteY3" fmla="*/ 3503289 h 3503289"/>
              <a:gd name="connsiteX4" fmla="*/ 0 w 1421617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1617" h="3503289">
                <a:moveTo>
                  <a:pt x="0" y="0"/>
                </a:moveTo>
                <a:lnTo>
                  <a:pt x="1421617" y="0"/>
                </a:lnTo>
                <a:lnTo>
                  <a:pt x="1421617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120" tIns="208184" rIns="71120" bIns="71120" numCol="1" spcCol="1270" anchor="t" anchorCtr="0">
            <a:noAutofit/>
          </a:bodyPr>
          <a:lstStyle/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b="0" i="0" kern="1200" dirty="0"/>
              <a:t>Dealing with (international) stakeholders</a:t>
            </a:r>
            <a:endParaRPr lang="en-US" sz="110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050" b="0" i="0" kern="1200" dirty="0"/>
              <a:t>crisis communication, </a:t>
            </a:r>
            <a:r>
              <a:rPr lang="en-US" sz="1050" b="1" i="0" kern="1200" dirty="0"/>
              <a:t>corporate social responsibility</a:t>
            </a:r>
            <a:endParaRPr lang="en-US" sz="1050" b="1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050" b="1" i="0" kern="1200" dirty="0"/>
              <a:t>digital business discourse </a:t>
            </a:r>
            <a:r>
              <a:rPr lang="en-US" sz="1050" b="0" i="0" kern="1200" dirty="0"/>
              <a:t>&amp; strategic use of </a:t>
            </a:r>
            <a:r>
              <a:rPr lang="en-US" sz="1050" b="1" i="0" kern="1200" dirty="0"/>
              <a:t>social media</a:t>
            </a:r>
            <a:endParaRPr lang="en-US" sz="1050" b="1" kern="1200" noProof="0" dirty="0"/>
          </a:p>
        </p:txBody>
      </p:sp>
      <p:sp>
        <p:nvSpPr>
          <p:cNvPr id="21" name="Rechteck 20"/>
          <p:cNvSpPr/>
          <p:nvPr/>
        </p:nvSpPr>
        <p:spPr>
          <a:xfrm>
            <a:off x="3809784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Freihandform 21"/>
          <p:cNvSpPr/>
          <p:nvPr/>
        </p:nvSpPr>
        <p:spPr>
          <a:xfrm rot="16200000">
            <a:off x="3932502" y="3094499"/>
            <a:ext cx="3503289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-1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Intercultural BC</a:t>
            </a:r>
          </a:p>
        </p:txBody>
      </p:sp>
      <p:sp>
        <p:nvSpPr>
          <p:cNvPr id="23" name="Freihandform 22"/>
          <p:cNvSpPr/>
          <p:nvPr/>
        </p:nvSpPr>
        <p:spPr>
          <a:xfrm>
            <a:off x="5770140" y="1460880"/>
            <a:ext cx="1437937" cy="3503289"/>
          </a:xfrm>
          <a:custGeom>
            <a:avLst/>
            <a:gdLst>
              <a:gd name="connsiteX0" fmla="*/ 0 w 1437937"/>
              <a:gd name="connsiteY0" fmla="*/ 0 h 3503289"/>
              <a:gd name="connsiteX1" fmla="*/ 1437937 w 1437937"/>
              <a:gd name="connsiteY1" fmla="*/ 0 h 3503289"/>
              <a:gd name="connsiteX2" fmla="*/ 1437937 w 1437937"/>
              <a:gd name="connsiteY2" fmla="*/ 3503289 h 3503289"/>
              <a:gd name="connsiteX3" fmla="*/ 0 w 1437937"/>
              <a:gd name="connsiteY3" fmla="*/ 3503289 h 3503289"/>
              <a:gd name="connsiteX4" fmla="*/ 0 w 1437937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7937" h="3503289">
                <a:moveTo>
                  <a:pt x="0" y="0"/>
                </a:moveTo>
                <a:lnTo>
                  <a:pt x="1437937" y="0"/>
                </a:lnTo>
                <a:lnTo>
                  <a:pt x="1437937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120" tIns="208184" rIns="71120" bIns="71120" numCol="1" spcCol="1270" anchor="t" anchorCtr="0">
            <a:noAutofit/>
          </a:bodyPr>
          <a:lstStyle/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noProof="0" dirty="0"/>
              <a:t>How does culture influence </a:t>
            </a:r>
            <a:r>
              <a:rPr lang="en-US" sz="1100" b="0" i="0" kern="1200" dirty="0"/>
              <a:t>interactions?</a:t>
            </a:r>
            <a:endParaRPr lang="en-US" sz="110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050" b="1" i="0" kern="1200" dirty="0"/>
              <a:t>cross-cultural advertising</a:t>
            </a:r>
            <a:r>
              <a:rPr lang="en-US" sz="1050" b="0" i="0" kern="1200" dirty="0"/>
              <a:t>, recruitment practices, </a:t>
            </a:r>
            <a:r>
              <a:rPr lang="en-US" sz="1050" b="1" i="0" kern="1200" dirty="0"/>
              <a:t>multilingualism</a:t>
            </a:r>
            <a:endParaRPr lang="en-US" sz="1050" b="1" kern="1200" noProof="0" dirty="0"/>
          </a:p>
        </p:txBody>
      </p:sp>
      <p:sp>
        <p:nvSpPr>
          <p:cNvPr id="24" name="Rechteck 23"/>
          <p:cNvSpPr/>
          <p:nvPr/>
        </p:nvSpPr>
        <p:spPr>
          <a:xfrm>
            <a:off x="5665166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Freihandform 24"/>
          <p:cNvSpPr/>
          <p:nvPr/>
        </p:nvSpPr>
        <p:spPr>
          <a:xfrm rot="16200000">
            <a:off x="5736341" y="3094498"/>
            <a:ext cx="3503290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0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Skills</a:t>
            </a:r>
          </a:p>
        </p:txBody>
      </p:sp>
      <p:sp>
        <p:nvSpPr>
          <p:cNvPr id="26" name="Freihandform 25"/>
          <p:cNvSpPr/>
          <p:nvPr/>
        </p:nvSpPr>
        <p:spPr>
          <a:xfrm>
            <a:off x="7579288" y="1460880"/>
            <a:ext cx="1505861" cy="3503289"/>
          </a:xfrm>
          <a:custGeom>
            <a:avLst/>
            <a:gdLst>
              <a:gd name="connsiteX0" fmla="*/ 0 w 1401735"/>
              <a:gd name="connsiteY0" fmla="*/ 0 h 3503289"/>
              <a:gd name="connsiteX1" fmla="*/ 1401735 w 1401735"/>
              <a:gd name="connsiteY1" fmla="*/ 0 h 3503289"/>
              <a:gd name="connsiteX2" fmla="*/ 1401735 w 1401735"/>
              <a:gd name="connsiteY2" fmla="*/ 3503289 h 3503289"/>
              <a:gd name="connsiteX3" fmla="*/ 0 w 1401735"/>
              <a:gd name="connsiteY3" fmla="*/ 3503289 h 3503289"/>
              <a:gd name="connsiteX4" fmla="*/ 0 w 1401735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735" h="3503289">
                <a:moveTo>
                  <a:pt x="0" y="0"/>
                </a:moveTo>
                <a:lnTo>
                  <a:pt x="1401735" y="0"/>
                </a:lnTo>
                <a:lnTo>
                  <a:pt x="1401735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9568" tIns="208184" rIns="99568" bIns="99568" numCol="1" spcCol="1270" anchor="t" anchorCtr="0">
            <a:noAutofit/>
          </a:bodyPr>
          <a:lstStyle/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noProof="0" dirty="0"/>
              <a:t>Application of acquired knowledge</a:t>
            </a:r>
          </a:p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kern="1200" noProof="0" dirty="0"/>
          </a:p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kern="1200" noProof="0" dirty="0"/>
          </a:p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200" b="1" dirty="0"/>
              <a:t>p</a:t>
            </a:r>
            <a:r>
              <a:rPr lang="en-US" sz="1200" b="1" kern="1200" noProof="0" dirty="0" err="1"/>
              <a:t>roduction</a:t>
            </a:r>
            <a:r>
              <a:rPr lang="en-US" sz="1200" kern="1200" noProof="0" dirty="0"/>
              <a:t> of </a:t>
            </a:r>
            <a:r>
              <a:rPr lang="de-AT" sz="1200" b="0" i="0" kern="1200" dirty="0" err="1"/>
              <a:t>audience-specific</a:t>
            </a:r>
            <a:r>
              <a:rPr lang="de-AT" sz="1200" b="0" i="0" kern="1200" dirty="0"/>
              <a:t> </a:t>
            </a:r>
            <a:r>
              <a:rPr lang="de-AT" sz="1200" b="0" i="0" kern="1200" dirty="0" err="1"/>
              <a:t>communication</a:t>
            </a:r>
            <a:r>
              <a:rPr lang="en-US" sz="1200" kern="1200" noProof="0" dirty="0"/>
              <a:t> </a:t>
            </a:r>
            <a:r>
              <a:rPr lang="en-US" sz="1200" b="1" i="1" kern="1200" noProof="0" dirty="0"/>
              <a:t>in smaller groups</a:t>
            </a:r>
          </a:p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kern="1200" noProof="0" dirty="0"/>
          </a:p>
        </p:txBody>
      </p:sp>
      <p:sp>
        <p:nvSpPr>
          <p:cNvPr id="27" name="Rechteck 26"/>
          <p:cNvSpPr/>
          <p:nvPr/>
        </p:nvSpPr>
        <p:spPr>
          <a:xfrm>
            <a:off x="7440855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D519A6B-A1D7-43D5-90B5-E8655D673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Course </a:t>
            </a:r>
            <a:r>
              <a:rPr lang="de-AT" dirty="0" err="1"/>
              <a:t>modules</a:t>
            </a:r>
            <a:endParaRPr lang="de-AT" dirty="0"/>
          </a:p>
        </p:txBody>
      </p:sp>
      <p:sp>
        <p:nvSpPr>
          <p:cNvPr id="2" name="Textfeld 1"/>
          <p:cNvSpPr txBox="1"/>
          <p:nvPr/>
        </p:nvSpPr>
        <p:spPr>
          <a:xfrm>
            <a:off x="321182" y="1153151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I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992573" y="1153151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II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821374" y="1153151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III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670645" y="1153151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IV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7488634" y="1153151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41439396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6" grpId="0"/>
      <p:bldP spid="17" grpId="0" animBg="1"/>
      <p:bldP spid="19" grpId="0"/>
      <p:bldP spid="20" grpId="0" animBg="1"/>
      <p:bldP spid="22" grpId="0"/>
      <p:bldP spid="23" grpId="0" animBg="1"/>
      <p:bldP spid="25" grpId="0"/>
      <p:bldP spid="26" grpId="0" animBg="1"/>
      <p:bldP spid="2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F84BAB03-E5F0-46DB-9AD8-AE846B70C9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693579"/>
              </p:ext>
            </p:extLst>
          </p:nvPr>
        </p:nvGraphicFramePr>
        <p:xfrm>
          <a:off x="195334" y="2284607"/>
          <a:ext cx="2423967" cy="1509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00A6FBF7-0100-40C7-B03B-493F92A6A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Recommended </a:t>
            </a:r>
            <a:r>
              <a:rPr lang="de-AT" dirty="0" err="1"/>
              <a:t>schedule</a:t>
            </a:r>
            <a:r>
              <a:rPr lang="de-AT" dirty="0"/>
              <a:t> </a:t>
            </a:r>
            <a:r>
              <a:rPr lang="de-AT" sz="1600" dirty="0"/>
              <a:t>(2 </a:t>
            </a:r>
            <a:r>
              <a:rPr lang="de-AT" sz="1600" dirty="0" err="1"/>
              <a:t>semesters</a:t>
            </a:r>
            <a:r>
              <a:rPr lang="de-AT" sz="1600" dirty="0"/>
              <a:t>)</a:t>
            </a:r>
          </a:p>
        </p:txBody>
      </p:sp>
      <p:graphicFrame>
        <p:nvGraphicFramePr>
          <p:cNvPr id="7" name="Inhaltsplatzhalter 5">
            <a:extLst>
              <a:ext uri="{FF2B5EF4-FFF2-40B4-BE49-F238E27FC236}">
                <a16:creationId xmlns:a16="http://schemas.microsoft.com/office/drawing/2014/main" id="{27A935B4-FF31-4B25-ACD5-3AB3D6DC83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684346"/>
              </p:ext>
            </p:extLst>
          </p:nvPr>
        </p:nvGraphicFramePr>
        <p:xfrm>
          <a:off x="2590358" y="1743509"/>
          <a:ext cx="2423967" cy="1387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Inhaltsplatzhalter 5">
            <a:extLst>
              <a:ext uri="{FF2B5EF4-FFF2-40B4-BE49-F238E27FC236}">
                <a16:creationId xmlns:a16="http://schemas.microsoft.com/office/drawing/2014/main" id="{694C64CE-C705-465C-8DEA-54570959C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19544"/>
              </p:ext>
            </p:extLst>
          </p:nvPr>
        </p:nvGraphicFramePr>
        <p:xfrm>
          <a:off x="2590358" y="2437336"/>
          <a:ext cx="2488740" cy="1667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9" name="Inhaltsplatzhalter 5">
            <a:extLst>
              <a:ext uri="{FF2B5EF4-FFF2-40B4-BE49-F238E27FC236}">
                <a16:creationId xmlns:a16="http://schemas.microsoft.com/office/drawing/2014/main" id="{EB90F792-B9E8-4803-9150-357536B9A7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128710"/>
              </p:ext>
            </p:extLst>
          </p:nvPr>
        </p:nvGraphicFramePr>
        <p:xfrm>
          <a:off x="5626839" y="3474525"/>
          <a:ext cx="2488740" cy="1731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0" name="Inhaltsplatzhalter 5">
            <a:extLst>
              <a:ext uri="{FF2B5EF4-FFF2-40B4-BE49-F238E27FC236}">
                <a16:creationId xmlns:a16="http://schemas.microsoft.com/office/drawing/2014/main" id="{28A20F42-6375-43AC-8914-CD997B1E1B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5078574"/>
              </p:ext>
            </p:extLst>
          </p:nvPr>
        </p:nvGraphicFramePr>
        <p:xfrm>
          <a:off x="5626839" y="1645700"/>
          <a:ext cx="2393831" cy="1731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CA7B17EC-F8CD-4D73-A6B1-BABEAF83C71F}"/>
              </a:ext>
            </a:extLst>
          </p:cNvPr>
          <p:cNvSpPr txBox="1"/>
          <p:nvPr/>
        </p:nvSpPr>
        <p:spPr>
          <a:xfrm>
            <a:off x="489235" y="3793991"/>
            <a:ext cx="1643668" cy="1169551"/>
          </a:xfrm>
          <a:prstGeom prst="rect">
            <a:avLst/>
          </a:prstGeom>
          <a:noFill/>
          <a:ln w="19050">
            <a:solidFill>
              <a:srgbClr val="9900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Successful completion is a requirement for all other courses</a:t>
            </a:r>
          </a:p>
        </p:txBody>
      </p:sp>
      <p:sp>
        <p:nvSpPr>
          <p:cNvPr id="13" name="Pfeil: nach rechts gekrümmt 12">
            <a:extLst>
              <a:ext uri="{FF2B5EF4-FFF2-40B4-BE49-F238E27FC236}">
                <a16:creationId xmlns:a16="http://schemas.microsoft.com/office/drawing/2014/main" id="{3D7007F2-0EB2-4352-9AA7-5DFF0EC2BEDA}"/>
              </a:ext>
            </a:extLst>
          </p:cNvPr>
          <p:cNvSpPr/>
          <p:nvPr/>
        </p:nvSpPr>
        <p:spPr>
          <a:xfrm>
            <a:off x="100852" y="3271146"/>
            <a:ext cx="388383" cy="819368"/>
          </a:xfrm>
          <a:prstGeom prst="curvedRightArrow">
            <a:avLst/>
          </a:prstGeom>
          <a:solidFill>
            <a:schemeClr val="accent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069109AD-891A-38AB-323F-A362179A533C}"/>
              </a:ext>
            </a:extLst>
          </p:cNvPr>
          <p:cNvCxnSpPr/>
          <p:nvPr/>
        </p:nvCxnSpPr>
        <p:spPr>
          <a:xfrm>
            <a:off x="5199185" y="1125415"/>
            <a:ext cx="0" cy="4419600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890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5" grpId="0"/>
      <p:bldGraphic spid="7" grpId="0">
        <p:bldAsOne/>
      </p:bldGraphic>
      <p:bldGraphic spid="8" grpId="0">
        <p:bldAsOne/>
      </p:bldGraphic>
      <p:bldGraphic spid="9" grpId="0">
        <p:bldAsOne/>
      </p:bldGraphic>
      <p:bldGraphic spid="10" grpId="0">
        <p:bldAsOne/>
      </p:bldGraphic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A484DF1-B416-4CA3-B35B-0B6B34933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83" y="1133073"/>
            <a:ext cx="5374238" cy="3853905"/>
          </a:xfrm>
        </p:spPr>
        <p:txBody>
          <a:bodyPr>
            <a:normAutofit lnSpcReduction="10000"/>
          </a:bodyPr>
          <a:lstStyle/>
          <a:p>
            <a:endParaRPr lang="de-AT" dirty="0"/>
          </a:p>
          <a:p>
            <a:pPr>
              <a:spcAft>
                <a:spcPts val="1200"/>
              </a:spcAft>
            </a:pPr>
            <a:r>
              <a:rPr lang="en-US" b="1" dirty="0"/>
              <a:t>corporate communication</a:t>
            </a:r>
            <a:r>
              <a:rPr lang="en-US" dirty="0"/>
              <a:t> and related areas, especially in </a:t>
            </a:r>
            <a:r>
              <a:rPr lang="en-US" b="1" dirty="0"/>
              <a:t>international organizations</a:t>
            </a:r>
          </a:p>
          <a:p>
            <a:pPr>
              <a:spcAft>
                <a:spcPts val="1200"/>
              </a:spcAft>
            </a:pPr>
            <a:r>
              <a:rPr lang="en-US" b="1" dirty="0"/>
              <a:t>leadership positions and job profiles with management responsibilities </a:t>
            </a:r>
            <a:r>
              <a:rPr lang="en-US" dirty="0"/>
              <a:t>in Austrian and international organizations</a:t>
            </a:r>
            <a:endParaRPr lang="de-AT" dirty="0"/>
          </a:p>
          <a:p>
            <a:r>
              <a:rPr lang="en-US" dirty="0"/>
              <a:t>excellent match with a wide range of other specializations such as</a:t>
            </a:r>
          </a:p>
          <a:p>
            <a:pPr lvl="1">
              <a:spcAft>
                <a:spcPts val="0"/>
              </a:spcAft>
            </a:pPr>
            <a:r>
              <a:rPr lang="en-US" b="1" dirty="0"/>
              <a:t>Marketing </a:t>
            </a:r>
          </a:p>
          <a:p>
            <a:pPr lvl="1">
              <a:spcAft>
                <a:spcPts val="0"/>
              </a:spcAft>
            </a:pPr>
            <a:r>
              <a:rPr lang="en-US" b="1" dirty="0"/>
              <a:t>Management </a:t>
            </a:r>
          </a:p>
          <a:p>
            <a:pPr lvl="1">
              <a:spcAft>
                <a:spcPts val="0"/>
              </a:spcAft>
            </a:pPr>
            <a:r>
              <a:rPr lang="en-US" b="1" dirty="0"/>
              <a:t>even Intl. Accounting and Controlling</a:t>
            </a:r>
          </a:p>
          <a:p>
            <a:pPr lvl="1"/>
            <a:endParaRPr lang="en-US" b="1" dirty="0"/>
          </a:p>
          <a:p>
            <a:r>
              <a:rPr lang="en-US" b="1" dirty="0" err="1"/>
              <a:t>headstart</a:t>
            </a:r>
            <a:r>
              <a:rPr lang="en-US" b="1" dirty="0"/>
              <a:t> for Department's own master's program </a:t>
            </a:r>
            <a:endParaRPr lang="de-AT" b="1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4326984-20BD-4AF9-8A7A-B52226E2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"</a:t>
            </a:r>
            <a:r>
              <a:rPr lang="de-AT" dirty="0" err="1"/>
              <a:t>What</a:t>
            </a:r>
            <a:r>
              <a:rPr lang="de-AT" dirty="0"/>
              <a:t> </a:t>
            </a:r>
            <a:r>
              <a:rPr lang="de-AT" dirty="0" err="1"/>
              <a:t>may</a:t>
            </a:r>
            <a:r>
              <a:rPr lang="de-AT" dirty="0"/>
              <a:t> </a:t>
            </a:r>
            <a:r>
              <a:rPr lang="de-AT" dirty="0" err="1"/>
              <a:t>it</a:t>
            </a:r>
            <a:r>
              <a:rPr lang="de-AT" dirty="0"/>
              <a:t> </a:t>
            </a:r>
            <a:r>
              <a:rPr lang="de-AT" dirty="0" err="1"/>
              <a:t>help</a:t>
            </a:r>
            <a:r>
              <a:rPr lang="de-AT" dirty="0"/>
              <a:t> </a:t>
            </a:r>
            <a:r>
              <a:rPr lang="de-AT" dirty="0" err="1"/>
              <a:t>me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?"</a:t>
            </a:r>
          </a:p>
        </p:txBody>
      </p:sp>
      <p:pic>
        <p:nvPicPr>
          <p:cNvPr id="2050" name="Picture 2" descr="Business Communication Vector Flat Illustration Royalty Free Cliparts,  Vectors, And Stock Illustration. Image 41189730.">
            <a:extLst>
              <a:ext uri="{FF2B5EF4-FFF2-40B4-BE49-F238E27FC236}">
                <a16:creationId xmlns:a16="http://schemas.microsoft.com/office/drawing/2014/main" id="{82D8B97F-698E-445A-8608-38A8532A7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403" y="2033518"/>
            <a:ext cx="2648203" cy="229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076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C6E98DA-D9A5-4A4B-9797-0B34EF1CE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687196"/>
            <a:ext cx="7719873" cy="3853905"/>
          </a:xfrm>
        </p:spPr>
        <p:txBody>
          <a:bodyPr/>
          <a:lstStyle/>
          <a:p>
            <a:r>
              <a:rPr lang="de-AT" dirty="0"/>
              <a:t>…</a:t>
            </a:r>
            <a:r>
              <a:rPr lang="de-AT" dirty="0" err="1"/>
              <a:t>interested</a:t>
            </a:r>
            <a:r>
              <a:rPr lang="de-AT" dirty="0"/>
              <a:t> in </a:t>
            </a:r>
            <a:r>
              <a:rPr lang="de-AT" dirty="0" err="1"/>
              <a:t>how</a:t>
            </a:r>
            <a:r>
              <a:rPr lang="de-AT" dirty="0"/>
              <a:t> b</a:t>
            </a:r>
            <a:r>
              <a:rPr lang="en-US" dirty="0" err="1"/>
              <a:t>usiness</a:t>
            </a:r>
            <a:r>
              <a:rPr lang="en-US" dirty="0"/>
              <a:t> communication works in </a:t>
            </a:r>
            <a:r>
              <a:rPr lang="en-US" b="1" dirty="0"/>
              <a:t>international contexts</a:t>
            </a:r>
            <a:endParaRPr lang="en-US" dirty="0"/>
          </a:p>
          <a:p>
            <a:endParaRPr lang="en-US" dirty="0"/>
          </a:p>
          <a:p>
            <a:r>
              <a:rPr lang="en-US" dirty="0"/>
              <a:t>…eager to learn </a:t>
            </a:r>
            <a:r>
              <a:rPr lang="en-US" b="1" dirty="0"/>
              <a:t>how corporations use language </a:t>
            </a:r>
            <a:r>
              <a:rPr lang="en-US" dirty="0"/>
              <a:t>as a tool to achieve their communicative goals</a:t>
            </a:r>
          </a:p>
          <a:p>
            <a:endParaRPr lang="en-US" dirty="0"/>
          </a:p>
          <a:p>
            <a:r>
              <a:rPr lang="en-US" dirty="0"/>
              <a:t>…willing and able to </a:t>
            </a:r>
            <a:r>
              <a:rPr lang="en-US" b="1" dirty="0"/>
              <a:t>work with language</a:t>
            </a:r>
          </a:p>
          <a:p>
            <a:endParaRPr lang="en-US" b="1" dirty="0"/>
          </a:p>
          <a:p>
            <a:r>
              <a:rPr lang="en-US" dirty="0"/>
              <a:t>…keen on practicing those </a:t>
            </a:r>
            <a:r>
              <a:rPr lang="en-US" b="1" dirty="0"/>
              <a:t>skills</a:t>
            </a:r>
          </a:p>
          <a:p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38761AD-0392-4E8D-A0ED-1E6FD8B71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SIBC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you</a:t>
            </a:r>
            <a:r>
              <a:rPr lang="de-AT" dirty="0"/>
              <a:t> </a:t>
            </a:r>
            <a:r>
              <a:rPr lang="de-AT" dirty="0" err="1"/>
              <a:t>if</a:t>
            </a:r>
            <a:r>
              <a:rPr lang="de-AT" dirty="0"/>
              <a:t> </a:t>
            </a:r>
            <a:r>
              <a:rPr lang="de-AT" dirty="0" err="1"/>
              <a:t>you</a:t>
            </a:r>
            <a:r>
              <a:rPr lang="de-AT" dirty="0"/>
              <a:t> </a:t>
            </a:r>
            <a:r>
              <a:rPr lang="de-AT" dirty="0" err="1"/>
              <a:t>are</a:t>
            </a:r>
            <a:r>
              <a:rPr lang="de-AT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119807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FEF715B-84EB-5BC9-4583-9B346E02E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53" y="1116013"/>
            <a:ext cx="8516816" cy="44357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Key Concepts (Course I):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"…the interactive elements of the lecture" 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"…it encompasses many interesting theoretical concepts of linguistics but feels more practical in its application in business than other social sciences"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External Business Communication (Course III):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"The contents are just very relevant and prevalent. Started my new job at the same time as this course and it is eye-opening, how many of the concepts are also found in real work life."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 for International Business Communication (Course V)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"I especially liked that the whole course was really about practical applications of business communication and that many examples were given."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"…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each session was building up on creating the final presentation and I think there will be a lot of skills I will apply in the future."</a:t>
            </a:r>
          </a:p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E1B20B7-6AC2-BCB2-2B7F-6C9C86E14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77" y="499066"/>
            <a:ext cx="6840000" cy="527040"/>
          </a:xfrm>
        </p:spPr>
        <p:txBody>
          <a:bodyPr>
            <a:normAutofit/>
          </a:bodyPr>
          <a:lstStyle/>
          <a:p>
            <a:pPr algn="ctr"/>
            <a:r>
              <a:rPr lang="de-DE" dirty="0">
                <a:latin typeface="+mn-lt"/>
              </a:rPr>
              <a:t>So </a:t>
            </a:r>
            <a:r>
              <a:rPr lang="de-DE" dirty="0" err="1">
                <a:latin typeface="+mn-lt"/>
              </a:rPr>
              <a:t>trust</a:t>
            </a:r>
            <a:r>
              <a:rPr lang="de-DE" dirty="0">
                <a:latin typeface="+mn-lt"/>
              </a:rPr>
              <a:t> your </a:t>
            </a:r>
            <a:r>
              <a:rPr lang="de-DE" dirty="0" err="1">
                <a:latin typeface="+mn-lt"/>
              </a:rPr>
              <a:t>peers</a:t>
            </a:r>
            <a:r>
              <a:rPr lang="de-DE" dirty="0">
                <a:latin typeface="+mn-lt"/>
              </a:rPr>
              <a:t>:</a:t>
            </a:r>
            <a:endParaRPr lang="en-US" dirty="0">
              <a:latin typeface="+mn-lt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5FE72EA-D95C-1052-35EA-7E3CC5C6ADE6}"/>
              </a:ext>
            </a:extLst>
          </p:cNvPr>
          <p:cNvSpPr txBox="1"/>
          <p:nvPr/>
        </p:nvSpPr>
        <p:spPr>
          <a:xfrm>
            <a:off x="1975337" y="116372"/>
            <a:ext cx="43540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Well, </a:t>
            </a:r>
            <a:r>
              <a:rPr lang="de-DE" sz="2000" b="1" dirty="0" err="1"/>
              <a:t>true</a:t>
            </a:r>
            <a:r>
              <a:rPr lang="de-DE" sz="2000" b="1" dirty="0"/>
              <a:t>, I </a:t>
            </a:r>
            <a:r>
              <a:rPr lang="de-DE" sz="2000" b="1" dirty="0" err="1"/>
              <a:t>may</a:t>
            </a:r>
            <a:r>
              <a:rPr lang="de-DE" sz="2000" b="1" dirty="0"/>
              <a:t> </a:t>
            </a:r>
            <a:r>
              <a:rPr lang="de-DE" sz="2000" b="1" dirty="0" err="1"/>
              <a:t>be</a:t>
            </a:r>
            <a:r>
              <a:rPr lang="de-DE" sz="2000" b="1" dirty="0"/>
              <a:t> </a:t>
            </a:r>
            <a:r>
              <a:rPr lang="de-DE" sz="2000" b="1" dirty="0" err="1"/>
              <a:t>biased</a:t>
            </a:r>
            <a:r>
              <a:rPr lang="de-DE" sz="2000" b="1" dirty="0"/>
              <a:t>…</a:t>
            </a:r>
            <a:endParaRPr lang="en-US" sz="2000" b="1" dirty="0"/>
          </a:p>
        </p:txBody>
      </p:sp>
      <p:pic>
        <p:nvPicPr>
          <p:cNvPr id="4" name="Grafik 3" descr="Ein Bild, das Screenshot, Reihe, Text, Schrift enthält.&#10;&#10;Automatisch generierte Beschreibung">
            <a:extLst>
              <a:ext uri="{FF2B5EF4-FFF2-40B4-BE49-F238E27FC236}">
                <a16:creationId xmlns:a16="http://schemas.microsoft.com/office/drawing/2014/main" id="{947E4C89-E2A4-D7F7-83B6-3760396DC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708" y="1271554"/>
            <a:ext cx="3206261" cy="264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96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FFECC07-3756-4388-807F-D6EDEBB3F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60 students per semester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first-come, first-served; with restrictions:</a:t>
            </a:r>
          </a:p>
          <a:p>
            <a:endParaRPr lang="en-US" dirty="0"/>
          </a:p>
          <a:p>
            <a:r>
              <a:rPr lang="en-US" dirty="0"/>
              <a:t>half the slots reserved for students with a grade of “Very Good” on CBK class IBC (also possible for BBE students)</a:t>
            </a:r>
          </a:p>
          <a:p>
            <a:r>
              <a:rPr lang="en-US" dirty="0"/>
              <a:t>rest goes to students in order of registration</a:t>
            </a:r>
          </a:p>
          <a:p>
            <a:endParaRPr lang="en-US" dirty="0"/>
          </a:p>
          <a:p>
            <a:r>
              <a:rPr lang="en-US" dirty="0"/>
              <a:t>thus: IBC is not a necessary requirement, but a "1" will significantly boost chances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6BFE045-A4C8-422E-83E2-A20572866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</a:t>
            </a:r>
          </a:p>
        </p:txBody>
      </p:sp>
    </p:spTree>
    <p:extLst>
      <p:ext uri="{BB962C8B-B14F-4D97-AF65-F5344CB8AC3E}">
        <p14:creationId xmlns:p14="http://schemas.microsoft.com/office/powerpoint/2010/main" val="6472035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Musterpräsentation 16x10.potx" id="{89FEFAF3-4721-453B-9DDB-5601F7C9FC5D}" vid="{640991EF-C554-4C4C-9E8E-1E5B46439C74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16:10 (= WU Standard)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  <SharedWithUsers xmlns="08b0a3ee-3d2a-451c-9a1a-7e5d5b0c9c77">
      <UserInfo>
        <DisplayName>Hernandez Perez, Laura</DisplayName>
        <AccountId>6100</AccountId>
        <AccountType/>
      </UserInfo>
      <UserInfo>
        <DisplayName>Hermann, Anett</DisplayName>
        <AccountId>2869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2" ma:contentTypeDescription="Ein neues Dokument erstellen." ma:contentTypeScope="" ma:versionID="b5ccb5bb211b6ddcc624790d84f2bb9f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046596c9011a87760a505164f9d920d3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46B3ED-06B1-4DE8-9648-0F78B5B453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58DFAF-C9AD-4CE5-A221-45D64FB05328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1a8d9a65-8471-4209-a900-f8e11db75e0a"/>
    <ds:schemaRef ds:uri="http://purl.org/dc/terms/"/>
    <ds:schemaRef ds:uri="dde413db-0745-4f3a-8dca-564dc7ff6f7d"/>
    <ds:schemaRef ds:uri="08b0a3ee-3d2a-451c-9a1a-7e5d5b0c9c77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69B4889-3CCA-46C6-8FD4-B0AB941A4B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WU Musterpräsentation 16x10</Template>
  <TotalTime>0</TotalTime>
  <Words>593</Words>
  <Application>Microsoft Office PowerPoint</Application>
  <PresentationFormat>Bildschirmpräsentation (16:10)</PresentationFormat>
  <Paragraphs>115</Paragraphs>
  <Slides>11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Arial</vt:lpstr>
      <vt:lpstr>Calibri</vt:lpstr>
      <vt:lpstr>Georgia</vt:lpstr>
      <vt:lpstr>Montserrat</vt:lpstr>
      <vt:lpstr>Verdana</vt:lpstr>
      <vt:lpstr>Wingdings</vt:lpstr>
      <vt:lpstr>WU 16:10</vt:lpstr>
      <vt:lpstr>International Business Communication (SIBC)</vt:lpstr>
      <vt:lpstr>Communication is ubiquitous</vt:lpstr>
      <vt:lpstr>Major aspects of SIBC</vt:lpstr>
      <vt:lpstr>Course modules</vt:lpstr>
      <vt:lpstr>Recommended schedule (2 semesters)</vt:lpstr>
      <vt:lpstr>"What may it help me with?"</vt:lpstr>
      <vt:lpstr>SIBC is for you if you are:</vt:lpstr>
      <vt:lpstr>So trust your peers:</vt:lpstr>
      <vt:lpstr>Application process</vt:lpstr>
      <vt:lpstr>Curious?</vt:lpstr>
      <vt:lpstr>Thanks/Danke/Grazie/Gracias/дякую/Спасибо/Merci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Business Communication</dc:title>
  <dc:creator>Clara Halmdienst</dc:creator>
  <cp:lastModifiedBy>Beer, Alexander</cp:lastModifiedBy>
  <cp:revision>56</cp:revision>
  <cp:lastPrinted>2024-01-15T06:49:39Z</cp:lastPrinted>
  <dcterms:created xsi:type="dcterms:W3CDTF">2021-01-11T09:23:48Z</dcterms:created>
  <dcterms:modified xsi:type="dcterms:W3CDTF">2024-01-15T06:51:48Z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