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  <p:sldMasterId id="2147483691" r:id="rId2"/>
  </p:sldMasterIdLst>
  <p:notesMasterIdLst>
    <p:notesMasterId r:id="rId37"/>
  </p:notesMasterIdLst>
  <p:handoutMasterIdLst>
    <p:handoutMasterId r:id="rId38"/>
  </p:handoutMasterIdLst>
  <p:sldIdLst>
    <p:sldId id="256" r:id="rId3"/>
    <p:sldId id="264" r:id="rId4"/>
    <p:sldId id="257" r:id="rId5"/>
    <p:sldId id="258" r:id="rId6"/>
    <p:sldId id="260" r:id="rId7"/>
    <p:sldId id="265" r:id="rId8"/>
    <p:sldId id="266" r:id="rId9"/>
    <p:sldId id="267" r:id="rId10"/>
    <p:sldId id="263" r:id="rId11"/>
    <p:sldId id="268" r:id="rId12"/>
    <p:sldId id="269" r:id="rId13"/>
    <p:sldId id="270" r:id="rId14"/>
    <p:sldId id="293" r:id="rId15"/>
    <p:sldId id="273" r:id="rId16"/>
    <p:sldId id="304" r:id="rId17"/>
    <p:sldId id="307" r:id="rId18"/>
    <p:sldId id="274" r:id="rId19"/>
    <p:sldId id="320" r:id="rId20"/>
    <p:sldId id="308" r:id="rId21"/>
    <p:sldId id="292" r:id="rId22"/>
    <p:sldId id="300" r:id="rId23"/>
    <p:sldId id="315" r:id="rId24"/>
    <p:sldId id="326" r:id="rId25"/>
    <p:sldId id="316" r:id="rId26"/>
    <p:sldId id="325" r:id="rId27"/>
    <p:sldId id="298" r:id="rId28"/>
    <p:sldId id="303" r:id="rId29"/>
    <p:sldId id="329" r:id="rId30"/>
    <p:sldId id="295" r:id="rId31"/>
    <p:sldId id="282" r:id="rId32"/>
    <p:sldId id="321" r:id="rId33"/>
    <p:sldId id="331" r:id="rId34"/>
    <p:sldId id="322" r:id="rId35"/>
    <p:sldId id="285" r:id="rId36"/>
  </p:sldIdLst>
  <p:sldSz cx="9144000" cy="5143500" type="screen16x9"/>
  <p:notesSz cx="6669088" cy="9926638"/>
  <p:custDataLst>
    <p:tags r:id="rId3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5" name="Autor" initials="A" lastIdx="0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D477A"/>
    <a:srgbClr val="1D4374"/>
    <a:srgbClr val="0096D3"/>
    <a:srgbClr val="000066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6" autoAdjust="0"/>
    <p:restoredTop sz="93076" autoAdjust="0"/>
  </p:normalViewPr>
  <p:slideViewPr>
    <p:cSldViewPr snapToGrid="0" showGuides="1">
      <p:cViewPr varScale="1">
        <p:scale>
          <a:sx n="79" d="100"/>
          <a:sy n="79" d="100"/>
        </p:scale>
        <p:origin x="1284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07/12/2021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7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7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‹Nr.›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en-GB" smtClean="0"/>
              <a:pPr/>
              <a:t>07/12/2021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7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7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415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8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CC2FD-B32F-4992-A15B-F95E2E35C81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5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414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D248F-8281-0040-9255-4246122D36F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6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61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58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CC2FD-B32F-4992-A15B-F95E2E35C81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53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2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CC2FD-B32F-4992-A15B-F95E2E35C81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0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867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CC2FD-B32F-4992-A15B-F95E2E35C81B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83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60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19" name="Rechteck 18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hteck 19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113B13-7DA6-4B31-95D4-652B9EEF6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56DFE6-6F2C-47A0-A3F9-CEACC84F21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3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89B1D4A-6784-40C3-BC06-2EF66B7A9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6248FD-C795-4232-8B6F-67F0B9A3B9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7338" y="547943"/>
            <a:ext cx="8552850" cy="1835052"/>
            <a:chOff x="287338" y="547943"/>
            <a:chExt cx="8552850" cy="1835052"/>
          </a:xfrm>
        </p:grpSpPr>
        <p:sp>
          <p:nvSpPr>
            <p:cNvPr id="18" name="Rechteck 17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19" name="Rechteck 18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72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chapter header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fld id="{AAA769D4-3C5B-49C8-B636-934BF0C3E5E1}" type="datetime1">
              <a:rPr lang="en-GB" smtClean="0"/>
              <a:t>07/12/2021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3B2182-F52F-4DDA-9634-91057DAE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F2BDDCC-A4E0-4900-9790-4287F1C78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896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287338" y="547943"/>
            <a:ext cx="8552850" cy="1553555"/>
            <a:chOff x="287338" y="547943"/>
            <a:chExt cx="8552850" cy="1835052"/>
          </a:xfrm>
        </p:grpSpPr>
        <p:sp>
          <p:nvSpPr>
            <p:cNvPr id="16" name="Rechteck 15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7233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1 line for chapter header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78617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fld id="{3154DEC2-1553-4D18-915C-AB47BBA4A110}" type="datetime1">
              <a:rPr lang="en-GB" smtClean="0"/>
              <a:t>07/12/2021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E4D9B79-125D-4EC3-9F25-5B7F4B059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B08742-93D4-4C42-9D06-6ED7A83E78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466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210152"/>
            <a:ext cx="8210547" cy="393334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939170"/>
            <a:ext cx="9144000" cy="2268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D262BE-EAF3-4763-B23A-2B32228F7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210152"/>
            <a:ext cx="3960000" cy="3473291"/>
          </a:xfrm>
        </p:spPr>
        <p:txBody>
          <a:bodyPr>
            <a:normAutofit/>
          </a:bodyPr>
          <a:lstStyle>
            <a:lvl1pPr>
              <a:defRPr sz="1600"/>
            </a:lvl1pPr>
            <a:lvl2pPr marL="357188" indent="-176213">
              <a:buClr>
                <a:schemeClr val="accent1"/>
              </a:buClr>
              <a:buFont typeface="Wingdings" charset="2"/>
              <a:buChar char="§"/>
              <a:defRPr sz="1400"/>
            </a:lvl2pPr>
            <a:lvl3pP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210152"/>
            <a:ext cx="3960000" cy="347329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357188" indent="-176213">
              <a:buClr>
                <a:schemeClr val="accent1"/>
              </a:buClr>
              <a:buFont typeface="Wingdings" charset="2"/>
              <a:buChar char="§"/>
              <a:defRPr sz="1400"/>
            </a:lvl2pPr>
            <a:lvl3pP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fld id="{4DC610D7-44C7-499D-8D9C-D5333145AEEF}" type="datetime1">
              <a:rPr lang="en-GB" smtClean="0"/>
              <a:t>07/12/2021</a:t>
            </a:fld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742392"/>
            <a:ext cx="3960000" cy="29410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742392"/>
            <a:ext cx="3960000" cy="29410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210152"/>
            <a:ext cx="3960811" cy="479822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fld id="{37CE62BD-9F63-431F-931F-BE3432ED53B9}" type="datetime1">
              <a:rPr lang="en-GB" smtClean="0"/>
              <a:t>07/12/2021</a:t>
            </a:fld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210152"/>
            <a:ext cx="3960811" cy="479822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1768077"/>
            <a:ext cx="4319712" cy="244525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1914525"/>
            <a:ext cx="447675" cy="2047875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84020" y="2303859"/>
            <a:ext cx="2763925" cy="1630162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9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fld id="{994B2213-27BB-42BF-A4E3-406B0B6C10B6}" type="datetime1">
              <a:rPr lang="en-GB" smtClean="0"/>
              <a:t>07/12/2021</a:t>
            </a:fld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19" name="Rechteck 18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hteck 19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113B13-7DA6-4B31-95D4-652B9EEF6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56DFE6-6F2C-47A0-A3F9-CEACC84F21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685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210152"/>
            <a:ext cx="7759644" cy="3468515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72517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ED262BE-EAF3-4763-B23A-2B32228F7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  <p:pic>
        <p:nvPicPr>
          <p:cNvPr id="10" name="Picture 66" descr="logo_EI_farb_klein_voll">
            <a:extLst>
              <a:ext uri="{FF2B5EF4-FFF2-40B4-BE49-F238E27FC236}">
                <a16:creationId xmlns:a16="http://schemas.microsoft.com/office/drawing/2014/main" id="{B44E775B-0571-4844-BEA3-18DCCD6EC6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1" y="4778134"/>
            <a:ext cx="1422754" cy="3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1CDFF9-2B91-4E0F-B522-CC67B13B81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86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210152"/>
            <a:ext cx="7759644" cy="3468515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8" y="1165984"/>
            <a:ext cx="5586593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8" y="893772"/>
            <a:ext cx="5586593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2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80A781-0DF5-4290-8150-7E915B2E0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1FF940D-9C24-41FE-8F47-EB60B72BF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67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7338" y="547943"/>
            <a:ext cx="8552850" cy="1835052"/>
            <a:chOff x="287338" y="547943"/>
            <a:chExt cx="8552850" cy="1835052"/>
          </a:xfrm>
        </p:grpSpPr>
        <p:sp>
          <p:nvSpPr>
            <p:cNvPr id="11" name="Rechteck 10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4" name="Rechteck 3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rgbClr val="0096D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720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FC9631A-578B-4FA5-B2E3-BD5CC12C5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10A519-63BB-47CD-A131-DF9682A03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2" y="4568397"/>
            <a:ext cx="1890084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016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 userDrawn="1"/>
        </p:nvGrpSpPr>
        <p:grpSpPr>
          <a:xfrm>
            <a:off x="287338" y="547943"/>
            <a:ext cx="8552850" cy="1553556"/>
            <a:chOff x="287338" y="547943"/>
            <a:chExt cx="8552850" cy="1835052"/>
          </a:xfrm>
        </p:grpSpPr>
        <p:sp>
          <p:nvSpPr>
            <p:cNvPr id="20" name="Rechteck 19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7861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E83ED-319B-4746-9FD5-42FA84FD0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8610311-AEA8-4A4D-AD7F-0A0942D04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2" y="4568397"/>
            <a:ext cx="1890084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664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C41234-9131-4208-979F-0A81D9674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979C6C-AD8E-4656-B350-1FCF771C4F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8085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3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3176D4-98E0-4DEB-9B77-FA289C974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27E2E2-0275-47DB-AB28-8C512AAD8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1306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B88FF1-E08B-4DDB-B52F-F985D08C9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68F6619-0007-4F7A-8BEB-B421F7344C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335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3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89B1D4A-6784-40C3-BC06-2EF66B7A9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6248FD-C795-4232-8B6F-67F0B9A3B9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991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7338" y="547943"/>
            <a:ext cx="8552850" cy="1835052"/>
            <a:chOff x="287338" y="547943"/>
            <a:chExt cx="8552850" cy="1835052"/>
          </a:xfrm>
        </p:grpSpPr>
        <p:sp>
          <p:nvSpPr>
            <p:cNvPr id="18" name="Rechteck 17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19" name="Rechteck 18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72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chapter header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3B2182-F52F-4DDA-9634-91057DAE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F2BDDCC-A4E0-4900-9790-4287F1C78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937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287338" y="547943"/>
            <a:ext cx="8552850" cy="1553555"/>
            <a:chOff x="287338" y="547943"/>
            <a:chExt cx="8552850" cy="1835052"/>
          </a:xfrm>
        </p:grpSpPr>
        <p:sp>
          <p:nvSpPr>
            <p:cNvPr id="16" name="Rechteck 15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7233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1 line for chapter header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78617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E4D9B79-125D-4EC3-9F25-5B7F4B059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B08742-93D4-4C42-9D06-6ED7A83E78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352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210152"/>
            <a:ext cx="8210547" cy="393334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939170"/>
            <a:ext cx="9144000" cy="2268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D262BE-EAF3-4763-B23A-2B32228F7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491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ED262BE-EAF3-4763-B23A-2B32228F7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  <p:pic>
        <p:nvPicPr>
          <p:cNvPr id="10" name="Picture 66" descr="logo_EI_farb_klein_voll">
            <a:extLst>
              <a:ext uri="{FF2B5EF4-FFF2-40B4-BE49-F238E27FC236}">
                <a16:creationId xmlns:a16="http://schemas.microsoft.com/office/drawing/2014/main" id="{B44E775B-0571-4844-BEA3-18DCCD6EC6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1" y="4778134"/>
            <a:ext cx="1422754" cy="3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29F41FE-2827-48CB-9F30-E0C5977524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40174"/>
            <a:ext cx="1318058" cy="2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649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210152"/>
            <a:ext cx="3960000" cy="3473291"/>
          </a:xfrm>
        </p:spPr>
        <p:txBody>
          <a:bodyPr>
            <a:normAutofit/>
          </a:bodyPr>
          <a:lstStyle>
            <a:lvl1pPr>
              <a:defRPr sz="1600"/>
            </a:lvl1pPr>
            <a:lvl2pPr marL="357188" indent="-176213">
              <a:buClr>
                <a:schemeClr val="accent1"/>
              </a:buClr>
              <a:buFont typeface="Wingdings" charset="2"/>
              <a:buChar char="§"/>
              <a:defRPr sz="1400"/>
            </a:lvl2pPr>
            <a:lvl3pP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210152"/>
            <a:ext cx="3960000" cy="347329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357188" indent="-176213">
              <a:buClr>
                <a:schemeClr val="accent1"/>
              </a:buClr>
              <a:buFont typeface="Wingdings" charset="2"/>
              <a:buChar char="§"/>
              <a:defRPr sz="1400"/>
            </a:lvl2pPr>
            <a:lvl3pP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34991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742392"/>
            <a:ext cx="3960000" cy="29410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742392"/>
            <a:ext cx="3960000" cy="29410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210152"/>
            <a:ext cx="3960811" cy="479822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210152"/>
            <a:ext cx="3960811" cy="479822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</p:spTree>
    <p:extLst>
      <p:ext uri="{BB962C8B-B14F-4D97-AF65-F5344CB8AC3E}">
        <p14:creationId xmlns:p14="http://schemas.microsoft.com/office/powerpoint/2010/main" val="92916329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1768077"/>
            <a:ext cx="4319712" cy="244525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1914525"/>
            <a:ext cx="447675" cy="2047875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84020" y="2303859"/>
            <a:ext cx="2763925" cy="1630162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9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20860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8" y="1165984"/>
            <a:ext cx="5586593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8" y="893772"/>
            <a:ext cx="5586593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2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80A781-0DF5-4290-8150-7E915B2E0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1FF940D-9C24-41FE-8F47-EB60B72BF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7338" y="547943"/>
            <a:ext cx="8552850" cy="1835052"/>
            <a:chOff x="287338" y="547943"/>
            <a:chExt cx="8552850" cy="1835052"/>
          </a:xfrm>
        </p:grpSpPr>
        <p:sp>
          <p:nvSpPr>
            <p:cNvPr id="11" name="Rechteck 10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4" name="Rechteck 3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rgbClr val="0096D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720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FC9631A-578B-4FA5-B2E3-BD5CC12C5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10A519-63BB-47CD-A131-DF9682A03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2" y="4568397"/>
            <a:ext cx="1890084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 userDrawn="1"/>
        </p:nvGrpSpPr>
        <p:grpSpPr>
          <a:xfrm>
            <a:off x="287338" y="547943"/>
            <a:ext cx="8552850" cy="1553556"/>
            <a:chOff x="287338" y="547943"/>
            <a:chExt cx="8552850" cy="1835052"/>
          </a:xfrm>
        </p:grpSpPr>
        <p:sp>
          <p:nvSpPr>
            <p:cNvPr id="20" name="Rechteck 19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7861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E83ED-319B-4746-9FD5-42FA84FD0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8610311-AEA8-4A4D-AD7F-0A0942D04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2" y="4568397"/>
            <a:ext cx="1890084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C41234-9131-4208-979F-0A81D9674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77A3717-F920-47F5-9A6A-43B4555D24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3" y="4573065"/>
            <a:ext cx="1835942" cy="2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3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3176D4-98E0-4DEB-9B77-FA289C974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27E2E2-0275-47DB-AB28-8C512AAD8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B88FF1-E08B-4DDB-B52F-F985D08C9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68F6619-0007-4F7A-8BEB-B421F7344C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210152"/>
            <a:ext cx="7764463" cy="3473291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939170"/>
            <a:ext cx="9144000" cy="2268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9100"/>
            <a:ext cx="6840000" cy="7700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1A73E5-7204-40CA-A4A8-FF4FFD40CA4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  <p:pic>
        <p:nvPicPr>
          <p:cNvPr id="13" name="Picture 66" descr="logo_EI_farb_klein_voll">
            <a:extLst>
              <a:ext uri="{FF2B5EF4-FFF2-40B4-BE49-F238E27FC236}">
                <a16:creationId xmlns:a16="http://schemas.microsoft.com/office/drawing/2014/main" id="{8FA88C74-11AE-4811-9693-71354350F8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191" y="4778134"/>
            <a:ext cx="1422754" cy="3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9F41FE-2827-48CB-9F30-E0C59775241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26322"/>
            <a:ext cx="1318058" cy="2121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90" r:id="rId3"/>
    <p:sldLayoutId id="2147483661" r:id="rId4"/>
    <p:sldLayoutId id="2147483675" r:id="rId5"/>
    <p:sldLayoutId id="2147483676" r:id="rId6"/>
    <p:sldLayoutId id="2147483686" r:id="rId7"/>
    <p:sldLayoutId id="2147483687" r:id="rId8"/>
    <p:sldLayoutId id="2147483681" r:id="rId9"/>
    <p:sldLayoutId id="2147483682" r:id="rId10"/>
    <p:sldLayoutId id="2147483688" r:id="rId11"/>
    <p:sldLayoutId id="2147483689" r:id="rId12"/>
    <p:sldLayoutId id="2147483664" r:id="rId13"/>
    <p:sldLayoutId id="2147483667" r:id="rId14"/>
    <p:sldLayoutId id="2147483668" r:id="rId15"/>
    <p:sldLayoutId id="2147483670" r:id="rId16"/>
  </p:sldLayoutIdLst>
  <p:transition>
    <p:fade/>
  </p:transition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2060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80975" indent="-180975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rgbClr val="002060"/>
          </a:solidFill>
          <a:latin typeface="+mn-lt"/>
          <a:ea typeface="+mn-ea"/>
          <a:cs typeface="+mn-cs"/>
        </a:defRPr>
      </a:lvl1pPr>
      <a:lvl2pPr marL="357188" indent="-176213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400" kern="1200">
          <a:solidFill>
            <a:srgbClr val="002060"/>
          </a:solidFill>
          <a:latin typeface="+mn-lt"/>
          <a:ea typeface="+mn-ea"/>
          <a:cs typeface="+mn-cs"/>
        </a:defRPr>
      </a:lvl2pPr>
      <a:lvl3pPr marL="538163" indent="-18097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rgbClr val="002060"/>
          </a:solidFill>
          <a:latin typeface="+mn-lt"/>
          <a:ea typeface="+mn-ea"/>
          <a:cs typeface="+mn-cs"/>
        </a:defRPr>
      </a:lvl3pPr>
      <a:lvl4pPr marL="720725" indent="-182563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rgbClr val="002060"/>
          </a:solidFill>
          <a:latin typeface="+mn-lt"/>
          <a:ea typeface="+mn-ea"/>
          <a:cs typeface="+mn-cs"/>
        </a:defRPr>
      </a:lvl4pPr>
      <a:lvl5pPr marL="895350" indent="-1746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2950" userDrawn="1">
          <p15:clr>
            <a:srgbClr val="F26B43"/>
          </p15:clr>
        </p15:guide>
        <p15:guide id="9" orient="horz" pos="164" userDrawn="1">
          <p15:clr>
            <a:srgbClr val="F26B43"/>
          </p15:clr>
        </p15:guide>
        <p15:guide id="10" orient="horz" pos="762" userDrawn="1">
          <p15:clr>
            <a:srgbClr val="F26B43"/>
          </p15:clr>
        </p15:guide>
        <p15:guide id="11" orient="horz" pos="31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210152"/>
            <a:ext cx="7764463" cy="3473291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939170"/>
            <a:ext cx="9144000" cy="2268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9100"/>
            <a:ext cx="6840000" cy="7700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1A73E5-7204-40CA-A4A8-FF4FFD40CA4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  <p:pic>
        <p:nvPicPr>
          <p:cNvPr id="13" name="Picture 66" descr="logo_EI_farb_klein_voll">
            <a:extLst>
              <a:ext uri="{FF2B5EF4-FFF2-40B4-BE49-F238E27FC236}">
                <a16:creationId xmlns:a16="http://schemas.microsoft.com/office/drawing/2014/main" id="{8FA88C74-11AE-4811-9693-71354350F8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191" y="4778134"/>
            <a:ext cx="1422754" cy="3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9F41FE-2827-48CB-9F30-E0C59775241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19391"/>
            <a:ext cx="1318058" cy="2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3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ransition>
    <p:fade/>
  </p:transition>
  <p:hf hdr="0" ft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2060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80975" indent="-180975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rgbClr val="002060"/>
          </a:solidFill>
          <a:latin typeface="+mn-lt"/>
          <a:ea typeface="+mn-ea"/>
          <a:cs typeface="+mn-cs"/>
        </a:defRPr>
      </a:lvl1pPr>
      <a:lvl2pPr marL="357188" indent="-176213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400" kern="1200">
          <a:solidFill>
            <a:srgbClr val="002060"/>
          </a:solidFill>
          <a:latin typeface="+mn-lt"/>
          <a:ea typeface="+mn-ea"/>
          <a:cs typeface="+mn-cs"/>
        </a:defRPr>
      </a:lvl2pPr>
      <a:lvl3pPr marL="538163" indent="-18097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rgbClr val="002060"/>
          </a:solidFill>
          <a:latin typeface="+mn-lt"/>
          <a:ea typeface="+mn-ea"/>
          <a:cs typeface="+mn-cs"/>
        </a:defRPr>
      </a:lvl3pPr>
      <a:lvl4pPr marL="720725" indent="-182563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rgbClr val="002060"/>
          </a:solidFill>
          <a:latin typeface="+mn-lt"/>
          <a:ea typeface="+mn-ea"/>
          <a:cs typeface="+mn-cs"/>
        </a:defRPr>
      </a:lvl4pPr>
      <a:lvl5pPr marL="895350" indent="-1746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179">
          <p15:clr>
            <a:srgbClr val="F26B43"/>
          </p15:clr>
        </p15:guide>
        <p15:guide id="5" pos="5467">
          <p15:clr>
            <a:srgbClr val="F26B43"/>
          </p15:clr>
        </p15:guide>
        <p15:guide id="7" orient="horz" pos="2950">
          <p15:clr>
            <a:srgbClr val="F26B43"/>
          </p15:clr>
        </p15:guide>
        <p15:guide id="9" orient="horz" pos="164">
          <p15:clr>
            <a:srgbClr val="F26B43"/>
          </p15:clr>
        </p15:guide>
        <p15:guide id="10" orient="horz" pos="762">
          <p15:clr>
            <a:srgbClr val="F26B43"/>
          </p15:clr>
        </p15:guide>
        <p15:guide id="11" orient="horz" pos="31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14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4.jpeg"/><Relationship Id="rId11" Type="http://schemas.openxmlformats.org/officeDocument/2006/relationships/image" Target="../media/image14.png"/><Relationship Id="rId5" Type="http://schemas.openxmlformats.org/officeDocument/2006/relationships/image" Target="../media/image73.jpeg"/><Relationship Id="rId10" Type="http://schemas.openxmlformats.org/officeDocument/2006/relationships/image" Target="../media/image78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14.pn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14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jpeg"/><Relationship Id="rId26" Type="http://schemas.openxmlformats.org/officeDocument/2006/relationships/image" Target="../media/image114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9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audio" Target="../media/media17.m4a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microsoft.com/office/2007/relationships/media" Target="../media/media17.m4a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gif"/><Relationship Id="rId23" Type="http://schemas.openxmlformats.org/officeDocument/2006/relationships/image" Target="../media/image111.jpe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7.png"/><Relationship Id="rId14" Type="http://schemas.openxmlformats.org/officeDocument/2006/relationships/image" Target="../media/image102.jpeg"/><Relationship Id="rId22" Type="http://schemas.openxmlformats.org/officeDocument/2006/relationships/image" Target="../media/image110.jpeg"/><Relationship Id="rId27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jpe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audio" Target="../media/media18.m4a"/><Relationship Id="rId16" Type="http://schemas.openxmlformats.org/officeDocument/2006/relationships/image" Target="../media/image127.png"/><Relationship Id="rId1" Type="http://schemas.microsoft.com/office/2007/relationships/media" Target="../media/media18.m4a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1.png"/><Relationship Id="rId11" Type="http://schemas.openxmlformats.org/officeDocument/2006/relationships/image" Target="../media/image14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wu.ac.at/entrep/lehre/bachelor/choosing-a-project-couse" TargetMode="External"/><Relationship Id="rId5" Type="http://schemas.openxmlformats.org/officeDocument/2006/relationships/image" Target="../media/image13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u.ac.at/entrep/lehre/bachelor/excellence-program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www.linkedin.com/school/wu-entrepreneurship-innovation/mycompany/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13" Type="http://schemas.openxmlformats.org/officeDocument/2006/relationships/image" Target="../media/image150.emf"/><Relationship Id="rId18" Type="http://schemas.openxmlformats.org/officeDocument/2006/relationships/image" Target="../media/image155.png"/><Relationship Id="rId26" Type="http://schemas.openxmlformats.org/officeDocument/2006/relationships/image" Target="../media/image163.jpeg"/><Relationship Id="rId3" Type="http://schemas.openxmlformats.org/officeDocument/2006/relationships/image" Target="../media/image140.jpeg"/><Relationship Id="rId21" Type="http://schemas.openxmlformats.org/officeDocument/2006/relationships/image" Target="../media/image158.png"/><Relationship Id="rId7" Type="http://schemas.openxmlformats.org/officeDocument/2006/relationships/image" Target="../media/image144.emf"/><Relationship Id="rId12" Type="http://schemas.openxmlformats.org/officeDocument/2006/relationships/image" Target="../media/image149.jpeg"/><Relationship Id="rId17" Type="http://schemas.openxmlformats.org/officeDocument/2006/relationships/image" Target="../media/image154.jpeg"/><Relationship Id="rId25" Type="http://schemas.openxmlformats.org/officeDocument/2006/relationships/image" Target="../media/image1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3.emf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emf"/><Relationship Id="rId11" Type="http://schemas.openxmlformats.org/officeDocument/2006/relationships/image" Target="../media/image148.jpg"/><Relationship Id="rId24" Type="http://schemas.openxmlformats.org/officeDocument/2006/relationships/image" Target="../media/image161.png"/><Relationship Id="rId5" Type="http://schemas.openxmlformats.org/officeDocument/2006/relationships/image" Target="../media/image142.jpeg"/><Relationship Id="rId15" Type="http://schemas.openxmlformats.org/officeDocument/2006/relationships/image" Target="../media/image152.emf"/><Relationship Id="rId23" Type="http://schemas.openxmlformats.org/officeDocument/2006/relationships/image" Target="../media/image160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emf"/><Relationship Id="rId22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hyperlink" Target="https://www.linkedin.com/school/wu-entrepreneurship-innovation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nstagram.com/wuentrepreneurship/" TargetMode="External"/><Relationship Id="rId12" Type="http://schemas.openxmlformats.org/officeDocument/2006/relationships/image" Target="../media/image16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64.png"/><Relationship Id="rId11" Type="http://schemas.openxmlformats.org/officeDocument/2006/relationships/image" Target="../media/image167.png"/><Relationship Id="rId5" Type="http://schemas.openxmlformats.org/officeDocument/2006/relationships/hyperlink" Target="http://www.wu.ac.at/ifsto" TargetMode="External"/><Relationship Id="rId10" Type="http://schemas.openxmlformats.org/officeDocument/2006/relationships/hyperlink" Target="https://www.facebook.com/wu.entrepreneurship.innovation/" TargetMode="External"/><Relationship Id="rId4" Type="http://schemas.openxmlformats.org/officeDocument/2006/relationships/hyperlink" Target="http://www.wu.ac.at/entrep" TargetMode="External"/><Relationship Id="rId9" Type="http://schemas.openxmlformats.org/officeDocument/2006/relationships/image" Target="../media/image166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4.png"/><Relationship Id="rId4" Type="http://schemas.openxmlformats.org/officeDocument/2006/relationships/hyperlink" Target="https://www.wu.ac.at/entrep/lehre/bachelor/ei-ambassadors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13" Type="http://schemas.openxmlformats.org/officeDocument/2006/relationships/image" Target="../media/image179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12" Type="http://schemas.openxmlformats.org/officeDocument/2006/relationships/image" Target="../media/image1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177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Relationship Id="rId14" Type="http://schemas.openxmlformats.org/officeDocument/2006/relationships/image" Target="../media/image1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4.png"/><Relationship Id="rId5" Type="http://schemas.openxmlformats.org/officeDocument/2006/relationships/hyperlink" Target="http://www.wu.ac.at/entrep/apply" TargetMode="External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2.m4a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14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hyperlink" Target="http://georgiatechswe.wordpress.com/professional-series/428120texas_instruments/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4.png"/><Relationship Id="rId4" Type="http://schemas.openxmlformats.org/officeDocument/2006/relationships/hyperlink" Target="http://www.wu.ac.at/entrep/apply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1.jp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shpock.com/" TargetMode="External"/><Relationship Id="rId5" Type="http://schemas.openxmlformats.org/officeDocument/2006/relationships/hyperlink" Target="https://www.tausendundeindach.at/" TargetMode="Externa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mailto:benjamin.monsorno@wu.ac.at" TargetMode="External"/><Relationship Id="rId5" Type="http://schemas.openxmlformats.org/officeDocument/2006/relationships/image" Target="../media/image183.png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3.jpeg"/><Relationship Id="rId18" Type="http://schemas.openxmlformats.org/officeDocument/2006/relationships/image" Target="../media/image197.png"/><Relationship Id="rId3" Type="http://schemas.openxmlformats.org/officeDocument/2006/relationships/image" Target="../media/image184.png"/><Relationship Id="rId21" Type="http://schemas.openxmlformats.org/officeDocument/2006/relationships/image" Target="../media/image200.png"/><Relationship Id="rId7" Type="http://schemas.openxmlformats.org/officeDocument/2006/relationships/image" Target="../media/image187.jpeg"/><Relationship Id="rId12" Type="http://schemas.openxmlformats.org/officeDocument/2006/relationships/image" Target="../media/image192.jpeg"/><Relationship Id="rId17" Type="http://schemas.microsoft.com/office/2007/relationships/hdphoto" Target="../media/hdphoto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6.jpeg"/><Relationship Id="rId20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11" Type="http://schemas.openxmlformats.org/officeDocument/2006/relationships/image" Target="../media/image191.jpeg"/><Relationship Id="rId5" Type="http://schemas.openxmlformats.org/officeDocument/2006/relationships/image" Target="../media/image185.png"/><Relationship Id="rId15" Type="http://schemas.openxmlformats.org/officeDocument/2006/relationships/image" Target="../media/image195.jpeg"/><Relationship Id="rId23" Type="http://schemas.openxmlformats.org/officeDocument/2006/relationships/image" Target="../media/image202.png"/><Relationship Id="rId10" Type="http://schemas.openxmlformats.org/officeDocument/2006/relationships/image" Target="../media/image190.jpeg"/><Relationship Id="rId19" Type="http://schemas.openxmlformats.org/officeDocument/2006/relationships/image" Target="../media/image198.png"/><Relationship Id="rId4" Type="http://schemas.openxmlformats.org/officeDocument/2006/relationships/hyperlink" Target="http://www.knallgrau.at/" TargetMode="External"/><Relationship Id="rId9" Type="http://schemas.openxmlformats.org/officeDocument/2006/relationships/image" Target="../media/image189.jpeg"/><Relationship Id="rId14" Type="http://schemas.openxmlformats.org/officeDocument/2006/relationships/image" Target="../media/image194.jpeg"/><Relationship Id="rId22" Type="http://schemas.openxmlformats.org/officeDocument/2006/relationships/image" Target="../media/image2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4.png"/><Relationship Id="rId5" Type="http://schemas.openxmlformats.org/officeDocument/2006/relationships/image" Target="../media/image203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svg"/><Relationship Id="rId12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1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" Type="http://schemas.openxmlformats.org/officeDocument/2006/relationships/audio" Target="../media/media4.m4a"/><Relationship Id="rId16" Type="http://schemas.openxmlformats.org/officeDocument/2006/relationships/image" Target="../media/image52.png"/><Relationship Id="rId1" Type="http://schemas.microsoft.com/office/2007/relationships/media" Target="../media/media4.m4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" Type="http://schemas.openxmlformats.org/officeDocument/2006/relationships/audio" Target="../media/media5.m4a"/><Relationship Id="rId16" Type="http://schemas.openxmlformats.org/officeDocument/2006/relationships/image" Target="../media/image52.png"/><Relationship Id="rId1" Type="http://schemas.microsoft.com/office/2007/relationships/media" Target="../media/media5.m4a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14.png"/><Relationship Id="rId2" Type="http://schemas.openxmlformats.org/officeDocument/2006/relationships/audio" Target="../media/media6.m4a"/><Relationship Id="rId16" Type="http://schemas.openxmlformats.org/officeDocument/2006/relationships/image" Target="../media/image66.png"/><Relationship Id="rId1" Type="http://schemas.microsoft.com/office/2007/relationships/media" Target="../media/media6.m4a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png"/><Relationship Id="rId12" Type="http://schemas.openxmlformats.org/officeDocument/2006/relationships/image" Target="../media/image59.jpeg"/><Relationship Id="rId17" Type="http://schemas.openxmlformats.org/officeDocument/2006/relationships/image" Target="../media/image66.png"/><Relationship Id="rId2" Type="http://schemas.openxmlformats.org/officeDocument/2006/relationships/audio" Target="../media/media7.m4a"/><Relationship Id="rId16" Type="http://schemas.openxmlformats.org/officeDocument/2006/relationships/image" Target="../media/image64.png"/><Relationship Id="rId1" Type="http://schemas.microsoft.com/office/2007/relationships/media" Target="../media/media7.m4a"/><Relationship Id="rId6" Type="http://schemas.openxmlformats.org/officeDocument/2006/relationships/image" Target="../media/image58.png"/><Relationship Id="rId11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63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87338" y="539931"/>
            <a:ext cx="5904456" cy="1846218"/>
          </a:xfrm>
          <a:prstGeom prst="rect">
            <a:avLst/>
          </a:prstGeom>
          <a:solidFill>
            <a:srgbClr val="1D4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1E7ABE-6F29-4643-BAD8-A2108E6EA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338" y="2616430"/>
            <a:ext cx="4284662" cy="713218"/>
          </a:xfrm>
        </p:spPr>
        <p:txBody>
          <a:bodyPr/>
          <a:lstStyle/>
          <a:p>
            <a:r>
              <a:rPr lang="en-GB" sz="1800" dirty="0"/>
              <a:t>Univ. Prof. </a:t>
            </a:r>
            <a:r>
              <a:rPr lang="en-GB" sz="1800" dirty="0" err="1"/>
              <a:t>Dr.</a:t>
            </a:r>
            <a:r>
              <a:rPr lang="en-GB" sz="1800" dirty="0"/>
              <a:t> Nikolaus Franke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42A830-352C-4DE5-9FE3-22D08B1FA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406" y="1133129"/>
            <a:ext cx="5436000" cy="923400"/>
          </a:xfrm>
        </p:spPr>
        <p:txBody>
          <a:bodyPr/>
          <a:lstStyle/>
          <a:p>
            <a:r>
              <a:rPr lang="en-GB" dirty="0">
                <a:latin typeface="+mn-lt"/>
              </a:rPr>
              <a:t>Entrepreneurship &amp; Innovation</a:t>
            </a:r>
          </a:p>
        </p:txBody>
      </p:sp>
      <p:pic>
        <p:nvPicPr>
          <p:cNvPr id="5" name="Picture 66" descr="logo_EI_farb_klein_voll">
            <a:extLst>
              <a:ext uri="{FF2B5EF4-FFF2-40B4-BE49-F238E27FC236}">
                <a16:creationId xmlns:a16="http://schemas.microsoft.com/office/drawing/2014/main" id="{B44E775B-0571-4844-BEA3-18DCCD6EC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-185" t="-951" r="-65" b="-6679"/>
          <a:stretch/>
        </p:blipFill>
        <p:spPr bwMode="auto">
          <a:xfrm>
            <a:off x="292781" y="4218534"/>
            <a:ext cx="3204799" cy="74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0125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4743450"/>
            <a:ext cx="179070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7125552" y="4672869"/>
            <a:ext cx="179070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80DF16-80A4-4FF0-9E64-5704ABB4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Innovation: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New ways of creating value</a:t>
            </a:r>
          </a:p>
        </p:txBody>
      </p:sp>
      <p:pic>
        <p:nvPicPr>
          <p:cNvPr id="4" name="Picture 2" descr="http://upload.wikimedia.org/wikipedia/commons/c/c4/Victorinox_koffer.jpg">
            <a:extLst>
              <a:ext uri="{FF2B5EF4-FFF2-40B4-BE49-F238E27FC236}">
                <a16:creationId xmlns:a16="http://schemas.microsoft.com/office/drawing/2014/main" id="{D3F85678-D1C5-4AD4-BBE9-6974DACB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956" y="3209466"/>
            <a:ext cx="1045023" cy="13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ao At Work by Marc Seil ">
            <a:extLst>
              <a:ext uri="{FF2B5EF4-FFF2-40B4-BE49-F238E27FC236}">
                <a16:creationId xmlns:a16="http://schemas.microsoft.com/office/drawing/2014/main" id="{9E621A17-7816-41B5-A77F-04DBFC792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8" t="-513"/>
          <a:stretch/>
        </p:blipFill>
        <p:spPr bwMode="auto">
          <a:xfrm>
            <a:off x="3117816" y="1207270"/>
            <a:ext cx="2445397" cy="12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c1.staticflickr.com/3/2330/2078532845_6f72982277_b.jpg">
            <a:extLst>
              <a:ext uri="{FF2B5EF4-FFF2-40B4-BE49-F238E27FC236}">
                <a16:creationId xmlns:a16="http://schemas.microsoft.com/office/drawing/2014/main" id="{6D24DE58-2196-43D6-91D7-17287147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23" y="1207270"/>
            <a:ext cx="2567033" cy="128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pixabay.com/static/uploads/photo/2013/12/08/12/12/bitcoin-225079_640.png">
            <a:extLst>
              <a:ext uri="{FF2B5EF4-FFF2-40B4-BE49-F238E27FC236}">
                <a16:creationId xmlns:a16="http://schemas.microsoft.com/office/drawing/2014/main" id="{73BAC127-17BB-4A54-89AB-04F82CA2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691" y="3209466"/>
            <a:ext cx="1746251" cy="13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upload.wikimedia.org/wikipedia/commons/f/fc/Coffee_capsules_-_anieto2k.jpg">
            <a:extLst>
              <a:ext uri="{FF2B5EF4-FFF2-40B4-BE49-F238E27FC236}">
                <a16:creationId xmlns:a16="http://schemas.microsoft.com/office/drawing/2014/main" id="{CC85DA66-B21B-484B-BA60-3158601D6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0273" y="3209466"/>
            <a:ext cx="2485415" cy="135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9783DFE-4D76-4B39-BE47-917008294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48" y="2495550"/>
            <a:ext cx="2757438" cy="4460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/>
              <a:t>New technologies</a:t>
            </a:r>
          </a:p>
        </p:txBody>
      </p:sp>
      <p:sp>
        <p:nvSpPr>
          <p:cNvPr id="14" name="Inhaltsplatzhalter 10">
            <a:extLst>
              <a:ext uri="{FF2B5EF4-FFF2-40B4-BE49-F238E27FC236}">
                <a16:creationId xmlns:a16="http://schemas.microsoft.com/office/drawing/2014/main" id="{D8AE230E-5B81-4E25-812D-F0484924A50B}"/>
              </a:ext>
            </a:extLst>
          </p:cNvPr>
          <p:cNvSpPr txBox="1">
            <a:spLocks/>
          </p:cNvSpPr>
          <p:nvPr/>
        </p:nvSpPr>
        <p:spPr>
          <a:xfrm>
            <a:off x="2985186" y="2495550"/>
            <a:ext cx="2757438" cy="446045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180975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895350" indent="-1746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/>
              <a:t>New products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AC3C0918-9DAC-4101-8456-6B4A582A1686}"/>
              </a:ext>
            </a:extLst>
          </p:cNvPr>
          <p:cNvSpPr txBox="1">
            <a:spLocks/>
          </p:cNvSpPr>
          <p:nvPr/>
        </p:nvSpPr>
        <p:spPr>
          <a:xfrm>
            <a:off x="5959353" y="2495550"/>
            <a:ext cx="2757438" cy="446045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180975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895350" indent="-1746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/>
              <a:t>New services</a:t>
            </a:r>
          </a:p>
        </p:txBody>
      </p:sp>
      <p:sp>
        <p:nvSpPr>
          <p:cNvPr id="16" name="Inhaltsplatzhalter 10">
            <a:extLst>
              <a:ext uri="{FF2B5EF4-FFF2-40B4-BE49-F238E27FC236}">
                <a16:creationId xmlns:a16="http://schemas.microsoft.com/office/drawing/2014/main" id="{490B931E-ED91-4911-BCEC-29033981066D}"/>
              </a:ext>
            </a:extLst>
          </p:cNvPr>
          <p:cNvSpPr txBox="1">
            <a:spLocks/>
          </p:cNvSpPr>
          <p:nvPr/>
        </p:nvSpPr>
        <p:spPr>
          <a:xfrm>
            <a:off x="227748" y="4568866"/>
            <a:ext cx="2757438" cy="446045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180975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895350" indent="-1746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/>
              <a:t>New combinations</a:t>
            </a:r>
          </a:p>
        </p:txBody>
      </p:sp>
      <p:sp>
        <p:nvSpPr>
          <p:cNvPr id="18" name="Inhaltsplatzhalter 10">
            <a:extLst>
              <a:ext uri="{FF2B5EF4-FFF2-40B4-BE49-F238E27FC236}">
                <a16:creationId xmlns:a16="http://schemas.microsoft.com/office/drawing/2014/main" id="{E6563AB8-A859-4D2E-9725-A82C0CE0EC96}"/>
              </a:ext>
            </a:extLst>
          </p:cNvPr>
          <p:cNvSpPr txBox="1">
            <a:spLocks/>
          </p:cNvSpPr>
          <p:nvPr/>
        </p:nvSpPr>
        <p:spPr>
          <a:xfrm>
            <a:off x="2943097" y="4568866"/>
            <a:ext cx="2757438" cy="446045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180975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895350" indent="-1746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/>
              <a:t>New processes</a:t>
            </a:r>
          </a:p>
        </p:txBody>
      </p:sp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1295D177-BEA1-4229-8091-8C32DC88D7F6}"/>
              </a:ext>
            </a:extLst>
          </p:cNvPr>
          <p:cNvSpPr txBox="1">
            <a:spLocks/>
          </p:cNvSpPr>
          <p:nvPr/>
        </p:nvSpPr>
        <p:spPr>
          <a:xfrm>
            <a:off x="5700536" y="4568866"/>
            <a:ext cx="3215716" cy="446045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180975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895350" indent="-1746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/>
              <a:t>New business models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" b="3014"/>
          <a:stretch/>
        </p:blipFill>
        <p:spPr>
          <a:xfrm>
            <a:off x="6100273" y="1205435"/>
            <a:ext cx="2491069" cy="1288800"/>
          </a:xfrm>
          <a:prstGeom prst="rect">
            <a:avLst/>
          </a:prstGeom>
        </p:spPr>
      </p:pic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9028" y="2763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2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66C113-8E5E-4B35-90FA-160BA3DE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9100"/>
            <a:ext cx="7367142" cy="770069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Entrepreneurs: People discovering and exploiting opportunities</a:t>
            </a:r>
          </a:p>
        </p:txBody>
      </p:sp>
      <p:sp>
        <p:nvSpPr>
          <p:cNvPr id="17" name="Rectangle 42">
            <a:extLst>
              <a:ext uri="{FF2B5EF4-FFF2-40B4-BE49-F238E27FC236}">
                <a16:creationId xmlns:a16="http://schemas.microsoft.com/office/drawing/2014/main" id="{AA8491D2-7525-4653-B27F-FE87DC19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791" y="2509738"/>
            <a:ext cx="3069572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66700" indent="-266700" algn="ctr"/>
            <a:r>
              <a:rPr lang="de-AT" b="1" dirty="0">
                <a:solidFill>
                  <a:schemeClr val="accent2"/>
                </a:solidFill>
              </a:rPr>
              <a:t>Mark Zuckerberg</a:t>
            </a:r>
          </a:p>
        </p:txBody>
      </p:sp>
      <p:sp>
        <p:nvSpPr>
          <p:cNvPr id="18" name="Rectangle 42">
            <a:extLst>
              <a:ext uri="{FF2B5EF4-FFF2-40B4-BE49-F238E27FC236}">
                <a16:creationId xmlns:a16="http://schemas.microsoft.com/office/drawing/2014/main" id="{512A051F-3F0A-40C8-AA34-EDE087BA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85" y="4711362"/>
            <a:ext cx="2575225" cy="371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66700" indent="-266700" algn="ctr"/>
            <a:r>
              <a:rPr lang="de-AT" b="1" dirty="0">
                <a:solidFill>
                  <a:schemeClr val="accent2"/>
                </a:solidFill>
              </a:rPr>
              <a:t>Anita Roddick</a:t>
            </a: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41716608-C759-43DC-AA56-23929DED1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58" y="2507652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/>
            <a:r>
              <a:rPr lang="de-AT" b="1" dirty="0">
                <a:solidFill>
                  <a:schemeClr val="accent2"/>
                </a:solidFill>
              </a:rPr>
              <a:t>Steve Jobs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A3F74FA-C4F9-4489-AD3B-B3EA89F64993}"/>
              </a:ext>
            </a:extLst>
          </p:cNvPr>
          <p:cNvSpPr/>
          <p:nvPr/>
        </p:nvSpPr>
        <p:spPr>
          <a:xfrm>
            <a:off x="6994820" y="2509833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accent2"/>
                </a:solidFill>
              </a:rPr>
              <a:t>Larry Page</a:t>
            </a:r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64F36D3E-42EA-4A81-BBB3-EDCF37569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047" y="4711362"/>
            <a:ext cx="2601060" cy="371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66700" indent="-266700"/>
            <a:r>
              <a:rPr lang="en-US" b="1" dirty="0">
                <a:solidFill>
                  <a:schemeClr val="accent2"/>
                </a:solidFill>
              </a:rPr>
              <a:t>Muhammad Yunus</a:t>
            </a:r>
            <a:endParaRPr lang="de-AT" b="1" dirty="0">
              <a:solidFill>
                <a:schemeClr val="accent2"/>
              </a:solidFill>
            </a:endParaRPr>
          </a:p>
        </p:txBody>
      </p:sp>
      <p:pic>
        <p:nvPicPr>
          <p:cNvPr id="23" name="Picture 2" descr="http://theroddickfoundation.org/wp-content/uploads/AR-head-crop.jpg">
            <a:extLst>
              <a:ext uri="{FF2B5EF4-FFF2-40B4-BE49-F238E27FC236}">
                <a16:creationId xmlns:a16="http://schemas.microsoft.com/office/drawing/2014/main" id="{F591FE9D-3595-43CF-BAED-C284934F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3" y="3332333"/>
            <a:ext cx="2010932" cy="133970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E2934C7-3AC3-4832-84AD-F9F5FB492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6" y="1024077"/>
            <a:ext cx="1508844" cy="147866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C696FDF-8F8C-44EC-B56E-6C38001E6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/>
          <a:stretch/>
        </p:blipFill>
        <p:spPr>
          <a:xfrm>
            <a:off x="3333313" y="1018278"/>
            <a:ext cx="2829616" cy="149146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DD48F10-E8ED-4F8E-9FD4-4231522F11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281"/>
          <a:stretch/>
        </p:blipFill>
        <p:spPr>
          <a:xfrm>
            <a:off x="7144873" y="1071864"/>
            <a:ext cx="1204468" cy="139354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703BB6A-1EEA-4531-9B17-550FDB8D22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03" y="3307687"/>
            <a:ext cx="2082697" cy="1388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ctangle 42">
            <a:extLst>
              <a:ext uri="{FF2B5EF4-FFF2-40B4-BE49-F238E27FC236}">
                <a16:creationId xmlns:a16="http://schemas.microsoft.com/office/drawing/2014/main" id="{3C325707-F394-46EE-AF4C-FD9D10867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420" y="4711362"/>
            <a:ext cx="2612489" cy="371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266700" indent="-266700" algn="ctr"/>
            <a:r>
              <a:rPr lang="de-AT" b="1" dirty="0">
                <a:solidFill>
                  <a:schemeClr val="accent2"/>
                </a:solidFill>
              </a:rPr>
              <a:t>Richard </a:t>
            </a:r>
            <a:r>
              <a:rPr lang="de-AT" b="1" dirty="0" err="1">
                <a:solidFill>
                  <a:schemeClr val="accent2"/>
                </a:solidFill>
              </a:rPr>
              <a:t>Branson</a:t>
            </a:r>
            <a:endParaRPr lang="de-AT" b="1" dirty="0">
              <a:solidFill>
                <a:schemeClr val="accent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13" y="3332437"/>
            <a:ext cx="2820529" cy="13789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40377" y="2851063"/>
            <a:ext cx="406400" cy="4064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2466" y="4711362"/>
            <a:ext cx="476767" cy="413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8986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DB405F6-6903-4BAB-BE51-9C043EAEF386}"/>
              </a:ext>
            </a:extLst>
          </p:cNvPr>
          <p:cNvSpPr/>
          <p:nvPr/>
        </p:nvSpPr>
        <p:spPr>
          <a:xfrm>
            <a:off x="1894245" y="1971586"/>
            <a:ext cx="5355510" cy="830997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What is the specialization E&amp;I all about?</a:t>
            </a:r>
            <a:endParaRPr lang="en-US" sz="2400" b="1" dirty="0">
              <a:solidFill>
                <a:srgbClr val="000066"/>
              </a:solidFill>
              <a:sym typeface="Symbol" pitchFamily="18" charset="2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9745" y="2951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33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1BB8CD0-D07C-4386-89BE-BFE37627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E&amp;I is NOT about</a:t>
            </a:r>
          </a:p>
        </p:txBody>
      </p:sp>
      <p:pic>
        <p:nvPicPr>
          <p:cNvPr id="15" name="Picture 2" descr="http://www.google.de/url?source=imgres&amp;ct=tbn&amp;q=http://farm3.static.flickr.com/2069/2814710002_711e3b2d82.jpg&amp;sa=X&amp;ei=SnBsVZWzCYfVygPwvYGYBg&amp;ved=0CAUQ8wc&amp;usg=AFQjCNGtMLc_PH8qOIseQeib9wt_cCwFLA">
            <a:extLst>
              <a:ext uri="{FF2B5EF4-FFF2-40B4-BE49-F238E27FC236}">
                <a16:creationId xmlns:a16="http://schemas.microsoft.com/office/drawing/2014/main" id="{8281F051-1876-45B2-8D91-AA6231F4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27" y="1036626"/>
            <a:ext cx="2584621" cy="129101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6" name="Picture 2" descr="https://pixabay.com/static/uploads/photo/2015/10/22/17/28/stack-of-books-1001655_640.jpg">
            <a:extLst>
              <a:ext uri="{FF2B5EF4-FFF2-40B4-BE49-F238E27FC236}">
                <a16:creationId xmlns:a16="http://schemas.microsoft.com/office/drawing/2014/main" id="{9914D6F0-7E6E-43D0-95E9-2BF2B420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017" y="1034915"/>
            <a:ext cx="2537742" cy="126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ultiplikationszeichen 17">
            <a:extLst>
              <a:ext uri="{FF2B5EF4-FFF2-40B4-BE49-F238E27FC236}">
                <a16:creationId xmlns:a16="http://schemas.microsoft.com/office/drawing/2014/main" id="{2BBC5D91-A93F-4CF6-80BD-BA20DB377712}"/>
              </a:ext>
            </a:extLst>
          </p:cNvPr>
          <p:cNvSpPr/>
          <p:nvPr/>
        </p:nvSpPr>
        <p:spPr>
          <a:xfrm>
            <a:off x="2178140" y="526986"/>
            <a:ext cx="4767468" cy="2202302"/>
          </a:xfrm>
          <a:prstGeom prst="mathMultiply">
            <a:avLst>
              <a:gd name="adj1" fmla="val 7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2579958B-A1CF-49A2-8A91-2E03489DDD15}"/>
              </a:ext>
            </a:extLst>
          </p:cNvPr>
          <p:cNvSpPr/>
          <p:nvPr/>
        </p:nvSpPr>
        <p:spPr>
          <a:xfrm>
            <a:off x="-778213" y="603926"/>
            <a:ext cx="4917547" cy="2202302"/>
          </a:xfrm>
          <a:prstGeom prst="mathMultiply">
            <a:avLst>
              <a:gd name="adj1" fmla="val 7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http://pixabay.com/static/uploads/photo/2012/02/22/20/07/book-15584_640.jpg">
            <a:extLst>
              <a:ext uri="{FF2B5EF4-FFF2-40B4-BE49-F238E27FC236}">
                <a16:creationId xmlns:a16="http://schemas.microsoft.com/office/drawing/2014/main" id="{9FCC1E69-376A-43B7-A4CE-F9296FB6D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773" y="3497082"/>
            <a:ext cx="2309807" cy="13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pixabay.com/static/uploads/photo/2013/02/21/19/00/depression-84404_640.jpg">
            <a:extLst>
              <a:ext uri="{FF2B5EF4-FFF2-40B4-BE49-F238E27FC236}">
                <a16:creationId xmlns:a16="http://schemas.microsoft.com/office/drawing/2014/main" id="{E42C0BB3-F3A7-44F1-AF69-72E85BF05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5225" y="3460575"/>
            <a:ext cx="1880284" cy="1291019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0" name="Multiplikationszeichen 19">
            <a:extLst>
              <a:ext uri="{FF2B5EF4-FFF2-40B4-BE49-F238E27FC236}">
                <a16:creationId xmlns:a16="http://schemas.microsoft.com/office/drawing/2014/main" id="{6C5B52FC-86A5-47AD-AC44-BFA130B206A6}"/>
              </a:ext>
            </a:extLst>
          </p:cNvPr>
          <p:cNvSpPr/>
          <p:nvPr/>
        </p:nvSpPr>
        <p:spPr>
          <a:xfrm>
            <a:off x="5062111" y="3084360"/>
            <a:ext cx="4801085" cy="2282489"/>
          </a:xfrm>
          <a:prstGeom prst="mathMultiply">
            <a:avLst>
              <a:gd name="adj1" fmla="val 7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Multiplikationszeichen 24">
            <a:extLst>
              <a:ext uri="{FF2B5EF4-FFF2-40B4-BE49-F238E27FC236}">
                <a16:creationId xmlns:a16="http://schemas.microsoft.com/office/drawing/2014/main" id="{1B7353D9-1BF9-4996-BFCF-034D24657578}"/>
              </a:ext>
            </a:extLst>
          </p:cNvPr>
          <p:cNvSpPr/>
          <p:nvPr/>
        </p:nvSpPr>
        <p:spPr>
          <a:xfrm>
            <a:off x="2095703" y="3016060"/>
            <a:ext cx="4767468" cy="2202302"/>
          </a:xfrm>
          <a:prstGeom prst="mathMultiply">
            <a:avLst>
              <a:gd name="adj1" fmla="val 7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6" descr="http://upload.wikimedia.org/wikipedia/commons/0/03/Exam.jpg">
            <a:extLst>
              <a:ext uri="{FF2B5EF4-FFF2-40B4-BE49-F238E27FC236}">
                <a16:creationId xmlns:a16="http://schemas.microsoft.com/office/drawing/2014/main" id="{AE7AB427-58F4-48FD-8C4C-49765404A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5915" y="1061005"/>
            <a:ext cx="2168997" cy="12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upload.wikimedia.org/wikipedia/commons/b/b0/Anonymous_at_Scientology_in_Los_Angeles.jpg">
            <a:extLst>
              <a:ext uri="{FF2B5EF4-FFF2-40B4-BE49-F238E27FC236}">
                <a16:creationId xmlns:a16="http://schemas.microsoft.com/office/drawing/2014/main" id="{640A5395-A92B-42C1-AA30-C232AE9CF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552" y="3433405"/>
            <a:ext cx="1727497" cy="1345358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1" name="Multiplikationszeichen 20">
            <a:extLst>
              <a:ext uri="{FF2B5EF4-FFF2-40B4-BE49-F238E27FC236}">
                <a16:creationId xmlns:a16="http://schemas.microsoft.com/office/drawing/2014/main" id="{242CBDA0-E8A5-44E2-9C25-4C02E16D9C6D}"/>
              </a:ext>
            </a:extLst>
          </p:cNvPr>
          <p:cNvSpPr/>
          <p:nvPr/>
        </p:nvSpPr>
        <p:spPr>
          <a:xfrm>
            <a:off x="-470148" y="2908895"/>
            <a:ext cx="4564916" cy="2402275"/>
          </a:xfrm>
          <a:prstGeom prst="mathMultiply">
            <a:avLst>
              <a:gd name="adj1" fmla="val 7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Multiplikationszeichen 27">
            <a:extLst>
              <a:ext uri="{FF2B5EF4-FFF2-40B4-BE49-F238E27FC236}">
                <a16:creationId xmlns:a16="http://schemas.microsoft.com/office/drawing/2014/main" id="{72A061E9-504A-4D07-A05A-D0500D4A679C}"/>
              </a:ext>
            </a:extLst>
          </p:cNvPr>
          <p:cNvSpPr/>
          <p:nvPr/>
        </p:nvSpPr>
        <p:spPr>
          <a:xfrm>
            <a:off x="5197030" y="605814"/>
            <a:ext cx="4662477" cy="2202302"/>
          </a:xfrm>
          <a:prstGeom prst="mathMultiply">
            <a:avLst>
              <a:gd name="adj1" fmla="val 78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77D8051-4572-440F-9ED2-AD68B2BF6FBF}"/>
              </a:ext>
            </a:extLst>
          </p:cNvPr>
          <p:cNvSpPr/>
          <p:nvPr/>
        </p:nvSpPr>
        <p:spPr>
          <a:xfrm>
            <a:off x="3274147" y="2353104"/>
            <a:ext cx="2568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0066"/>
                </a:solidFill>
              </a:rPr>
              <a:t>Stupid memorization</a:t>
            </a:r>
            <a:endParaRPr lang="en-US" sz="1600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C1AF363-85DF-403F-9430-E84BFF3F74AA}"/>
              </a:ext>
            </a:extLst>
          </p:cNvPr>
          <p:cNvSpPr/>
          <p:nvPr/>
        </p:nvSpPr>
        <p:spPr>
          <a:xfrm>
            <a:off x="641580" y="2353104"/>
            <a:ext cx="224773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One way teaching</a:t>
            </a:r>
            <a:endParaRPr lang="en-US" sz="1600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E65F26C-3992-446B-AE40-FB39AA67F50E}"/>
              </a:ext>
            </a:extLst>
          </p:cNvPr>
          <p:cNvSpPr/>
          <p:nvPr/>
        </p:nvSpPr>
        <p:spPr>
          <a:xfrm>
            <a:off x="6823968" y="4794234"/>
            <a:ext cx="122341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Boredom</a:t>
            </a:r>
            <a:endParaRPr lang="en-US" sz="160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DDEB19-3381-4AFB-A502-9A2086AA6F03}"/>
              </a:ext>
            </a:extLst>
          </p:cNvPr>
          <p:cNvSpPr/>
          <p:nvPr/>
        </p:nvSpPr>
        <p:spPr>
          <a:xfrm>
            <a:off x="3811173" y="4794234"/>
            <a:ext cx="14061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Loneliness</a:t>
            </a:r>
            <a:endParaRPr lang="en-US" sz="1600" dirty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CD24D5A-35AF-4AF7-8DC5-67F12A65447C}"/>
              </a:ext>
            </a:extLst>
          </p:cNvPr>
          <p:cNvSpPr/>
          <p:nvPr/>
        </p:nvSpPr>
        <p:spPr>
          <a:xfrm>
            <a:off x="6617415" y="2353104"/>
            <a:ext cx="2162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Multiple choice</a:t>
            </a:r>
            <a:endParaRPr lang="en-US" sz="1600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3284C81-F9A3-4BAC-A4E2-93BC020B9C6E}"/>
              </a:ext>
            </a:extLst>
          </p:cNvPr>
          <p:cNvSpPr/>
          <p:nvPr/>
        </p:nvSpPr>
        <p:spPr>
          <a:xfrm>
            <a:off x="1128360" y="4794234"/>
            <a:ext cx="14221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Anonymity</a:t>
            </a:r>
            <a:endParaRPr lang="en-US" sz="1600" dirty="0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2746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CF5741-3081-4E89-B8EB-8E278F8B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What E&amp;I is about</a:t>
            </a:r>
          </a:p>
        </p:txBody>
      </p:sp>
      <p:pic>
        <p:nvPicPr>
          <p:cNvPr id="5" name="Picture 2" descr="http://pixabay.com/static/uploads/photo/2014/09/11/18/32/books-441866_640.jpg">
            <a:extLst>
              <a:ext uri="{FF2B5EF4-FFF2-40B4-BE49-F238E27FC236}">
                <a16:creationId xmlns:a16="http://schemas.microsoft.com/office/drawing/2014/main" id="{72EB0464-724F-4E6A-BC9D-0EA40DAA9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9223" y="1904321"/>
            <a:ext cx="2247900" cy="1916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upload.wikimedia.org/wikipedia/commons/a/aa/GMAW.welding.af.ncs.jpg">
            <a:extLst>
              <a:ext uri="{FF2B5EF4-FFF2-40B4-BE49-F238E27FC236}">
                <a16:creationId xmlns:a16="http://schemas.microsoft.com/office/drawing/2014/main" id="{639C3CD1-2AB6-4955-AB56-236B1F35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8974" y="1644850"/>
            <a:ext cx="2206433" cy="2206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2446C37-F279-4807-B94A-3BF9EE392961}"/>
              </a:ext>
            </a:extLst>
          </p:cNvPr>
          <p:cNvSpPr/>
          <p:nvPr/>
        </p:nvSpPr>
        <p:spPr>
          <a:xfrm>
            <a:off x="5363028" y="3972192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Application</a:t>
            </a:r>
            <a:endParaRPr lang="en-US" sz="32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CE6818F-5723-44E9-8130-6FF1BAA867C6}"/>
              </a:ext>
            </a:extLst>
          </p:cNvPr>
          <p:cNvSpPr/>
          <p:nvPr/>
        </p:nvSpPr>
        <p:spPr>
          <a:xfrm>
            <a:off x="1284849" y="3972192"/>
            <a:ext cx="2736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</a:rPr>
              <a:t>Knowledge</a:t>
            </a:r>
            <a:endParaRPr lang="en-US" sz="32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75C8DA5-DB4A-42CA-B411-060D9B26AA33}"/>
              </a:ext>
            </a:extLst>
          </p:cNvPr>
          <p:cNvSpPr/>
          <p:nvPr/>
        </p:nvSpPr>
        <p:spPr>
          <a:xfrm>
            <a:off x="4384561" y="1904321"/>
            <a:ext cx="656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000066"/>
                </a:solidFill>
              </a:rPr>
              <a:t>+</a:t>
            </a:r>
            <a:endParaRPr lang="en-US" sz="9600" dirty="0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3752" y="33460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84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CF5741-3081-4E89-B8EB-8E278F8B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E&amp;I specialization courses</a:t>
            </a:r>
          </a:p>
        </p:txBody>
      </p:sp>
      <p:sp>
        <p:nvSpPr>
          <p:cNvPr id="2" name="Rechteck 1"/>
          <p:cNvSpPr/>
          <p:nvPr/>
        </p:nvSpPr>
        <p:spPr>
          <a:xfrm>
            <a:off x="403058" y="1015877"/>
            <a:ext cx="8061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specialization can be completed within 2 semesters. We recommend to take 2-3 semesters.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8FB9063-8F37-40A8-A79A-4C820A1B49A8}"/>
              </a:ext>
            </a:extLst>
          </p:cNvPr>
          <p:cNvGrpSpPr/>
          <p:nvPr/>
        </p:nvGrpSpPr>
        <p:grpSpPr>
          <a:xfrm>
            <a:off x="41208" y="1777525"/>
            <a:ext cx="5829750" cy="2720149"/>
            <a:chOff x="-433987" y="893010"/>
            <a:chExt cx="13059973" cy="507197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E8C718A-CEA1-4226-8EFB-46C73E57F079}"/>
                </a:ext>
              </a:extLst>
            </p:cNvPr>
            <p:cNvSpPr/>
            <p:nvPr/>
          </p:nvSpPr>
          <p:spPr>
            <a:xfrm>
              <a:off x="208521" y="893010"/>
              <a:ext cx="12417465" cy="562062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1: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1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7029F3F-3E8A-4277-90F4-F167BC5A3C01}"/>
                </a:ext>
              </a:extLst>
            </p:cNvPr>
            <p:cNvSpPr/>
            <p:nvPr/>
          </p:nvSpPr>
          <p:spPr>
            <a:xfrm>
              <a:off x="208520" y="1607472"/>
              <a:ext cx="12417466" cy="562062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2: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2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388A389-8195-469A-8E86-046EC015EF64}"/>
                </a:ext>
              </a:extLst>
            </p:cNvPr>
            <p:cNvSpPr/>
            <p:nvPr/>
          </p:nvSpPr>
          <p:spPr>
            <a:xfrm>
              <a:off x="208519" y="2321935"/>
              <a:ext cx="12417467" cy="1559895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3: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Zone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57333E-F6C5-40F0-BBCF-7501B0562F84}"/>
                </a:ext>
              </a:extLst>
            </p:cNvPr>
            <p:cNvSpPr/>
            <p:nvPr/>
          </p:nvSpPr>
          <p:spPr>
            <a:xfrm>
              <a:off x="208519" y="4034228"/>
              <a:ext cx="12417467" cy="1930761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4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Project I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II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E8398D9-26B0-48DD-AA34-662DACD25EAC}"/>
                </a:ext>
              </a:extLst>
            </p:cNvPr>
            <p:cNvSpPr/>
            <p:nvPr/>
          </p:nvSpPr>
          <p:spPr>
            <a:xfrm>
              <a:off x="-433987" y="893010"/>
              <a:ext cx="561600" cy="1276525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Knowledge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A26043B-5C3A-4B50-B8DC-3413CFD15954}"/>
                </a:ext>
              </a:extLst>
            </p:cNvPr>
            <p:cNvSpPr/>
            <p:nvPr/>
          </p:nvSpPr>
          <p:spPr>
            <a:xfrm>
              <a:off x="-433987" y="2321933"/>
              <a:ext cx="561600" cy="3643056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Networking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25F4546-F4D2-4EFF-BB7F-C8AE11F56118}"/>
                </a:ext>
              </a:extLst>
            </p:cNvPr>
            <p:cNvSpPr/>
            <p:nvPr/>
          </p:nvSpPr>
          <p:spPr>
            <a:xfrm rot="5400000">
              <a:off x="7280621" y="2237306"/>
              <a:ext cx="869933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Steering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Innovation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Successfully</a:t>
              </a:r>
              <a:endParaRPr lang="de-DE" sz="8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3D084A0-6EA6-4717-A34B-E3F4BE00CE84}"/>
                </a:ext>
              </a:extLst>
            </p:cNvPr>
            <p:cNvSpPr/>
            <p:nvPr/>
          </p:nvSpPr>
          <p:spPr>
            <a:xfrm rot="5400000">
              <a:off x="4363695" y="2237308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Private Equity und Venture Capital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383C39-DE91-4807-BD33-2070DE351007}"/>
                </a:ext>
              </a:extLst>
            </p:cNvPr>
            <p:cNvSpPr/>
            <p:nvPr/>
          </p:nvSpPr>
          <p:spPr>
            <a:xfrm rot="5400000">
              <a:off x="1531561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Strategic Management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of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Innovation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5E106F2-34CF-4515-8ACC-7B99778F7DF5}"/>
                </a:ext>
              </a:extLst>
            </p:cNvPr>
            <p:cNvSpPr/>
            <p:nvPr/>
          </p:nvSpPr>
          <p:spPr>
            <a:xfrm rot="5400000">
              <a:off x="1633093" y="3398077"/>
              <a:ext cx="477630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InnoLab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3C8785D-1AEF-47F2-8F7A-2A88583665E4}"/>
                </a:ext>
              </a:extLst>
            </p:cNvPr>
            <p:cNvSpPr/>
            <p:nvPr/>
          </p:nvSpPr>
          <p:spPr>
            <a:xfrm rot="5400000">
              <a:off x="4704106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Consulting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D3775A95-0F9F-4B49-8F0B-1C721B76EC63}"/>
                </a:ext>
              </a:extLst>
            </p:cNvPr>
            <p:cNvSpPr/>
            <p:nvPr/>
          </p:nvSpPr>
          <p:spPr>
            <a:xfrm rot="5400000">
              <a:off x="10846132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EduTech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Strategy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BF1CE32-1266-43AB-9E8F-A774568EF0C8}"/>
                </a:ext>
              </a:extLst>
            </p:cNvPr>
            <p:cNvSpPr/>
            <p:nvPr/>
          </p:nvSpPr>
          <p:spPr>
            <a:xfrm rot="5400000">
              <a:off x="4669067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Scenario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Planning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Anticipate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Disruption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70F819-463A-4563-A86E-E115B44ED112}"/>
                </a:ext>
              </a:extLst>
            </p:cNvPr>
            <p:cNvSpPr/>
            <p:nvPr/>
          </p:nvSpPr>
          <p:spPr>
            <a:xfrm rot="5400000">
              <a:off x="10811092" y="4096924"/>
              <a:ext cx="547706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kern="0" dirty="0" smtClean="0">
                  <a:solidFill>
                    <a:prstClr val="black"/>
                  </a:solidFill>
                  <a:latin typeface="Calibri" panose="020F0502020204030204"/>
                </a:rPr>
                <a:t>Digital Industrial Innovation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7FEC94B-AEA3-4238-AEB2-B9B55C8D7826}"/>
                </a:ext>
              </a:extLst>
            </p:cNvPr>
            <p:cNvSpPr/>
            <p:nvPr/>
          </p:nvSpPr>
          <p:spPr>
            <a:xfrm rot="5400000">
              <a:off x="7775118" y="3398077"/>
              <a:ext cx="477628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Planning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9D4668F-095A-48D7-9E04-312683F1332E}"/>
                </a:ext>
              </a:extLst>
            </p:cNvPr>
            <p:cNvSpPr/>
            <p:nvPr/>
          </p:nvSpPr>
          <p:spPr>
            <a:xfrm rot="5400000">
              <a:off x="1601841" y="4096922"/>
              <a:ext cx="54770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smtClean="0">
                  <a:solidFill>
                    <a:prstClr val="black"/>
                  </a:solidFill>
                  <a:latin typeface="Calibri" panose="020F0502020204030204"/>
                </a:rPr>
                <a:t>New Business Development</a:t>
              </a:r>
              <a:endParaRPr lang="de-DE" sz="8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8B72D2B-6FF8-43DE-9331-4C0AC65F4436}"/>
                </a:ext>
              </a:extLst>
            </p:cNvPr>
            <p:cNvSpPr/>
            <p:nvPr/>
          </p:nvSpPr>
          <p:spPr>
            <a:xfrm rot="5400000">
              <a:off x="7736291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Garage: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Build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own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Start-up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3CDABAE-0BF8-4EE7-84A3-53DD2383D6F6}"/>
                </a:ext>
              </a:extLst>
            </p:cNvPr>
            <p:cNvSpPr/>
            <p:nvPr/>
          </p:nvSpPr>
          <p:spPr>
            <a:xfrm rot="5400000">
              <a:off x="10228013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Fintech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Lab: Design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your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own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Startup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12787" y="1872169"/>
            <a:ext cx="26235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rgbClr val="000066"/>
                </a:solidFill>
              </a:rPr>
              <a:t>Knowledge</a:t>
            </a:r>
          </a:p>
        </p:txBody>
      </p:sp>
      <p:sp>
        <p:nvSpPr>
          <p:cNvPr id="3" name="Geschweifte Klammer rechts 2"/>
          <p:cNvSpPr/>
          <p:nvPr/>
        </p:nvSpPr>
        <p:spPr>
          <a:xfrm>
            <a:off x="5905140" y="1738011"/>
            <a:ext cx="188002" cy="766855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Geschweifte Klammer rechts 28"/>
          <p:cNvSpPr/>
          <p:nvPr/>
        </p:nvSpPr>
        <p:spPr>
          <a:xfrm>
            <a:off x="5905140" y="3424135"/>
            <a:ext cx="188002" cy="1096590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6" y="370755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rgbClr val="000066"/>
                </a:solidFill>
              </a:rPr>
              <a:t>Application</a:t>
            </a:r>
          </a:p>
        </p:txBody>
      </p:sp>
      <p:sp>
        <p:nvSpPr>
          <p:cNvPr id="31" name="Geschweifte Klammer rechts 30"/>
          <p:cNvSpPr/>
          <p:nvPr/>
        </p:nvSpPr>
        <p:spPr>
          <a:xfrm>
            <a:off x="5905140" y="2557800"/>
            <a:ext cx="187811" cy="822657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7" y="273982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rgbClr val="000066"/>
                </a:solidFill>
              </a:rPr>
              <a:t>Mix</a:t>
            </a:r>
            <a:endParaRPr lang="en-US" sz="2000" dirty="0"/>
          </a:p>
        </p:txBody>
      </p:sp>
      <p:pic>
        <p:nvPicPr>
          <p:cNvPr id="33" name="Picture 2" descr="http://pixabay.com/static/uploads/photo/2014/09/11/18/32/books-441866_640.jpg">
            <a:extLst>
              <a:ext uri="{FF2B5EF4-FFF2-40B4-BE49-F238E27FC236}">
                <a16:creationId xmlns:a16="http://schemas.microsoft.com/office/drawing/2014/main" id="{72EB0464-724F-4E6A-BC9D-0EA40DAA9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2563" y="1635863"/>
            <a:ext cx="1231437" cy="1049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" name="Picture 4" descr="http://upload.wikimedia.org/wikipedia/commons/a/aa/GMAW.welding.af.ncs.jpg">
            <a:extLst>
              <a:ext uri="{FF2B5EF4-FFF2-40B4-BE49-F238E27FC236}">
                <a16:creationId xmlns:a16="http://schemas.microsoft.com/office/drawing/2014/main" id="{639C3CD1-2AB6-4955-AB56-236B1F35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5644" y="3393635"/>
            <a:ext cx="1172592" cy="117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9792" y="46319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18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CF5741-3081-4E89-B8EB-8E278F8B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E&amp;I specialization courses</a:t>
            </a:r>
          </a:p>
        </p:txBody>
      </p:sp>
      <p:sp>
        <p:nvSpPr>
          <p:cNvPr id="2" name="Rechteck 1"/>
          <p:cNvSpPr/>
          <p:nvPr/>
        </p:nvSpPr>
        <p:spPr>
          <a:xfrm>
            <a:off x="403058" y="1015877"/>
            <a:ext cx="8061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specialization can be completed within 2 semesters. We recommend to take 2-3 semesters.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8FB9063-8F37-40A8-A79A-4C820A1B49A8}"/>
              </a:ext>
            </a:extLst>
          </p:cNvPr>
          <p:cNvGrpSpPr/>
          <p:nvPr/>
        </p:nvGrpSpPr>
        <p:grpSpPr>
          <a:xfrm>
            <a:off x="41208" y="1777525"/>
            <a:ext cx="5829750" cy="2720149"/>
            <a:chOff x="-433987" y="893010"/>
            <a:chExt cx="13059973" cy="507197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E8C718A-CEA1-4226-8EFB-46C73E57F079}"/>
                </a:ext>
              </a:extLst>
            </p:cNvPr>
            <p:cNvSpPr/>
            <p:nvPr/>
          </p:nvSpPr>
          <p:spPr>
            <a:xfrm>
              <a:off x="208521" y="893010"/>
              <a:ext cx="12417465" cy="562062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1: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1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7029F3F-3E8A-4277-90F4-F167BC5A3C01}"/>
                </a:ext>
              </a:extLst>
            </p:cNvPr>
            <p:cNvSpPr/>
            <p:nvPr/>
          </p:nvSpPr>
          <p:spPr>
            <a:xfrm>
              <a:off x="208520" y="1607472"/>
              <a:ext cx="12417466" cy="562062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2: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2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388A389-8195-469A-8E86-046EC015EF64}"/>
                </a:ext>
              </a:extLst>
            </p:cNvPr>
            <p:cNvSpPr/>
            <p:nvPr/>
          </p:nvSpPr>
          <p:spPr>
            <a:xfrm>
              <a:off x="208519" y="2321935"/>
              <a:ext cx="12417467" cy="15598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3: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Zone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57333E-F6C5-40F0-BBCF-7501B0562F84}"/>
                </a:ext>
              </a:extLst>
            </p:cNvPr>
            <p:cNvSpPr/>
            <p:nvPr/>
          </p:nvSpPr>
          <p:spPr>
            <a:xfrm>
              <a:off x="208519" y="4034228"/>
              <a:ext cx="12417467" cy="1930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4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Project I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II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E8398D9-26B0-48DD-AA34-662DACD25EAC}"/>
                </a:ext>
              </a:extLst>
            </p:cNvPr>
            <p:cNvSpPr/>
            <p:nvPr/>
          </p:nvSpPr>
          <p:spPr>
            <a:xfrm>
              <a:off x="-433987" y="893010"/>
              <a:ext cx="561600" cy="1276525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Knowledge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A26043B-5C3A-4B50-B8DC-3413CFD15954}"/>
                </a:ext>
              </a:extLst>
            </p:cNvPr>
            <p:cNvSpPr/>
            <p:nvPr/>
          </p:nvSpPr>
          <p:spPr>
            <a:xfrm>
              <a:off x="-433987" y="2321933"/>
              <a:ext cx="561600" cy="3643056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Networking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25F4546-F4D2-4EFF-BB7F-C8AE11F56118}"/>
                </a:ext>
              </a:extLst>
            </p:cNvPr>
            <p:cNvSpPr/>
            <p:nvPr/>
          </p:nvSpPr>
          <p:spPr>
            <a:xfrm rot="5400000">
              <a:off x="7280621" y="2237306"/>
              <a:ext cx="869933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Steering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Innovation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Successfully</a:t>
              </a:r>
              <a:endParaRPr lang="de-DE" sz="800" kern="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3D084A0-6EA6-4717-A34B-E3F4BE00CE84}"/>
                </a:ext>
              </a:extLst>
            </p:cNvPr>
            <p:cNvSpPr/>
            <p:nvPr/>
          </p:nvSpPr>
          <p:spPr>
            <a:xfrm rot="5400000">
              <a:off x="4363695" y="2237308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Private Equity und Venture Capital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383C39-DE91-4807-BD33-2070DE351007}"/>
                </a:ext>
              </a:extLst>
            </p:cNvPr>
            <p:cNvSpPr/>
            <p:nvPr/>
          </p:nvSpPr>
          <p:spPr>
            <a:xfrm rot="5400000">
              <a:off x="1531561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Strategic Management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of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Innovation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5E106F2-34CF-4515-8ACC-7B99778F7DF5}"/>
                </a:ext>
              </a:extLst>
            </p:cNvPr>
            <p:cNvSpPr/>
            <p:nvPr/>
          </p:nvSpPr>
          <p:spPr>
            <a:xfrm rot="5400000">
              <a:off x="1633093" y="3398077"/>
              <a:ext cx="477630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InnoLab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3C8785D-1AEF-47F2-8F7A-2A88583665E4}"/>
                </a:ext>
              </a:extLst>
            </p:cNvPr>
            <p:cNvSpPr/>
            <p:nvPr/>
          </p:nvSpPr>
          <p:spPr>
            <a:xfrm rot="5400000">
              <a:off x="4704106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Consulting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D3775A95-0F9F-4B49-8F0B-1C721B76EC63}"/>
                </a:ext>
              </a:extLst>
            </p:cNvPr>
            <p:cNvSpPr/>
            <p:nvPr/>
          </p:nvSpPr>
          <p:spPr>
            <a:xfrm rot="5400000">
              <a:off x="10846132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EduTech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Strategy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BF1CE32-1266-43AB-9E8F-A774568EF0C8}"/>
                </a:ext>
              </a:extLst>
            </p:cNvPr>
            <p:cNvSpPr/>
            <p:nvPr/>
          </p:nvSpPr>
          <p:spPr>
            <a:xfrm rot="5400000">
              <a:off x="4669067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Scenario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Planning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Anticipate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Disruption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70F819-463A-4563-A86E-E115B44ED112}"/>
                </a:ext>
              </a:extLst>
            </p:cNvPr>
            <p:cNvSpPr/>
            <p:nvPr/>
          </p:nvSpPr>
          <p:spPr>
            <a:xfrm rot="5400000">
              <a:off x="10811092" y="4096924"/>
              <a:ext cx="547706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kern="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Digital Industrial Innovation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7FEC94B-AEA3-4238-AEB2-B9B55C8D7826}"/>
                </a:ext>
              </a:extLst>
            </p:cNvPr>
            <p:cNvSpPr/>
            <p:nvPr/>
          </p:nvSpPr>
          <p:spPr>
            <a:xfrm rot="5400000">
              <a:off x="7775118" y="3398077"/>
              <a:ext cx="477628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Planning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9D4668F-095A-48D7-9E04-312683F1332E}"/>
                </a:ext>
              </a:extLst>
            </p:cNvPr>
            <p:cNvSpPr/>
            <p:nvPr/>
          </p:nvSpPr>
          <p:spPr>
            <a:xfrm rot="5400000">
              <a:off x="1601840" y="4096921"/>
              <a:ext cx="547706" cy="2880002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smtClean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New Business Development</a:t>
              </a:r>
              <a:endParaRPr lang="de-DE" sz="800" kern="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8B72D2B-6FF8-43DE-9331-4C0AC65F4436}"/>
                </a:ext>
              </a:extLst>
            </p:cNvPr>
            <p:cNvSpPr/>
            <p:nvPr/>
          </p:nvSpPr>
          <p:spPr>
            <a:xfrm rot="5400000">
              <a:off x="7736291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Garage: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Build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own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Start-up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3CDABAE-0BF8-4EE7-84A3-53DD2383D6F6}"/>
                </a:ext>
              </a:extLst>
            </p:cNvPr>
            <p:cNvSpPr/>
            <p:nvPr/>
          </p:nvSpPr>
          <p:spPr>
            <a:xfrm rot="5400000">
              <a:off x="10228013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Fintech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Lab: Design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your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own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Startup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12787" y="1872169"/>
            <a:ext cx="26235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rgbClr val="000066"/>
                </a:solidFill>
              </a:rPr>
              <a:t>Knowledge</a:t>
            </a:r>
          </a:p>
        </p:txBody>
      </p:sp>
      <p:sp>
        <p:nvSpPr>
          <p:cNvPr id="3" name="Geschweifte Klammer rechts 2"/>
          <p:cNvSpPr/>
          <p:nvPr/>
        </p:nvSpPr>
        <p:spPr>
          <a:xfrm>
            <a:off x="5905140" y="1738011"/>
            <a:ext cx="188002" cy="766855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Geschweifte Klammer rechts 28"/>
          <p:cNvSpPr/>
          <p:nvPr/>
        </p:nvSpPr>
        <p:spPr>
          <a:xfrm>
            <a:off x="5905140" y="3424135"/>
            <a:ext cx="188002" cy="1096590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6" y="370755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Application</a:t>
            </a:r>
          </a:p>
        </p:txBody>
      </p:sp>
      <p:sp>
        <p:nvSpPr>
          <p:cNvPr id="31" name="Geschweifte Klammer rechts 30"/>
          <p:cNvSpPr/>
          <p:nvPr/>
        </p:nvSpPr>
        <p:spPr>
          <a:xfrm>
            <a:off x="5905140" y="2557800"/>
            <a:ext cx="187811" cy="822657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7" y="2747322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Mix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" name="Picture 2" descr="http://pixabay.com/static/uploads/photo/2014/09/11/18/32/books-441866_640.jpg">
            <a:extLst>
              <a:ext uri="{FF2B5EF4-FFF2-40B4-BE49-F238E27FC236}">
                <a16:creationId xmlns:a16="http://schemas.microsoft.com/office/drawing/2014/main" id="{72EB0464-724F-4E6A-BC9D-0EA40DAA9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2563" y="1635863"/>
            <a:ext cx="1231437" cy="10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upload.wikimedia.org/wikipedia/commons/a/aa/GMAW.welding.af.ncs.jpg">
            <a:extLst>
              <a:ext uri="{FF2B5EF4-FFF2-40B4-BE49-F238E27FC236}">
                <a16:creationId xmlns:a16="http://schemas.microsoft.com/office/drawing/2014/main" id="{639C3CD1-2AB6-4955-AB56-236B1F35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5644" y="3393635"/>
            <a:ext cx="1172592" cy="11725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04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A38F0E7-1EE9-4D45-A767-6E13737F5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Knowledge courses: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Theory, tools, methods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C991BB6-80CF-4AF9-9D68-BF7FDF25B50A}"/>
              </a:ext>
            </a:extLst>
          </p:cNvPr>
          <p:cNvSpPr/>
          <p:nvPr/>
        </p:nvSpPr>
        <p:spPr>
          <a:xfrm>
            <a:off x="0" y="2350400"/>
            <a:ext cx="3200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How to find </a:t>
            </a:r>
            <a:br>
              <a:rPr lang="en-US" sz="1400" b="1" dirty="0">
                <a:solidFill>
                  <a:srgbClr val="000066"/>
                </a:solidFill>
              </a:rPr>
            </a:br>
            <a:r>
              <a:rPr lang="en-US" sz="1400" b="1" dirty="0">
                <a:solidFill>
                  <a:srgbClr val="000066"/>
                </a:solidFill>
              </a:rPr>
              <a:t>breakthrough ideas</a:t>
            </a:r>
            <a:endParaRPr lang="en-US" sz="1400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EC8C396-A586-41E1-B22D-178276FEE509}"/>
              </a:ext>
            </a:extLst>
          </p:cNvPr>
          <p:cNvSpPr/>
          <p:nvPr/>
        </p:nvSpPr>
        <p:spPr>
          <a:xfrm>
            <a:off x="3486619" y="2350400"/>
            <a:ext cx="2937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How to design winning innovation strategies</a:t>
            </a:r>
            <a:endParaRPr lang="en-US" sz="1400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946CBCF-7A33-472A-9517-54B0E76D6B79}"/>
              </a:ext>
            </a:extLst>
          </p:cNvPr>
          <p:cNvSpPr/>
          <p:nvPr/>
        </p:nvSpPr>
        <p:spPr>
          <a:xfrm>
            <a:off x="6606791" y="4569343"/>
            <a:ext cx="23579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How to finance innovation</a:t>
            </a:r>
            <a:endParaRPr lang="en-US" sz="1400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540898" y="2350400"/>
            <a:ext cx="2357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How to write a business plan</a:t>
            </a:r>
            <a:endParaRPr lang="en-US" sz="1400" dirty="0"/>
          </a:p>
        </p:txBody>
      </p:sp>
      <p:pic>
        <p:nvPicPr>
          <p:cNvPr id="33" name="Picture 2" descr="http://upload.wikimedia.org/wikipedia/commons/a/ab/Boy_watching_with_binoculars.jpg">
            <a:extLst>
              <a:ext uri="{FF2B5EF4-FFF2-40B4-BE49-F238E27FC236}">
                <a16:creationId xmlns:a16="http://schemas.microsoft.com/office/drawing/2014/main" id="{3487E5F7-E706-41A0-BFC1-D4CA7538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07" y="1072722"/>
            <a:ext cx="2448359" cy="12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upload.wikimedia.org/wikipedia/commons/e/eb/ModelH_Business_Model_Canvas_for_Healthcare.jpg">
            <a:extLst>
              <a:ext uri="{FF2B5EF4-FFF2-40B4-BE49-F238E27FC236}">
                <a16:creationId xmlns:a16="http://schemas.microsoft.com/office/drawing/2014/main" id="{E7CE9F6A-9268-4DE3-82E6-B26C153F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92751"/>
            <a:ext cx="3659759" cy="120572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6" name="Picture 8" descr="http://upload.wikimedia.org/wikipedia/commons/d/d4/Astore_Marketing_Plan.jpg">
            <a:extLst>
              <a:ext uri="{FF2B5EF4-FFF2-40B4-BE49-F238E27FC236}">
                <a16:creationId xmlns:a16="http://schemas.microsoft.com/office/drawing/2014/main" id="{5B985A2D-2582-4974-A139-5D13962B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9372" y="3427036"/>
            <a:ext cx="2310055" cy="120668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7" name="Picture 10" descr="http://pixabay.com/static/uploads/photo/2014/04/05/11/40/chess-316658_640.jpg">
            <a:extLst>
              <a:ext uri="{FF2B5EF4-FFF2-40B4-BE49-F238E27FC236}">
                <a16:creationId xmlns:a16="http://schemas.microsoft.com/office/drawing/2014/main" id="{3912B34F-1F76-4D9E-83D6-6B566FEA3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9759" y="1210198"/>
            <a:ext cx="2602371" cy="10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https://c1.staticflickr.com/3/2110/1955692114_02e064fa55_z.jpg?zz=1">
            <a:extLst>
              <a:ext uri="{FF2B5EF4-FFF2-40B4-BE49-F238E27FC236}">
                <a16:creationId xmlns:a16="http://schemas.microsoft.com/office/drawing/2014/main" id="{E20BB6AB-A46E-4A65-B858-10281B92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015" y="3531001"/>
            <a:ext cx="1884959" cy="9537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912CB45D-B05A-4998-8193-E547A8B8CC10}"/>
              </a:ext>
            </a:extLst>
          </p:cNvPr>
          <p:cNvSpPr/>
          <p:nvPr/>
        </p:nvSpPr>
        <p:spPr>
          <a:xfrm>
            <a:off x="47502" y="4553309"/>
            <a:ext cx="3331838" cy="5392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How to organize the innovation process</a:t>
            </a:r>
            <a:endParaRPr lang="en-US" sz="140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F88056C-718A-435C-BA25-1A5047BD32D9}"/>
              </a:ext>
            </a:extLst>
          </p:cNvPr>
          <p:cNvSpPr/>
          <p:nvPr/>
        </p:nvSpPr>
        <p:spPr>
          <a:xfrm>
            <a:off x="3403565" y="4569343"/>
            <a:ext cx="31487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66"/>
                </a:solidFill>
              </a:rPr>
              <a:t>How to market innovation</a:t>
            </a:r>
            <a:endParaRPr lang="en-US" sz="1400" dirty="0"/>
          </a:p>
        </p:txBody>
      </p:sp>
      <p:pic>
        <p:nvPicPr>
          <p:cNvPr id="35" name="Picture 6" descr="http://upload.wikimedia.org/wikipedia/commons/3/3b/AdlerKlein2.jpg">
            <a:extLst>
              <a:ext uri="{FF2B5EF4-FFF2-40B4-BE49-F238E27FC236}">
                <a16:creationId xmlns:a16="http://schemas.microsoft.com/office/drawing/2014/main" id="{DA987706-1903-4BB8-AC99-5B7BE8DB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06791" y="1113905"/>
            <a:ext cx="2226183" cy="13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29361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7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CF5741-3081-4E89-B8EB-8E278F8B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E&amp;I specialization courses</a:t>
            </a:r>
          </a:p>
        </p:txBody>
      </p:sp>
      <p:sp>
        <p:nvSpPr>
          <p:cNvPr id="2" name="Rechteck 1"/>
          <p:cNvSpPr/>
          <p:nvPr/>
        </p:nvSpPr>
        <p:spPr>
          <a:xfrm>
            <a:off x="403058" y="1015877"/>
            <a:ext cx="8061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specialization can be completed within 2 semesters. We recommend to take 2-3 semesters.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8FB9063-8F37-40A8-A79A-4C820A1B49A8}"/>
              </a:ext>
            </a:extLst>
          </p:cNvPr>
          <p:cNvGrpSpPr/>
          <p:nvPr/>
        </p:nvGrpSpPr>
        <p:grpSpPr>
          <a:xfrm>
            <a:off x="41208" y="1777525"/>
            <a:ext cx="5829750" cy="2720149"/>
            <a:chOff x="-433987" y="893010"/>
            <a:chExt cx="13059973" cy="507197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E8C718A-CEA1-4226-8EFB-46C73E57F079}"/>
                </a:ext>
              </a:extLst>
            </p:cNvPr>
            <p:cNvSpPr/>
            <p:nvPr/>
          </p:nvSpPr>
          <p:spPr>
            <a:xfrm>
              <a:off x="208521" y="893010"/>
              <a:ext cx="12417465" cy="562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1: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1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7029F3F-3E8A-4277-90F4-F167BC5A3C01}"/>
                </a:ext>
              </a:extLst>
            </p:cNvPr>
            <p:cNvSpPr/>
            <p:nvPr/>
          </p:nvSpPr>
          <p:spPr>
            <a:xfrm>
              <a:off x="208520" y="1607472"/>
              <a:ext cx="12417466" cy="562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2: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2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388A389-8195-469A-8E86-046EC015EF64}"/>
                </a:ext>
              </a:extLst>
            </p:cNvPr>
            <p:cNvSpPr/>
            <p:nvPr/>
          </p:nvSpPr>
          <p:spPr>
            <a:xfrm>
              <a:off x="208519" y="2321935"/>
              <a:ext cx="12417467" cy="1559895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3: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Zone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57333E-F6C5-40F0-BBCF-7501B0562F84}"/>
                </a:ext>
              </a:extLst>
            </p:cNvPr>
            <p:cNvSpPr/>
            <p:nvPr/>
          </p:nvSpPr>
          <p:spPr>
            <a:xfrm>
              <a:off x="208519" y="4034228"/>
              <a:ext cx="12417467" cy="1930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4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Project I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B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II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E8398D9-26B0-48DD-AA34-662DACD25EAC}"/>
                </a:ext>
              </a:extLst>
            </p:cNvPr>
            <p:cNvSpPr/>
            <p:nvPr/>
          </p:nvSpPr>
          <p:spPr>
            <a:xfrm>
              <a:off x="-433987" y="893010"/>
              <a:ext cx="561600" cy="1276525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Knowledge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A26043B-5C3A-4B50-B8DC-3413CFD15954}"/>
                </a:ext>
              </a:extLst>
            </p:cNvPr>
            <p:cNvSpPr/>
            <p:nvPr/>
          </p:nvSpPr>
          <p:spPr>
            <a:xfrm>
              <a:off x="-433987" y="2321933"/>
              <a:ext cx="561600" cy="3643056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Networking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25F4546-F4D2-4EFF-BB7F-C8AE11F56118}"/>
                </a:ext>
              </a:extLst>
            </p:cNvPr>
            <p:cNvSpPr/>
            <p:nvPr/>
          </p:nvSpPr>
          <p:spPr>
            <a:xfrm rot="5400000">
              <a:off x="7280621" y="2237306"/>
              <a:ext cx="869933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Steering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Innovation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Successfully</a:t>
              </a:r>
              <a:endParaRPr lang="de-DE" sz="8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3D084A0-6EA6-4717-A34B-E3F4BE00CE84}"/>
                </a:ext>
              </a:extLst>
            </p:cNvPr>
            <p:cNvSpPr/>
            <p:nvPr/>
          </p:nvSpPr>
          <p:spPr>
            <a:xfrm rot="5400000">
              <a:off x="4363695" y="2237308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Private Equity und Venture Capital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383C39-DE91-4807-BD33-2070DE351007}"/>
                </a:ext>
              </a:extLst>
            </p:cNvPr>
            <p:cNvSpPr/>
            <p:nvPr/>
          </p:nvSpPr>
          <p:spPr>
            <a:xfrm rot="5400000">
              <a:off x="1531561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Strategic Management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of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Innovation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5E106F2-34CF-4515-8ACC-7B99778F7DF5}"/>
                </a:ext>
              </a:extLst>
            </p:cNvPr>
            <p:cNvSpPr/>
            <p:nvPr/>
          </p:nvSpPr>
          <p:spPr>
            <a:xfrm rot="5400000">
              <a:off x="1633093" y="3398077"/>
              <a:ext cx="477630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InnoLab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3C8785D-1AEF-47F2-8F7A-2A88583665E4}"/>
                </a:ext>
              </a:extLst>
            </p:cNvPr>
            <p:cNvSpPr/>
            <p:nvPr/>
          </p:nvSpPr>
          <p:spPr>
            <a:xfrm rot="5400000">
              <a:off x="4704106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Consulting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D3775A95-0F9F-4B49-8F0B-1C721B76EC63}"/>
                </a:ext>
              </a:extLst>
            </p:cNvPr>
            <p:cNvSpPr/>
            <p:nvPr/>
          </p:nvSpPr>
          <p:spPr>
            <a:xfrm rot="5400000">
              <a:off x="10846132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EduTech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Strategy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BF1CE32-1266-43AB-9E8F-A774568EF0C8}"/>
                </a:ext>
              </a:extLst>
            </p:cNvPr>
            <p:cNvSpPr/>
            <p:nvPr/>
          </p:nvSpPr>
          <p:spPr>
            <a:xfrm rot="5400000">
              <a:off x="4669067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Scenario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Planning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Anticipate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Disruption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70F819-463A-4563-A86E-E115B44ED112}"/>
                </a:ext>
              </a:extLst>
            </p:cNvPr>
            <p:cNvSpPr/>
            <p:nvPr/>
          </p:nvSpPr>
          <p:spPr>
            <a:xfrm rot="5400000">
              <a:off x="10811092" y="4096924"/>
              <a:ext cx="547706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Industrial Innovation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7FEC94B-AEA3-4238-AEB2-B9B55C8D7826}"/>
                </a:ext>
              </a:extLst>
            </p:cNvPr>
            <p:cNvSpPr/>
            <p:nvPr/>
          </p:nvSpPr>
          <p:spPr>
            <a:xfrm rot="5400000">
              <a:off x="7775118" y="3398077"/>
              <a:ext cx="477628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Planning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9D4668F-095A-48D7-9E04-312683F1332E}"/>
                </a:ext>
              </a:extLst>
            </p:cNvPr>
            <p:cNvSpPr/>
            <p:nvPr/>
          </p:nvSpPr>
          <p:spPr>
            <a:xfrm rot="5400000">
              <a:off x="1601841" y="4096922"/>
              <a:ext cx="54770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smtClean="0">
                  <a:solidFill>
                    <a:prstClr val="black"/>
                  </a:solidFill>
                  <a:latin typeface="Calibri" panose="020F0502020204030204"/>
                </a:rPr>
                <a:t>New Business Development</a:t>
              </a:r>
              <a:endParaRPr lang="de-DE" sz="8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8B72D2B-6FF8-43DE-9331-4C0AC65F4436}"/>
                </a:ext>
              </a:extLst>
            </p:cNvPr>
            <p:cNvSpPr/>
            <p:nvPr/>
          </p:nvSpPr>
          <p:spPr>
            <a:xfrm rot="5400000">
              <a:off x="7736291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Garage: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Build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own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Start-up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3CDABAE-0BF8-4EE7-84A3-53DD2383D6F6}"/>
                </a:ext>
              </a:extLst>
            </p:cNvPr>
            <p:cNvSpPr/>
            <p:nvPr/>
          </p:nvSpPr>
          <p:spPr>
            <a:xfrm rot="5400000">
              <a:off x="10228013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Fintech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Lab: Design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your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de-DE" sz="800" kern="0" dirty="0" err="1">
                  <a:solidFill>
                    <a:prstClr val="black"/>
                  </a:solidFill>
                  <a:latin typeface="Calibri" panose="020F0502020204030204"/>
                </a:rPr>
                <a:t>own</a:t>
              </a:r>
              <a:r>
                <a:rPr lang="de-DE" sz="800" kern="0" dirty="0">
                  <a:solidFill>
                    <a:prstClr val="black"/>
                  </a:solidFill>
                  <a:latin typeface="Calibri" panose="020F0502020204030204"/>
                </a:rPr>
                <a:t> Startup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12787" y="1872169"/>
            <a:ext cx="26235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Knowledge</a:t>
            </a:r>
          </a:p>
        </p:txBody>
      </p:sp>
      <p:sp>
        <p:nvSpPr>
          <p:cNvPr id="3" name="Geschweifte Klammer rechts 2"/>
          <p:cNvSpPr/>
          <p:nvPr/>
        </p:nvSpPr>
        <p:spPr>
          <a:xfrm>
            <a:off x="5905140" y="1738011"/>
            <a:ext cx="188002" cy="766855"/>
          </a:xfrm>
          <a:prstGeom prst="rightBrace">
            <a:avLst>
              <a:gd name="adj1" fmla="val 29954"/>
              <a:gd name="adj2" fmla="val 50000"/>
            </a:avLst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Geschweifte Klammer rechts 28"/>
          <p:cNvSpPr/>
          <p:nvPr/>
        </p:nvSpPr>
        <p:spPr>
          <a:xfrm>
            <a:off x="5905140" y="3424135"/>
            <a:ext cx="188002" cy="1096590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6" y="370755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</a:t>
            </a:r>
          </a:p>
        </p:txBody>
      </p:sp>
      <p:sp>
        <p:nvSpPr>
          <p:cNvPr id="31" name="Geschweifte Klammer rechts 30"/>
          <p:cNvSpPr/>
          <p:nvPr/>
        </p:nvSpPr>
        <p:spPr>
          <a:xfrm>
            <a:off x="5905140" y="2557800"/>
            <a:ext cx="187811" cy="822657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7" y="273982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3" name="Picture 2" descr="http://pixabay.com/static/uploads/photo/2014/09/11/18/32/books-441866_640.jpg">
            <a:extLst>
              <a:ext uri="{FF2B5EF4-FFF2-40B4-BE49-F238E27FC236}">
                <a16:creationId xmlns:a16="http://schemas.microsoft.com/office/drawing/2014/main" id="{72EB0464-724F-4E6A-BC9D-0EA40DAA9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2563" y="1635863"/>
            <a:ext cx="1231437" cy="1049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" name="Picture 4" descr="http://upload.wikimedia.org/wikipedia/commons/a/aa/GMAW.welding.af.ncs.jpg">
            <a:extLst>
              <a:ext uri="{FF2B5EF4-FFF2-40B4-BE49-F238E27FC236}">
                <a16:creationId xmlns:a16="http://schemas.microsoft.com/office/drawing/2014/main" id="{639C3CD1-2AB6-4955-AB56-236B1F35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5644" y="3393635"/>
            <a:ext cx="1172592" cy="117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Foliennummernplatzhalter 9"/>
          <p:cNvSpPr>
            <a:spLocks noGrp="1"/>
          </p:cNvSpPr>
          <p:nvPr>
            <p:ph type="sldNum" sz="quarter" idx="4294967295"/>
          </p:nvPr>
        </p:nvSpPr>
        <p:spPr>
          <a:xfrm>
            <a:off x="6675463" y="4798785"/>
            <a:ext cx="892150" cy="2322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Page </a:t>
            </a:r>
            <a:fld id="{BE3DC40E-DBBE-4E2D-9EEC-FBF0DA0E9179}" type="slidenum">
              <a:rPr kumimoji="0" lang="en-GB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9592" y="4566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43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CF5741-3081-4E89-B8EB-8E278F8B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E&amp;I specialization courses</a:t>
            </a:r>
          </a:p>
        </p:txBody>
      </p:sp>
      <p:sp>
        <p:nvSpPr>
          <p:cNvPr id="2" name="Rechteck 1"/>
          <p:cNvSpPr/>
          <p:nvPr/>
        </p:nvSpPr>
        <p:spPr>
          <a:xfrm>
            <a:off x="403058" y="1015877"/>
            <a:ext cx="8061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specialization can be completed within 2 semesters. We recommend to take 2-3 semesters.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8FB9063-8F37-40A8-A79A-4C820A1B49A8}"/>
              </a:ext>
            </a:extLst>
          </p:cNvPr>
          <p:cNvGrpSpPr/>
          <p:nvPr/>
        </p:nvGrpSpPr>
        <p:grpSpPr>
          <a:xfrm>
            <a:off x="41208" y="1777525"/>
            <a:ext cx="5829750" cy="2720149"/>
            <a:chOff x="-433987" y="893010"/>
            <a:chExt cx="13059973" cy="507197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E8C718A-CEA1-4226-8EFB-46C73E57F079}"/>
                </a:ext>
              </a:extLst>
            </p:cNvPr>
            <p:cNvSpPr/>
            <p:nvPr/>
          </p:nvSpPr>
          <p:spPr>
            <a:xfrm>
              <a:off x="208521" y="893010"/>
              <a:ext cx="12417465" cy="562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1: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1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7029F3F-3E8A-4277-90F4-F167BC5A3C01}"/>
                </a:ext>
              </a:extLst>
            </p:cNvPr>
            <p:cNvSpPr/>
            <p:nvPr/>
          </p:nvSpPr>
          <p:spPr>
            <a:xfrm>
              <a:off x="208520" y="1607472"/>
              <a:ext cx="12417466" cy="5620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2: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Core Lecture 2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388A389-8195-469A-8E86-046EC015EF64}"/>
                </a:ext>
              </a:extLst>
            </p:cNvPr>
            <p:cNvSpPr/>
            <p:nvPr/>
          </p:nvSpPr>
          <p:spPr>
            <a:xfrm>
              <a:off x="208519" y="2321935"/>
              <a:ext cx="12417467" cy="15598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3: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Zone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8C57333E-F6C5-40F0-BBCF-7501B0562F84}"/>
                </a:ext>
              </a:extLst>
            </p:cNvPr>
            <p:cNvSpPr/>
            <p:nvPr/>
          </p:nvSpPr>
          <p:spPr>
            <a:xfrm>
              <a:off x="208519" y="4034228"/>
              <a:ext cx="12417467" cy="1930761"/>
            </a:xfrm>
            <a:prstGeom prst="rect">
              <a:avLst/>
            </a:prstGeom>
            <a:solidFill>
              <a:srgbClr val="1D477A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 4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5: 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E&amp;I Project I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II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E8398D9-26B0-48DD-AA34-662DACD25EAC}"/>
                </a:ext>
              </a:extLst>
            </p:cNvPr>
            <p:cNvSpPr/>
            <p:nvPr/>
          </p:nvSpPr>
          <p:spPr>
            <a:xfrm>
              <a:off x="-433987" y="893010"/>
              <a:ext cx="561600" cy="1276525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Knowledge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A26043B-5C3A-4B50-B8DC-3413CFD15954}"/>
                </a:ext>
              </a:extLst>
            </p:cNvPr>
            <p:cNvSpPr/>
            <p:nvPr/>
          </p:nvSpPr>
          <p:spPr>
            <a:xfrm>
              <a:off x="-433987" y="2321933"/>
              <a:ext cx="561600" cy="3643056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Networking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25F4546-F4D2-4EFF-BB7F-C8AE11F56118}"/>
                </a:ext>
              </a:extLst>
            </p:cNvPr>
            <p:cNvSpPr/>
            <p:nvPr/>
          </p:nvSpPr>
          <p:spPr>
            <a:xfrm rot="5400000">
              <a:off x="7280621" y="2237306"/>
              <a:ext cx="869933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Steering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Innovation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Successfully</a:t>
              </a:r>
              <a:endParaRPr lang="de-DE" sz="800" kern="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3D084A0-6EA6-4717-A34B-E3F4BE00CE84}"/>
                </a:ext>
              </a:extLst>
            </p:cNvPr>
            <p:cNvSpPr/>
            <p:nvPr/>
          </p:nvSpPr>
          <p:spPr>
            <a:xfrm rot="5400000">
              <a:off x="4363695" y="2237308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Private Equity und Venture Capital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2383C39-DE91-4807-BD33-2070DE351007}"/>
                </a:ext>
              </a:extLst>
            </p:cNvPr>
            <p:cNvSpPr/>
            <p:nvPr/>
          </p:nvSpPr>
          <p:spPr>
            <a:xfrm rot="5400000">
              <a:off x="1531561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Strategic Management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of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Innovation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5E106F2-34CF-4515-8ACC-7B99778F7DF5}"/>
                </a:ext>
              </a:extLst>
            </p:cNvPr>
            <p:cNvSpPr/>
            <p:nvPr/>
          </p:nvSpPr>
          <p:spPr>
            <a:xfrm rot="5400000">
              <a:off x="1633093" y="3398077"/>
              <a:ext cx="477630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InnoLab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3C8785D-1AEF-47F2-8F7A-2A88583665E4}"/>
                </a:ext>
              </a:extLst>
            </p:cNvPr>
            <p:cNvSpPr/>
            <p:nvPr/>
          </p:nvSpPr>
          <p:spPr>
            <a:xfrm rot="5400000">
              <a:off x="4704106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Consulting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D3775A95-0F9F-4B49-8F0B-1C721B76EC63}"/>
                </a:ext>
              </a:extLst>
            </p:cNvPr>
            <p:cNvSpPr/>
            <p:nvPr/>
          </p:nvSpPr>
          <p:spPr>
            <a:xfrm rot="5400000">
              <a:off x="10846132" y="3398077"/>
              <a:ext cx="47762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EduTech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Strategy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BF1CE32-1266-43AB-9E8F-A774568EF0C8}"/>
                </a:ext>
              </a:extLst>
            </p:cNvPr>
            <p:cNvSpPr/>
            <p:nvPr/>
          </p:nvSpPr>
          <p:spPr>
            <a:xfrm rot="5400000">
              <a:off x="4669067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Scenario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Planning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Anticipate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Disruption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270F819-463A-4563-A86E-E115B44ED112}"/>
                </a:ext>
              </a:extLst>
            </p:cNvPr>
            <p:cNvSpPr/>
            <p:nvPr/>
          </p:nvSpPr>
          <p:spPr>
            <a:xfrm rot="5400000">
              <a:off x="10811092" y="4096924"/>
              <a:ext cx="547706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Industrial </a:t>
              </a:r>
              <a:r>
                <a:rPr lang="de-DE" sz="800" kern="0" dirty="0" smtClean="0">
                  <a:solidFill>
                    <a:srgbClr val="002060"/>
                  </a:solidFill>
                  <a:latin typeface="Calibri" panose="020F0502020204030204"/>
                </a:rPr>
                <a:t>Innovation</a:t>
              </a: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7FEC94B-AEA3-4238-AEB2-B9B55C8D7826}"/>
                </a:ext>
              </a:extLst>
            </p:cNvPr>
            <p:cNvSpPr/>
            <p:nvPr/>
          </p:nvSpPr>
          <p:spPr>
            <a:xfrm rot="5400000">
              <a:off x="7775118" y="3398077"/>
              <a:ext cx="477628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Planning</a:t>
              </a: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9D4668F-095A-48D7-9E04-312683F1332E}"/>
                </a:ext>
              </a:extLst>
            </p:cNvPr>
            <p:cNvSpPr/>
            <p:nvPr/>
          </p:nvSpPr>
          <p:spPr>
            <a:xfrm rot="5400000">
              <a:off x="1601841" y="4096922"/>
              <a:ext cx="547707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smtClean="0">
                  <a:solidFill>
                    <a:srgbClr val="002060"/>
                  </a:solidFill>
                  <a:latin typeface="Calibri" panose="020F0502020204030204"/>
                </a:rPr>
                <a:t>New Business Development</a:t>
              </a:r>
              <a:endParaRPr lang="de-DE" sz="800" kern="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8B72D2B-6FF8-43DE-9331-4C0AC65F4436}"/>
                </a:ext>
              </a:extLst>
            </p:cNvPr>
            <p:cNvSpPr/>
            <p:nvPr/>
          </p:nvSpPr>
          <p:spPr>
            <a:xfrm rot="5400000">
              <a:off x="7736291" y="4096922"/>
              <a:ext cx="547704" cy="2880001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Garage: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Build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own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Start-up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3CDABAE-0BF8-4EE7-84A3-53DD2383D6F6}"/>
                </a:ext>
              </a:extLst>
            </p:cNvPr>
            <p:cNvSpPr/>
            <p:nvPr/>
          </p:nvSpPr>
          <p:spPr>
            <a:xfrm rot="5400000">
              <a:off x="10228013" y="2237306"/>
              <a:ext cx="869934" cy="2159999"/>
            </a:xfrm>
            <a:prstGeom prst="rect">
              <a:avLst/>
            </a:prstGeom>
            <a:solidFill>
              <a:srgbClr val="F2F2F2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lvl="0" algn="ctr">
                <a:defRPr/>
              </a:pP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Fintech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Lab: Design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your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</a:t>
              </a:r>
              <a:r>
                <a:rPr lang="de-DE" sz="800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own</a:t>
              </a:r>
              <a:r>
                <a:rPr lang="de-DE" sz="800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/>
                </a:rPr>
                <a:t> Startup</a:t>
              </a:r>
            </a:p>
          </p:txBody>
        </p:sp>
      </p:grpSp>
      <p:sp>
        <p:nvSpPr>
          <p:cNvPr id="27" name="Rechteck 26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12787" y="1872169"/>
            <a:ext cx="2623563" cy="43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Knowledge</a:t>
            </a:r>
          </a:p>
        </p:txBody>
      </p:sp>
      <p:sp>
        <p:nvSpPr>
          <p:cNvPr id="3" name="Geschweifte Klammer rechts 2"/>
          <p:cNvSpPr/>
          <p:nvPr/>
        </p:nvSpPr>
        <p:spPr>
          <a:xfrm>
            <a:off x="5905140" y="1738011"/>
            <a:ext cx="188002" cy="766855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Geschweifte Klammer rechts 28"/>
          <p:cNvSpPr/>
          <p:nvPr/>
        </p:nvSpPr>
        <p:spPr>
          <a:xfrm>
            <a:off x="5905140" y="3424135"/>
            <a:ext cx="188002" cy="1096590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6" y="370755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rgbClr val="000066"/>
                </a:solidFill>
              </a:rPr>
              <a:t>Application</a:t>
            </a:r>
          </a:p>
        </p:txBody>
      </p:sp>
      <p:sp>
        <p:nvSpPr>
          <p:cNvPr id="31" name="Geschweifte Klammer rechts 30"/>
          <p:cNvSpPr/>
          <p:nvPr/>
        </p:nvSpPr>
        <p:spPr>
          <a:xfrm>
            <a:off x="5905140" y="2557800"/>
            <a:ext cx="187811" cy="822657"/>
          </a:xfrm>
          <a:prstGeom prst="rightBrace">
            <a:avLst>
              <a:gd name="adj1" fmla="val 29954"/>
              <a:gd name="adj2" fmla="val 50000"/>
            </a:avLst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AEA569D-2AD8-4CD0-BB2E-B640EF351ECE}"/>
              </a:ext>
            </a:extLst>
          </p:cNvPr>
          <p:cNvSpPr/>
          <p:nvPr/>
        </p:nvSpPr>
        <p:spPr>
          <a:xfrm>
            <a:off x="6241287" y="2739827"/>
            <a:ext cx="2761723" cy="44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Mix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" name="Picture 2" descr="http://pixabay.com/static/uploads/photo/2014/09/11/18/32/books-441866_640.jpg">
            <a:extLst>
              <a:ext uri="{FF2B5EF4-FFF2-40B4-BE49-F238E27FC236}">
                <a16:creationId xmlns:a16="http://schemas.microsoft.com/office/drawing/2014/main" id="{72EB0464-724F-4E6A-BC9D-0EA40DAA9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2563" y="1635863"/>
            <a:ext cx="1231437" cy="10496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upload.wikimedia.org/wikipedia/commons/a/aa/GMAW.welding.af.ncs.jpg">
            <a:extLst>
              <a:ext uri="{FF2B5EF4-FFF2-40B4-BE49-F238E27FC236}">
                <a16:creationId xmlns:a16="http://schemas.microsoft.com/office/drawing/2014/main" id="{639C3CD1-2AB6-4955-AB56-236B1F35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5644" y="3393635"/>
            <a:ext cx="1172592" cy="117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43299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EE3BD12-3F56-42B0-B6B0-55386D8E70D6}"/>
              </a:ext>
            </a:extLst>
          </p:cNvPr>
          <p:cNvSpPr/>
          <p:nvPr/>
        </p:nvSpPr>
        <p:spPr>
          <a:xfrm>
            <a:off x="212835" y="791833"/>
            <a:ext cx="8418786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Due to Corona, there are limited possibilities of </a:t>
            </a:r>
            <a:r>
              <a:rPr lang="en-US" b="1" dirty="0" smtClean="0">
                <a:solidFill>
                  <a:srgbClr val="000066"/>
                </a:solidFill>
                <a:cs typeface="Calibri" panose="020F0502020204030204" pitchFamily="34" charset="0"/>
              </a:rPr>
              <a:t>experiencing </a:t>
            </a:r>
            <a:br>
              <a:rPr lang="en-US" b="1" dirty="0" smtClean="0">
                <a:solidFill>
                  <a:srgbClr val="000066"/>
                </a:solidFill>
                <a:cs typeface="Calibri" panose="020F0502020204030204" pitchFamily="34" charset="0"/>
              </a:rPr>
            </a:br>
            <a:r>
              <a:rPr lang="en-US" b="1" dirty="0" smtClean="0">
                <a:solidFill>
                  <a:srgbClr val="000066"/>
                </a:solidFill>
                <a:cs typeface="Calibri" panose="020F0502020204030204" pitchFamily="34" charset="0"/>
              </a:rPr>
              <a:t>the people </a:t>
            </a: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behind an SBWL directly – which is of course also important for your decision where to apply!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Prof</a:t>
            </a:r>
            <a:r>
              <a:rPr lang="en-US" dirty="0">
                <a:solidFill>
                  <a:srgbClr val="000066"/>
                </a:solidFill>
                <a:cs typeface="Calibri" panose="020F0502020204030204" pitchFamily="34" charset="0"/>
              </a:rPr>
              <a:t>. </a:t>
            </a: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Franke has complemented these slides with an </a:t>
            </a:r>
            <a:r>
              <a:rPr lang="en-US" b="1" dirty="0" smtClean="0">
                <a:solidFill>
                  <a:srgbClr val="000066"/>
                </a:solidFill>
                <a:cs typeface="Calibri" panose="020F0502020204030204" pitchFamily="34" charset="0"/>
              </a:rPr>
              <a:t>audio file </a:t>
            </a: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– at least you get </a:t>
            </a:r>
            <a:r>
              <a:rPr lang="en-US" i="1" dirty="0" smtClean="0">
                <a:solidFill>
                  <a:srgbClr val="000066"/>
                </a:solidFill>
                <a:cs typeface="Calibri" panose="020F0502020204030204" pitchFamily="34" charset="0"/>
              </a:rPr>
              <a:t>some</a:t>
            </a: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 more information than just the slides. Just click on the “speaker” symbol </a:t>
            </a: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r>
              <a:rPr lang="en-US" dirty="0" smtClean="0">
                <a:solidFill>
                  <a:srgbClr val="000066"/>
                </a:solidFill>
                <a:cs typeface="Calibri" panose="020F0502020204030204" pitchFamily="34" charset="0"/>
              </a:rPr>
              <a:t>!</a:t>
            </a:r>
            <a:endParaRPr lang="en-US" dirty="0">
              <a:solidFill>
                <a:srgbClr val="000066"/>
              </a:solidFill>
              <a:cs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36" y="3901965"/>
            <a:ext cx="1235263" cy="1235263"/>
          </a:xfrm>
          <a:prstGeom prst="rect">
            <a:avLst/>
          </a:prstGeom>
        </p:spPr>
      </p:pic>
      <p:sp>
        <p:nvSpPr>
          <p:cNvPr id="9" name="Ovale Legende 8"/>
          <p:cNvSpPr/>
          <p:nvPr/>
        </p:nvSpPr>
        <p:spPr>
          <a:xfrm>
            <a:off x="2958302" y="3654503"/>
            <a:ext cx="2788229" cy="985345"/>
          </a:xfrm>
          <a:prstGeom prst="wedgeEllipseCallout">
            <a:avLst>
              <a:gd name="adj1" fmla="val -64371"/>
              <a:gd name="adj2" fmla="val 2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C6EA79E-4338-4454-A035-B2E2F4CDCDD1}"/>
              </a:ext>
            </a:extLst>
          </p:cNvPr>
          <p:cNvSpPr/>
          <p:nvPr/>
        </p:nvSpPr>
        <p:spPr>
          <a:xfrm>
            <a:off x="212835" y="206263"/>
            <a:ext cx="7480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 smtClean="0">
                <a:solidFill>
                  <a:srgbClr val="000066"/>
                </a:solidFill>
              </a:rPr>
              <a:t>Your choice of the right SBWL </a:t>
            </a:r>
            <a:endParaRPr lang="en-US" sz="2400" b="1" dirty="0">
              <a:solidFill>
                <a:srgbClr val="000066"/>
              </a:solidFill>
            </a:endParaRPr>
          </a:p>
        </p:txBody>
      </p:sp>
      <p:pic>
        <p:nvPicPr>
          <p:cNvPr id="11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9216" y="3943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09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379DC0-2225-416A-9FBD-B676E456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Application: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Work on real-world business projects!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0954F86-7AFB-47FB-B0F2-503E0322DEF0}"/>
              </a:ext>
            </a:extLst>
          </p:cNvPr>
          <p:cNvSpPr/>
          <p:nvPr/>
        </p:nvSpPr>
        <p:spPr>
          <a:xfrm>
            <a:off x="468361" y="1290025"/>
            <a:ext cx="49929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E&amp;I students have successfully </a:t>
            </a:r>
            <a:r>
              <a:rPr lang="en-US" sz="1600" b="1">
                <a:solidFill>
                  <a:srgbClr val="000066"/>
                </a:solidFill>
              </a:rPr>
              <a:t>completed </a:t>
            </a:r>
            <a:r>
              <a:rPr lang="en-US" sz="1600" b="1" smtClean="0">
                <a:solidFill>
                  <a:srgbClr val="000066"/>
                </a:solidFill>
              </a:rPr>
              <a:t>850+ </a:t>
            </a:r>
            <a:r>
              <a:rPr lang="en-US" sz="1600" b="1" dirty="0">
                <a:solidFill>
                  <a:srgbClr val="000066"/>
                </a:solidFill>
              </a:rPr>
              <a:t>diverse innovation projects:</a:t>
            </a:r>
          </a:p>
          <a:p>
            <a:endParaRPr lang="en-US" b="1" dirty="0">
              <a:solidFill>
                <a:srgbClr val="0000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66"/>
                </a:solidFill>
              </a:rPr>
              <a:t>Work in small teams (4-6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0000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66"/>
                </a:solidFill>
              </a:rPr>
              <a:t>Apply </a:t>
            </a:r>
            <a:r>
              <a:rPr lang="en-US" sz="1400" dirty="0" smtClean="0">
                <a:solidFill>
                  <a:srgbClr val="000066"/>
                </a:solidFill>
              </a:rPr>
              <a:t>methods </a:t>
            </a:r>
            <a:r>
              <a:rPr lang="en-US" sz="1400" dirty="0">
                <a:solidFill>
                  <a:srgbClr val="000066"/>
                </a:solidFill>
              </a:rPr>
              <a:t>like expert interviews, user surveys, business model canvas,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66"/>
                </a:solidFill>
              </a:rPr>
              <a:t>Get individual support from lecturers and external coaches like strategy consultants or venture capitalists</a:t>
            </a:r>
            <a:r>
              <a:rPr lang="en-US" sz="1600" dirty="0">
                <a:solidFill>
                  <a:srgbClr val="000066"/>
                </a:solidFill>
              </a:rPr>
              <a:t/>
            </a:r>
            <a:br>
              <a:rPr lang="en-US" sz="1600" dirty="0">
                <a:solidFill>
                  <a:srgbClr val="000066"/>
                </a:solidFill>
              </a:rPr>
            </a:br>
            <a:endParaRPr lang="en-US" i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27" y="1149965"/>
            <a:ext cx="2736000" cy="174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5854701" y="3037972"/>
            <a:ext cx="2838568" cy="1735023"/>
            <a:chOff x="5605862" y="3450248"/>
            <a:chExt cx="3790644" cy="2715056"/>
          </a:xfrm>
        </p:grpSpPr>
        <p:pic>
          <p:nvPicPr>
            <p:cNvPr id="7" name="Picture 24" descr="http://www.fraunhofer.pt/en/fraunhofer_portugal/structure_and_organization/founding_associates/fraunhofer-gesellschaft/jcr:content/stage/image.img.png/129726853037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862" y="3688782"/>
              <a:ext cx="1745975" cy="69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www.omv.com/OMV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691" y="3695325"/>
              <a:ext cx="752574" cy="752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upload.wikimedia.org/wikipedia/commons/thumb/2/2e/Telekom_Logo_2013.svg/2000px-Telekom_Logo_2013.sv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943" y="3871461"/>
              <a:ext cx="612285" cy="301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s://upload.wikimedia.org/wikipedia/commons/thumb/5/5f/Siemens-logo.svg/2000px-Siemens-logo.sv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691" y="3450248"/>
              <a:ext cx="1226096" cy="29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upload.wikimedia.org/wikipedia/commons/thumb/7/74/CERN-Logo.svg/2000px-CERN-Logo.sv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447" y="3893936"/>
              <a:ext cx="500594" cy="569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http://www.airbus.com/fileadmin/backstage/images_including_headers/facebook_illustrations/300x300_Airbus_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923" y="3954697"/>
              <a:ext cx="1404583" cy="140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https://www.rewe-group.at/wnbinaryweb/122/348673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642" y="3497996"/>
              <a:ext cx="981718" cy="317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8" descr="http://blog.oebb.at/backend/wp-content/themes/oebb-blog/img/oebb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252" y="3496061"/>
              <a:ext cx="736051" cy="28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0" descr="http://images03.futurezone.at/BA_Logo.jpg/24.491.43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24" y="5107002"/>
              <a:ext cx="1125017" cy="63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6" descr="http://www.vet-magazin.com/universitaeten/boku/BILLA-BOKU-Studienprojekt-Schweinehaltung/Universitaet-fuer-Bodenkultur-Wien.gif?1335008287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60" y="4585172"/>
              <a:ext cx="589603" cy="595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8" descr="https://www.tuwien.ac.at/fileadmin/t/tuwien/downloads/cd/CD_NEU_2009/TU_Logos_2009/TU-Signet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798" y="3487267"/>
              <a:ext cx="395174" cy="395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2" descr="http://snowball.gentics.com/wko/WKO-Logo_b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267" y="5153219"/>
              <a:ext cx="1269033" cy="39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8" descr="https://firmenportal.iaeste.at/sites/default/files/logos/54-magnapowertrain/Magna-Logo-HR_v2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647" y="4685563"/>
              <a:ext cx="1441463" cy="316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2" descr="http://www.joanneum.at/fileadmin/templates/img/joanneum-research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739" y="5285800"/>
              <a:ext cx="1072846" cy="364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4" descr="http://packbridgeresearchforum.com/wp-content/uploads/2015/10/festo_logo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536" y="5635260"/>
              <a:ext cx="1449111" cy="53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fik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08277" y="3919705"/>
            <a:ext cx="866919" cy="26649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52" y="4496104"/>
            <a:ext cx="538316" cy="19221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10" y="4443801"/>
            <a:ext cx="266840" cy="23921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08" y="3554759"/>
            <a:ext cx="991979" cy="15117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40" y="4546133"/>
            <a:ext cx="589837" cy="11500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33" y="3535137"/>
            <a:ext cx="500643" cy="236984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368800" y="4307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4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Application:</a:t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Garage: </a:t>
            </a:r>
            <a:r>
              <a:rPr lang="en-US" dirty="0" smtClean="0"/>
              <a:t>Start </a:t>
            </a:r>
            <a:r>
              <a:rPr lang="en-US" dirty="0"/>
              <a:t>your own business!</a:t>
            </a:r>
            <a:endParaRPr lang="en-US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09" y="2820952"/>
            <a:ext cx="1141799" cy="39872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710"/>
          <a:stretch/>
        </p:blipFill>
        <p:spPr>
          <a:xfrm>
            <a:off x="5934408" y="1136807"/>
            <a:ext cx="2736000" cy="151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62407" y="1260926"/>
            <a:ext cx="42238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66"/>
                </a:solidFill>
              </a:rPr>
              <a:t>E&amp;I students have successfully founded various start-ups during and after the E&amp;I specialization:</a:t>
            </a:r>
          </a:p>
          <a:p>
            <a:pPr lvl="0"/>
            <a:endParaRPr lang="en-US" b="1" dirty="0">
              <a:solidFill>
                <a:srgbClr val="0000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66"/>
                </a:solidFill>
              </a:rPr>
              <a:t>Work on your own ideas in diverse teams (WU, TU, BOKU)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66"/>
                </a:solidFill>
              </a:rPr>
              <a:t>Validate your business model and learn how to pitch in front of investors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6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66"/>
                </a:solidFill>
              </a:rPr>
              <a:t>Get unique insights from successful founders and experienced market experts</a:t>
            </a:r>
            <a:r>
              <a:rPr lang="en-US" sz="1600" dirty="0">
                <a:solidFill>
                  <a:srgbClr val="000066"/>
                </a:solidFill>
              </a:rPr>
              <a:t/>
            </a:r>
            <a:br>
              <a:rPr lang="en-US" sz="1600" dirty="0">
                <a:solidFill>
                  <a:srgbClr val="000066"/>
                </a:solidFill>
              </a:rPr>
            </a:b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1" y="4396456"/>
            <a:ext cx="650390" cy="3251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11" y="2848554"/>
            <a:ext cx="1084041" cy="3731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3073" y="4396456"/>
            <a:ext cx="730200" cy="2529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64" y="3846400"/>
            <a:ext cx="917339" cy="33482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48" y="2815197"/>
            <a:ext cx="406008" cy="5481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6" y="3975342"/>
            <a:ext cx="757103" cy="21019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35" y="3251962"/>
            <a:ext cx="635641" cy="63564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58" y="4244331"/>
            <a:ext cx="416359" cy="43097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19" y="4011133"/>
            <a:ext cx="728618" cy="28074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88" y="4275708"/>
            <a:ext cx="483861" cy="48386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6"/>
          <a:srcRect t="18389" b="22955"/>
          <a:stretch/>
        </p:blipFill>
        <p:spPr>
          <a:xfrm>
            <a:off x="6836546" y="3370846"/>
            <a:ext cx="902001" cy="39706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03" y="3414211"/>
            <a:ext cx="873845" cy="546018"/>
          </a:xfrm>
          <a:prstGeom prst="rect">
            <a:avLst/>
          </a:prstGeom>
        </p:spPr>
      </p:pic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6170" y="24087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8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schweifte Klammer rechts 1"/>
          <p:cNvSpPr/>
          <p:nvPr/>
        </p:nvSpPr>
        <p:spPr>
          <a:xfrm rot="16200000">
            <a:off x="4191008" y="-1159124"/>
            <a:ext cx="155448" cy="7260060"/>
          </a:xfrm>
          <a:prstGeom prst="rightBrace">
            <a:avLst>
              <a:gd name="adj1" fmla="val 50856"/>
              <a:gd name="adj2" fmla="val 5000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675463" y="4798785"/>
            <a:ext cx="892150" cy="232277"/>
          </a:xfrm>
        </p:spPr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22</a:t>
            </a:fld>
            <a:endParaRPr lang="en-GB" dirty="0"/>
          </a:p>
        </p:txBody>
      </p:sp>
      <p:sp>
        <p:nvSpPr>
          <p:cNvPr id="140" name="Rechteck 139"/>
          <p:cNvSpPr/>
          <p:nvPr/>
        </p:nvSpPr>
        <p:spPr>
          <a:xfrm>
            <a:off x="6543676" y="4655466"/>
            <a:ext cx="2494852" cy="42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hteck 138"/>
          <p:cNvSpPr/>
          <p:nvPr/>
        </p:nvSpPr>
        <p:spPr>
          <a:xfrm>
            <a:off x="0" y="4717005"/>
            <a:ext cx="1724025" cy="42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process of a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“typical” E&amp;I project course</a:t>
            </a:r>
          </a:p>
        </p:txBody>
      </p:sp>
      <p:cxnSp>
        <p:nvCxnSpPr>
          <p:cNvPr id="95" name="Gerader Verbinder 94"/>
          <p:cNvCxnSpPr/>
          <p:nvPr/>
        </p:nvCxnSpPr>
        <p:spPr bwMode="auto">
          <a:xfrm flipV="1">
            <a:off x="5520358" y="3222146"/>
            <a:ext cx="0" cy="479107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Gerader Verbinder 95"/>
          <p:cNvCxnSpPr/>
          <p:nvPr/>
        </p:nvCxnSpPr>
        <p:spPr bwMode="auto">
          <a:xfrm flipV="1">
            <a:off x="3512075" y="3222922"/>
            <a:ext cx="0" cy="479107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Gerader Verbinder 96"/>
          <p:cNvCxnSpPr/>
          <p:nvPr/>
        </p:nvCxnSpPr>
        <p:spPr bwMode="auto">
          <a:xfrm flipV="1">
            <a:off x="5031307" y="3222922"/>
            <a:ext cx="0" cy="479107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Gerader Verbinder 97"/>
          <p:cNvCxnSpPr/>
          <p:nvPr/>
        </p:nvCxnSpPr>
        <p:spPr bwMode="auto">
          <a:xfrm flipV="1">
            <a:off x="4328605" y="3222922"/>
            <a:ext cx="0" cy="479107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Gerader Verbinder 98"/>
          <p:cNvCxnSpPr/>
          <p:nvPr/>
        </p:nvCxnSpPr>
        <p:spPr bwMode="auto">
          <a:xfrm flipV="1">
            <a:off x="1280285" y="3222922"/>
            <a:ext cx="0" cy="475006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Gerader Verbinder 99"/>
          <p:cNvCxnSpPr/>
          <p:nvPr/>
        </p:nvCxnSpPr>
        <p:spPr bwMode="auto">
          <a:xfrm flipH="1" flipV="1">
            <a:off x="8002998" y="2318212"/>
            <a:ext cx="0" cy="251353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Gerader Verbinder 100"/>
          <p:cNvCxnSpPr/>
          <p:nvPr/>
        </p:nvCxnSpPr>
        <p:spPr bwMode="auto">
          <a:xfrm flipV="1">
            <a:off x="8347429" y="3222922"/>
            <a:ext cx="0" cy="479107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Gerader Verbinder 101"/>
          <p:cNvCxnSpPr/>
          <p:nvPr/>
        </p:nvCxnSpPr>
        <p:spPr bwMode="auto">
          <a:xfrm flipV="1">
            <a:off x="571389" y="2306769"/>
            <a:ext cx="0" cy="268358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03" name="Gruppieren 102"/>
          <p:cNvGrpSpPr/>
          <p:nvPr/>
        </p:nvGrpSpPr>
        <p:grpSpPr>
          <a:xfrm>
            <a:off x="300483" y="2749885"/>
            <a:ext cx="8489087" cy="473037"/>
            <a:chOff x="417774" y="2207641"/>
            <a:chExt cx="16190669" cy="2305764"/>
          </a:xfrm>
        </p:grpSpPr>
        <p:sp>
          <p:nvSpPr>
            <p:cNvPr id="104" name="Richtungspfeil 103"/>
            <p:cNvSpPr/>
            <p:nvPr/>
          </p:nvSpPr>
          <p:spPr bwMode="auto">
            <a:xfrm>
              <a:off x="11578964" y="2207641"/>
              <a:ext cx="5029479" cy="2305763"/>
            </a:xfrm>
            <a:prstGeom prst="homePlate">
              <a:avLst>
                <a:gd name="adj" fmla="val 28662"/>
              </a:avLst>
            </a:prstGeom>
            <a:solidFill>
              <a:srgbClr val="1E436F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8167" tIns="72009" rIns="72009" bIns="72009" numCol="1" rtlCol="0" anchor="ctr" anchorCtr="0" compatLnSpc="1">
              <a:prstTxWarp prst="textNoShape">
                <a:avLst/>
              </a:prstTxWarp>
            </a:bodyPr>
            <a:lstStyle/>
            <a:p>
              <a:pPr marL="444500" algn="ctr"/>
              <a:r>
                <a:rPr lang="en-US" sz="1050" b="1" dirty="0" smtClean="0">
                  <a:solidFill>
                    <a:schemeClr val="bg1"/>
                  </a:solidFill>
                </a:rPr>
                <a:t>June 2022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Richtungspfeil 104"/>
            <p:cNvSpPr/>
            <p:nvPr/>
          </p:nvSpPr>
          <p:spPr bwMode="auto">
            <a:xfrm>
              <a:off x="7593600" y="2207642"/>
              <a:ext cx="5029479" cy="2305763"/>
            </a:xfrm>
            <a:prstGeom prst="homePlate">
              <a:avLst>
                <a:gd name="adj" fmla="val 28662"/>
              </a:avLst>
            </a:prstGeom>
            <a:solidFill>
              <a:srgbClr val="2B67AF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8167" tIns="72009" rIns="72009" bIns="72009" numCol="1" rtlCol="0" anchor="ctr" anchorCtr="0" compatLnSpc="1">
              <a:prstTxWarp prst="textNoShape">
                <a:avLst/>
              </a:prstTxWarp>
            </a:bodyPr>
            <a:lstStyle/>
            <a:p>
              <a:pPr marL="722313" algn="ctr">
                <a:tabLst>
                  <a:tab pos="541338" algn="l"/>
                </a:tabLst>
              </a:pPr>
              <a:r>
                <a:rPr lang="en-US" sz="1050" b="1" dirty="0" smtClean="0">
                  <a:solidFill>
                    <a:schemeClr val="bg1"/>
                  </a:solidFill>
                </a:rPr>
                <a:t>May 2022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06" name="Richtungspfeil 105"/>
            <p:cNvSpPr/>
            <p:nvPr/>
          </p:nvSpPr>
          <p:spPr bwMode="auto">
            <a:xfrm>
              <a:off x="4005692" y="2207642"/>
              <a:ext cx="4908975" cy="2305763"/>
            </a:xfrm>
            <a:prstGeom prst="homePlate">
              <a:avLst>
                <a:gd name="adj" fmla="val 28662"/>
              </a:avLst>
            </a:prstGeom>
            <a:solidFill>
              <a:srgbClr val="5C93D6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8167" tIns="72009" rIns="72009" bIns="72009" numCol="1" rtlCol="0" anchor="ctr" anchorCtr="0" compatLnSpc="1">
              <a:prstTxWarp prst="textNoShape">
                <a:avLst/>
              </a:prstTxWarp>
            </a:bodyPr>
            <a:lstStyle/>
            <a:p>
              <a:pPr marL="265113" marR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solidFill>
                    <a:schemeClr val="bg1"/>
                  </a:solidFill>
                </a:rPr>
                <a:t>April</a:t>
              </a:r>
              <a:r>
                <a:rPr lang="en-US" sz="1050" b="1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 2022</a:t>
              </a:r>
              <a:endParaRPr lang="en-US" sz="1050" b="1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7" name="Richtungspfeil 106"/>
            <p:cNvSpPr/>
            <p:nvPr/>
          </p:nvSpPr>
          <p:spPr bwMode="auto">
            <a:xfrm>
              <a:off x="417774" y="2207642"/>
              <a:ext cx="4389368" cy="2305763"/>
            </a:xfrm>
            <a:prstGeom prst="homePlate">
              <a:avLst>
                <a:gd name="adj" fmla="val 28662"/>
              </a:avLst>
            </a:prstGeom>
            <a:solidFill>
              <a:srgbClr val="AFCAEB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9" tIns="72009" rIns="72009" bIns="72009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solidFill>
                    <a:schemeClr val="bg1"/>
                  </a:solidFill>
                </a:rPr>
                <a:t>March 2022</a:t>
              </a:r>
              <a:endParaRPr lang="en-US" sz="1050" b="1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108" name="Stern mit 5 Zacken 107"/>
          <p:cNvSpPr/>
          <p:nvPr/>
        </p:nvSpPr>
        <p:spPr bwMode="auto">
          <a:xfrm>
            <a:off x="400475" y="2596877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9" name="Rechteck: abgerundete Ecken 11"/>
          <p:cNvSpPr/>
          <p:nvPr/>
        </p:nvSpPr>
        <p:spPr bwMode="auto">
          <a:xfrm>
            <a:off x="300484" y="1128388"/>
            <a:ext cx="2109471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Internal </a:t>
            </a:r>
            <a:r>
              <a:rPr kumimoji="0" lang="de-DE" sz="105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kick-off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0" name="Rechteck 109"/>
          <p:cNvSpPr/>
          <p:nvPr/>
        </p:nvSpPr>
        <p:spPr bwMode="auto">
          <a:xfrm>
            <a:off x="300483" y="1455278"/>
            <a:ext cx="2109471" cy="8514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1F497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1100" b="1" i="0" u="none" strike="noStrike" cap="none" normalizeH="0" dirty="0">
              <a:ln>
                <a:noFill/>
              </a:ln>
              <a:effectLst/>
            </a:endParaRPr>
          </a:p>
        </p:txBody>
      </p:sp>
      <p:sp>
        <p:nvSpPr>
          <p:cNvPr id="111" name="Stern mit 5 Zacken 110"/>
          <p:cNvSpPr/>
          <p:nvPr/>
        </p:nvSpPr>
        <p:spPr bwMode="auto">
          <a:xfrm>
            <a:off x="1109371" y="3093363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2" name="Rechteck: abgerundete Ecken 24"/>
          <p:cNvSpPr/>
          <p:nvPr/>
        </p:nvSpPr>
        <p:spPr bwMode="auto">
          <a:xfrm>
            <a:off x="814940" y="3590580"/>
            <a:ext cx="2109471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Project </a:t>
            </a:r>
            <a:r>
              <a:rPr kumimoji="0" lang="de-DE" sz="105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partner</a:t>
            </a: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de-DE" sz="105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meeting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3" name="Rechteck 112"/>
          <p:cNvSpPr/>
          <p:nvPr/>
        </p:nvSpPr>
        <p:spPr bwMode="auto">
          <a:xfrm>
            <a:off x="814939" y="3924957"/>
            <a:ext cx="2109471" cy="9158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1F497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180975" marR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de-DE" sz="1200" dirty="0" err="1">
                <a:solidFill>
                  <a:srgbClr val="002060"/>
                </a:solidFill>
              </a:rPr>
              <a:t>Get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to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know</a:t>
            </a:r>
            <a:endParaRPr lang="de-DE" sz="1200" dirty="0">
              <a:solidFill>
                <a:srgbClr val="002060"/>
              </a:solidFill>
            </a:endParaRPr>
          </a:p>
          <a:p>
            <a:pPr marL="180975" marR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de-DE" sz="1200" dirty="0" err="1">
                <a:solidFill>
                  <a:srgbClr val="002060"/>
                </a:solidFill>
              </a:rPr>
              <a:t>Coordination</a:t>
            </a:r>
            <a:endParaRPr lang="de-DE" sz="1200" dirty="0">
              <a:solidFill>
                <a:srgbClr val="002060"/>
              </a:solidFill>
            </a:endParaRPr>
          </a:p>
          <a:p>
            <a:pPr marL="180975" marR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de-DE" sz="1200" dirty="0" err="1">
                <a:solidFill>
                  <a:srgbClr val="002060"/>
                </a:solidFill>
              </a:rPr>
              <a:t>Discussion</a:t>
            </a:r>
            <a:endParaRPr lang="de-DE" sz="1200" dirty="0">
              <a:solidFill>
                <a:srgbClr val="002060"/>
              </a:solidFill>
            </a:endParaRPr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7865" y="3924959"/>
            <a:ext cx="1481645" cy="866626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ffectLst/>
        </p:spPr>
      </p:pic>
      <p:sp>
        <p:nvSpPr>
          <p:cNvPr id="115" name="Rechteck: abgerundete Ecken 27"/>
          <p:cNvSpPr/>
          <p:nvPr/>
        </p:nvSpPr>
        <p:spPr bwMode="auto">
          <a:xfrm>
            <a:off x="7220369" y="3590580"/>
            <a:ext cx="1481645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E&amp;I </a:t>
            </a:r>
            <a:r>
              <a:rPr kumimoji="0" lang="de-DE" sz="105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Touchdown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6" name="Stern mit 5 Zacken 115"/>
          <p:cNvSpPr/>
          <p:nvPr/>
        </p:nvSpPr>
        <p:spPr bwMode="auto">
          <a:xfrm>
            <a:off x="8176515" y="3093363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7" name="Rechteck: abgerundete Ecken 36"/>
          <p:cNvSpPr/>
          <p:nvPr/>
        </p:nvSpPr>
        <p:spPr bwMode="auto">
          <a:xfrm>
            <a:off x="2512764" y="1128388"/>
            <a:ext cx="4630431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Project </a:t>
            </a:r>
            <a:r>
              <a:rPr kumimoji="0" lang="de-DE" sz="105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work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8" name="Rechteck 117"/>
          <p:cNvSpPr/>
          <p:nvPr/>
        </p:nvSpPr>
        <p:spPr bwMode="auto">
          <a:xfrm>
            <a:off x="2512763" y="1455278"/>
            <a:ext cx="4630431" cy="8514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1F497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060"/>
                </a:solidFill>
              </a:rPr>
              <a:t>Desk </a:t>
            </a:r>
            <a:r>
              <a:rPr lang="de-DE" sz="1200" dirty="0" err="1">
                <a:solidFill>
                  <a:srgbClr val="002060"/>
                </a:solidFill>
              </a:rPr>
              <a:t>research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and</a:t>
            </a:r>
            <a:r>
              <a:rPr lang="de-DE" sz="1200" dirty="0">
                <a:solidFill>
                  <a:srgbClr val="002060"/>
                </a:solidFill>
              </a:rPr>
              <a:t>/</a:t>
            </a:r>
            <a:r>
              <a:rPr lang="de-DE" sz="1200" dirty="0" err="1">
                <a:solidFill>
                  <a:srgbClr val="002060"/>
                </a:solidFill>
              </a:rPr>
              <a:t>or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data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collection</a:t>
            </a:r>
            <a:endParaRPr lang="de-DE" sz="1200" dirty="0">
              <a:solidFill>
                <a:srgbClr val="002060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de-DE" sz="1200" dirty="0" err="1">
                <a:solidFill>
                  <a:srgbClr val="002060"/>
                </a:solidFill>
              </a:rPr>
              <a:t>Application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of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specific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methods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to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discover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appropriate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solutions</a:t>
            </a:r>
            <a:endParaRPr lang="de-DE" sz="1200" dirty="0">
              <a:solidFill>
                <a:srgbClr val="002060"/>
              </a:solidFill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060"/>
                </a:solidFill>
              </a:rPr>
              <a:t>Development </a:t>
            </a:r>
            <a:r>
              <a:rPr lang="de-DE" sz="1200" dirty="0" err="1">
                <a:solidFill>
                  <a:srgbClr val="002060"/>
                </a:solidFill>
              </a:rPr>
              <a:t>of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recommendations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119" name="Rechteck: abgerundete Ecken 38"/>
          <p:cNvSpPr/>
          <p:nvPr/>
        </p:nvSpPr>
        <p:spPr bwMode="auto">
          <a:xfrm>
            <a:off x="7246094" y="2013706"/>
            <a:ext cx="1414854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050" b="1" dirty="0">
                <a:solidFill>
                  <a:schemeClr val="bg1"/>
                </a:solidFill>
              </a:rPr>
              <a:t>Final </a:t>
            </a:r>
            <a:r>
              <a:rPr lang="de-DE" sz="1050" b="1" dirty="0" err="1">
                <a:solidFill>
                  <a:schemeClr val="bg1"/>
                </a:solidFill>
              </a:rPr>
              <a:t>presentation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0" name="Stern mit 5 Zacken 119"/>
          <p:cNvSpPr/>
          <p:nvPr/>
        </p:nvSpPr>
        <p:spPr bwMode="auto">
          <a:xfrm>
            <a:off x="7834687" y="2605788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1" name="Rechteck: abgerundete Ecken 42"/>
          <p:cNvSpPr/>
          <p:nvPr/>
        </p:nvSpPr>
        <p:spPr bwMode="auto">
          <a:xfrm>
            <a:off x="3095324" y="3590005"/>
            <a:ext cx="2169974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Coachings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2" name="Rechteck 121"/>
          <p:cNvSpPr/>
          <p:nvPr/>
        </p:nvSpPr>
        <p:spPr bwMode="auto">
          <a:xfrm>
            <a:off x="3095323" y="3924383"/>
            <a:ext cx="2169974" cy="9164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1F497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180975" marR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de-DE" sz="1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Presentation</a:t>
            </a:r>
            <a:r>
              <a:rPr kumimoji="0" lang="de-DE" sz="1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de-DE" sz="120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workshop</a:t>
            </a:r>
            <a:endParaRPr kumimoji="0" lang="de-DE" sz="1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180975" marR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de-DE" sz="1200" dirty="0">
                <a:solidFill>
                  <a:srgbClr val="002060"/>
                </a:solidFill>
              </a:rPr>
              <a:t>Interview </a:t>
            </a:r>
            <a:r>
              <a:rPr lang="de-DE" sz="1200" dirty="0" err="1">
                <a:solidFill>
                  <a:srgbClr val="002060"/>
                </a:solidFill>
              </a:rPr>
              <a:t>techniques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123" name="Rechteck: abgerundete Ecken 44"/>
          <p:cNvSpPr/>
          <p:nvPr/>
        </p:nvSpPr>
        <p:spPr bwMode="auto">
          <a:xfrm>
            <a:off x="5374187" y="3591399"/>
            <a:ext cx="1769007" cy="302304"/>
          </a:xfrm>
          <a:prstGeom prst="roundRect">
            <a:avLst/>
          </a:prstGeom>
          <a:solidFill>
            <a:srgbClr val="1E436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Mid-term </a:t>
            </a:r>
            <a:r>
              <a:rPr kumimoji="0" lang="de-DE" sz="105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presentation</a:t>
            </a:r>
            <a:endParaRPr kumimoji="0" lang="de-DE" sz="105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4" name="Stern mit 5 Zacken 123"/>
          <p:cNvSpPr/>
          <p:nvPr/>
        </p:nvSpPr>
        <p:spPr bwMode="auto">
          <a:xfrm>
            <a:off x="3341161" y="3093363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5" name="Stern mit 5 Zacken 124"/>
          <p:cNvSpPr/>
          <p:nvPr/>
        </p:nvSpPr>
        <p:spPr bwMode="auto">
          <a:xfrm>
            <a:off x="4860393" y="3093363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6" name="Stern mit 5 Zacken 125"/>
          <p:cNvSpPr/>
          <p:nvPr/>
        </p:nvSpPr>
        <p:spPr bwMode="auto">
          <a:xfrm>
            <a:off x="4157691" y="3093363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7" name="Stern mit 5 Zacken 126"/>
          <p:cNvSpPr/>
          <p:nvPr/>
        </p:nvSpPr>
        <p:spPr bwMode="auto">
          <a:xfrm>
            <a:off x="5349444" y="3093363"/>
            <a:ext cx="341828" cy="271024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8" name="Grafik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77" y="4680534"/>
            <a:ext cx="811929" cy="145301"/>
          </a:xfrm>
          <a:prstGeom prst="rect">
            <a:avLst/>
          </a:prstGeom>
        </p:spPr>
      </p:pic>
      <p:pic>
        <p:nvPicPr>
          <p:cNvPr id="129" name="Grafik 1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1" b="33531"/>
          <a:stretch/>
        </p:blipFill>
        <p:spPr>
          <a:xfrm>
            <a:off x="4334462" y="4482203"/>
            <a:ext cx="868879" cy="192182"/>
          </a:xfrm>
          <a:prstGeom prst="rect">
            <a:avLst/>
          </a:prstGeom>
        </p:spPr>
      </p:pic>
      <p:pic>
        <p:nvPicPr>
          <p:cNvPr id="130" name="Grafik 1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27" y="4449354"/>
            <a:ext cx="777841" cy="172205"/>
          </a:xfrm>
          <a:prstGeom prst="rect">
            <a:avLst/>
          </a:prstGeom>
        </p:spPr>
      </p:pic>
      <p:pic>
        <p:nvPicPr>
          <p:cNvPr id="131" name="Grafik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23" y="4577976"/>
            <a:ext cx="924684" cy="315472"/>
          </a:xfrm>
          <a:prstGeom prst="rect">
            <a:avLst/>
          </a:prstGeom>
        </p:spPr>
      </p:pic>
      <p:sp>
        <p:nvSpPr>
          <p:cNvPr id="135" name="Rechteck 134"/>
          <p:cNvSpPr/>
          <p:nvPr/>
        </p:nvSpPr>
        <p:spPr bwMode="auto">
          <a:xfrm>
            <a:off x="7193138" y="3569260"/>
            <a:ext cx="1547128" cy="1259915"/>
          </a:xfrm>
          <a:prstGeom prst="rect">
            <a:avLst/>
          </a:prstGeom>
          <a:noFill/>
          <a:ln w="19050" cap="flat" cmpd="sng" algn="ctr">
            <a:solidFill>
              <a:srgbClr val="1E436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6" name="Grafik 135">
            <a:extLst>
              <a:ext uri="{FF2B5EF4-FFF2-40B4-BE49-F238E27FC236}">
                <a16:creationId xmlns:a16="http://schemas.microsoft.com/office/drawing/2014/main" id="{72E202E1-DEDB-4C62-AD95-1B59BA87E7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5"/>
          <a:stretch/>
        </p:blipFill>
        <p:spPr>
          <a:xfrm>
            <a:off x="851726" y="1459255"/>
            <a:ext cx="1133222" cy="769107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75449CC0-E130-4CD3-BCBB-098379BA24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1547" r="-630" b="16535"/>
          <a:stretch/>
        </p:blipFill>
        <p:spPr>
          <a:xfrm>
            <a:off x="1946508" y="4170869"/>
            <a:ext cx="1061530" cy="729929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9343" y="1152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1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675463" y="4798785"/>
            <a:ext cx="892150" cy="2322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Page </a:t>
            </a:r>
            <a:fld id="{BE3DC40E-DBBE-4E2D-9EEC-FBF0DA0E9179}" type="slidenum">
              <a:rPr kumimoji="0" lang="en-GB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0" name="Rechteck 139"/>
          <p:cNvSpPr/>
          <p:nvPr/>
        </p:nvSpPr>
        <p:spPr>
          <a:xfrm>
            <a:off x="6543676" y="4655466"/>
            <a:ext cx="2494852" cy="42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9" name="Rechteck 138"/>
          <p:cNvSpPr/>
          <p:nvPr/>
        </p:nvSpPr>
        <p:spPr>
          <a:xfrm>
            <a:off x="0" y="4717005"/>
            <a:ext cx="1724025" cy="426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The E&amp;I Course-O-Meter</a:t>
            </a:r>
            <a:endParaRPr lang="en-US" dirty="0">
              <a:latin typeface="+mn-lt"/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443114" y="1195522"/>
            <a:ext cx="57649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Our newly developed E&amp;I Course-O-Meter will help you choose one of our 8 offered project courses based on your preferences.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Co-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developed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our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E&amp;I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students</a:t>
            </a:r>
            <a:endParaRPr kumimoji="0" lang="de-AT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Short quiz with 5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2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recommended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project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courses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short</a:t>
            </a:r>
            <a:r>
              <a:rPr kumimoji="0" lang="de-A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A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description</a:t>
            </a:r>
            <a:endParaRPr kumimoji="0" lang="de-AT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 rot="1049008">
            <a:off x="7508770" y="1371185"/>
            <a:ext cx="104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4222" y="2186905"/>
            <a:ext cx="487363" cy="4873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728" y="1940238"/>
            <a:ext cx="3420034" cy="19665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902447" y="4233102"/>
            <a:ext cx="76851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AT" sz="16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out </a:t>
            </a:r>
            <a:r>
              <a:rPr lang="de-AT" sz="1600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16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Course-O-Meter on </a:t>
            </a:r>
            <a:r>
              <a:rPr lang="de-AT" sz="1600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AT" sz="16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Website:</a:t>
            </a:r>
          </a:p>
          <a:p>
            <a:pPr lvl="0" algn="ctr" defTabSz="457200"/>
            <a:r>
              <a:rPr lang="de-AT" sz="1400" dirty="0">
                <a:solidFill>
                  <a:srgbClr val="002060"/>
                </a:solidFill>
                <a:hlinkClick r:id="rId6"/>
              </a:rPr>
              <a:t>https://www.wu.ac.at/entrep/lehre/bachelor/choosing-a-project-course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46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4615397"/>
            <a:ext cx="1654139" cy="528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75760F-F752-479B-A7C9-7C3FFB40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Experience E&amp;I …</a:t>
            </a:r>
          </a:p>
        </p:txBody>
      </p:sp>
      <p:sp>
        <p:nvSpPr>
          <p:cNvPr id="2" name="Rechteck 1"/>
          <p:cNvSpPr/>
          <p:nvPr/>
        </p:nvSpPr>
        <p:spPr>
          <a:xfrm>
            <a:off x="462408" y="4505152"/>
            <a:ext cx="6979172" cy="40011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>
                <a:solidFill>
                  <a:srgbClr val="000066"/>
                </a:solidFill>
                <a:latin typeface="Verdana"/>
              </a:rPr>
              <a:t>Join us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E&amp;I Touchdown and </a:t>
            </a:r>
            <a:r>
              <a:rPr lang="en-US" sz="1000" dirty="0">
                <a:solidFill>
                  <a:srgbClr val="000066"/>
                </a:solidFill>
                <a:latin typeface="Verdana"/>
              </a:rPr>
              <a:t>confirm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your attendance in the E&amp;I booth to increase your chances in the application process. Admission</a:t>
            </a: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free!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218" y="442061"/>
            <a:ext cx="406400" cy="4064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52782" y="3572160"/>
            <a:ext cx="4511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66"/>
                </a:solidFill>
              </a:rPr>
              <a:t>E&amp;I students pitch their innovative solutions to a jury of experts and a broad audience, competing for the Best-Pitch Award.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256252" y="3113199"/>
            <a:ext cx="21540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66"/>
                </a:solidFill>
              </a:rPr>
              <a:t>For more information, please check our </a:t>
            </a:r>
            <a:r>
              <a:rPr lang="en-US" sz="1400" dirty="0">
                <a:solidFill>
                  <a:srgbClr val="000066"/>
                </a:solidFill>
                <a:hlinkClick r:id="rId6"/>
              </a:rPr>
              <a:t>social media channels </a:t>
            </a:r>
            <a:r>
              <a:rPr lang="en-US" sz="1400" dirty="0">
                <a:solidFill>
                  <a:srgbClr val="000066"/>
                </a:solidFill>
              </a:rPr>
              <a:t>or our </a:t>
            </a:r>
            <a:r>
              <a:rPr lang="en-US" sz="1400" dirty="0">
                <a:solidFill>
                  <a:srgbClr val="000066"/>
                </a:solidFill>
                <a:hlinkClick r:id="rId7"/>
              </a:rPr>
              <a:t>website</a:t>
            </a:r>
            <a:r>
              <a:rPr lang="en-US" sz="1400" dirty="0">
                <a:solidFill>
                  <a:srgbClr val="000066"/>
                </a:solidFill>
              </a:rPr>
              <a:t>.</a:t>
            </a:r>
          </a:p>
          <a:p>
            <a:endParaRPr lang="de-AT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63" y="3215607"/>
            <a:ext cx="983741" cy="983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F65E547-A028-4087-B11A-7AD01D2CDCD0}"/>
              </a:ext>
            </a:extLst>
          </p:cNvPr>
          <p:cNvSpPr/>
          <p:nvPr/>
        </p:nvSpPr>
        <p:spPr>
          <a:xfrm>
            <a:off x="4864225" y="1055548"/>
            <a:ext cx="44378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</a:rPr>
              <a:t>… at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</a:rPr>
              <a:t>E&amp;I Touchdown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</a:rPr>
              <a:t>18/01/2022, 5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</a:rPr>
              <a:t> PM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66"/>
              </a:solidFill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</a:rPr>
              <a:t>BACK ON CAMPUS!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ctr">
              <a:defRPr/>
            </a:pPr>
            <a:endParaRPr lang="en-US" sz="1400" dirty="0" smtClean="0">
              <a:solidFill>
                <a:srgbClr val="000066"/>
              </a:solidFill>
            </a:endParaRPr>
          </a:p>
          <a:p>
            <a:pPr algn="ctr"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ctr"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0032AC35-64E2-BF47-9DC8-DB4E02F602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6" y="1397373"/>
            <a:ext cx="3101782" cy="206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AF6A4ADD-A9E2-554C-997E-AE52E7F1A4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r="31049" b="27555"/>
          <a:stretch/>
        </p:blipFill>
        <p:spPr>
          <a:xfrm>
            <a:off x="3328344" y="1397373"/>
            <a:ext cx="1849242" cy="206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9179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8" y="539524"/>
            <a:ext cx="6840000" cy="3996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Faculty - </a:t>
            </a:r>
            <a:r>
              <a:rPr lang="en-US" b="0" dirty="0" smtClean="0"/>
              <a:t>Introducing </a:t>
            </a:r>
            <a:r>
              <a:rPr lang="en-US" b="0" dirty="0"/>
              <a:t>our team 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Who are E&amp;I and </a:t>
            </a:r>
            <a:r>
              <a:rPr lang="en-US" b="0" dirty="0" err="1"/>
              <a:t>IfSTO</a:t>
            </a:r>
            <a:r>
              <a:rPr lang="en-US" b="0" dirty="0"/>
              <a:t>?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543800" y="4870450"/>
            <a:ext cx="1600200" cy="2730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CF2FB-140D-7149-9A4F-4E72F98B2F1F}" type="slidenum">
              <a:rPr kumimoji="0" lang="de-DE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800" b="0" i="0" u="none" strike="noStrike" kern="1200" cap="all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928208" y="1137030"/>
            <a:ext cx="6926742" cy="666645"/>
          </a:xfrm>
          <a:prstGeom prst="rect">
            <a:avLst/>
          </a:prstGeom>
          <a:solidFill>
            <a:srgbClr val="1D43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928208" y="1856832"/>
            <a:ext cx="6936510" cy="1335917"/>
          </a:xfrm>
          <a:prstGeom prst="rect">
            <a:avLst/>
          </a:prstGeom>
          <a:solidFill>
            <a:srgbClr val="1D43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933092" y="3259905"/>
            <a:ext cx="6926742" cy="648072"/>
          </a:xfrm>
          <a:prstGeom prst="rect">
            <a:avLst/>
          </a:prstGeom>
          <a:solidFill>
            <a:srgbClr val="1D43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928208" y="3961297"/>
            <a:ext cx="6926742" cy="652719"/>
          </a:xfrm>
          <a:prstGeom prst="rect">
            <a:avLst/>
          </a:prstGeom>
          <a:solidFill>
            <a:srgbClr val="1D437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2" name="Picture 89" descr="http://www.wu.ac.at/entrep/images/team/mitarbeiter_0802/hanous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385" y="1870596"/>
            <a:ext cx="485840" cy="6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feld 36"/>
          <p:cNvSpPr txBox="1"/>
          <p:nvPr/>
        </p:nvSpPr>
        <p:spPr>
          <a:xfrm>
            <a:off x="999457" y="1226442"/>
            <a:ext cx="268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Institute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Entrepreneurship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Innovation -</a:t>
            </a:r>
            <a:r>
              <a:rPr kumimoji="0" lang="de-DE" sz="1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Chair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999457" y="3380700"/>
            <a:ext cx="281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Institute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Strategy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Technology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Organization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	-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Chair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000800" y="4152867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IfSTO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Team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48" y="3965007"/>
            <a:ext cx="466170" cy="6453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60" y="2551368"/>
            <a:ext cx="503502" cy="6453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924" y="1870596"/>
            <a:ext cx="456896" cy="6453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555" y="2551368"/>
            <a:ext cx="459016" cy="6453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357" y="1870596"/>
            <a:ext cx="455641" cy="645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16056" r="14066"/>
          <a:stretch/>
        </p:blipFill>
        <p:spPr>
          <a:xfrm>
            <a:off x="5757248" y="2551368"/>
            <a:ext cx="442122" cy="645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6131" r="19436" b="5870"/>
          <a:stretch/>
        </p:blipFill>
        <p:spPr>
          <a:xfrm>
            <a:off x="4693463" y="1870596"/>
            <a:ext cx="472630" cy="645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7CEDFF-1511-0C43-93E8-9E17506F4B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98" r="7851"/>
          <a:stretch/>
        </p:blipFill>
        <p:spPr>
          <a:xfrm>
            <a:off x="4706242" y="2554226"/>
            <a:ext cx="456897" cy="6395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72" y="3265135"/>
            <a:ext cx="444540" cy="6453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9342" y="2551368"/>
            <a:ext cx="452324" cy="6453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1677" y="1870596"/>
            <a:ext cx="449321" cy="6453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9283" y="3965007"/>
            <a:ext cx="449320" cy="6453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9015" y="3965007"/>
            <a:ext cx="447662" cy="6453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89" y="1873659"/>
            <a:ext cx="447574" cy="63917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6402" y="1140330"/>
            <a:ext cx="452011" cy="64530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3751" y="3965007"/>
            <a:ext cx="473061" cy="64530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05979" y="3965007"/>
            <a:ext cx="447596" cy="6453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98334" y="3965007"/>
            <a:ext cx="438742" cy="645300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67377" y="2551368"/>
            <a:ext cx="497897" cy="645300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45236" y="1870596"/>
            <a:ext cx="472794" cy="645300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40256" y="2551368"/>
            <a:ext cx="428039" cy="645300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18343" y="2551368"/>
            <a:ext cx="491198" cy="645300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1000800" y="2359638"/>
            <a:ext cx="2686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E&amp;I Team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r="5418"/>
          <a:stretch/>
        </p:blipFill>
        <p:spPr>
          <a:xfrm>
            <a:off x="6261888" y="1866913"/>
            <a:ext cx="499259" cy="6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"/>
          <p:cNvSpPr txBox="1">
            <a:spLocks/>
          </p:cNvSpPr>
          <p:nvPr/>
        </p:nvSpPr>
        <p:spPr>
          <a:xfrm>
            <a:off x="751111" y="2752341"/>
            <a:ext cx="3306540" cy="3265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2060"/>
                </a:solidFill>
                <a:hlinkClick r:id="rId4"/>
              </a:rPr>
              <a:t>www.wu.ac.at/entrep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781042" y="2761728"/>
            <a:ext cx="1924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srgbClr val="002060"/>
                </a:solidFill>
                <a:hlinkClick r:id="rId5"/>
              </a:rPr>
              <a:t>www.wu.ac.at/ifsto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97" y="3644841"/>
            <a:ext cx="1663214" cy="42072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3973886" y="4069999"/>
            <a:ext cx="1995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hlinkClick r:id="rId7"/>
              </a:rPr>
              <a:t>wuentrepreneurship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719" y="3686175"/>
            <a:ext cx="1260086" cy="342065"/>
          </a:xfrm>
          <a:prstGeom prst="rect">
            <a:avLst/>
          </a:prstGeom>
        </p:spPr>
      </p:pic>
      <p:sp>
        <p:nvSpPr>
          <p:cNvPr id="34" name="Titel 3">
            <a:extLst>
              <a:ext uri="{FF2B5EF4-FFF2-40B4-BE49-F238E27FC236}">
                <a16:creationId xmlns:a16="http://schemas.microsoft.com/office/drawing/2014/main" id="{9B75760F-F752-479B-A7C9-7C3FFB40ACE5}"/>
              </a:ext>
            </a:extLst>
          </p:cNvPr>
          <p:cNvSpPr txBox="1">
            <a:spLocks/>
          </p:cNvSpPr>
          <p:nvPr/>
        </p:nvSpPr>
        <p:spPr>
          <a:xfrm>
            <a:off x="462408" y="169100"/>
            <a:ext cx="6840000" cy="770069"/>
          </a:xfrm>
          <a:prstGeom prst="rect">
            <a:avLst/>
          </a:prstGeom>
        </p:spPr>
        <p:txBody>
          <a:bodyPr anchor="ctr"/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2060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>
                <a:latin typeface="+mn-lt"/>
              </a:rPr>
              <a:t>More information</a:t>
            </a:r>
          </a:p>
        </p:txBody>
      </p:sp>
      <p:sp>
        <p:nvSpPr>
          <p:cNvPr id="35" name="Rechteck 34"/>
          <p:cNvSpPr/>
          <p:nvPr/>
        </p:nvSpPr>
        <p:spPr>
          <a:xfrm>
            <a:off x="0" y="4426163"/>
            <a:ext cx="1516722" cy="696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8068" y="3648320"/>
            <a:ext cx="1446941" cy="48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90238" y="4035916"/>
            <a:ext cx="3428009" cy="55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3932" tIns="91966" rIns="183932" bIns="91966" anchor="ctr"/>
          <a:lstStyle/>
          <a:p>
            <a:pPr defTabSz="1839913">
              <a:spcBef>
                <a:spcPct val="20000"/>
              </a:spcBef>
              <a:defRPr/>
            </a:pPr>
            <a:r>
              <a:rPr lang="en-US" sz="1200" kern="0" dirty="0">
                <a:solidFill>
                  <a:srgbClr val="002060"/>
                </a:solidFill>
                <a:cs typeface="Arial" pitchFamily="34" charset="0"/>
                <a:hlinkClick r:id="rId10"/>
              </a:rPr>
              <a:t>E&amp;I @</a:t>
            </a:r>
            <a:r>
              <a:rPr lang="en-US" sz="1200" kern="0" dirty="0" err="1">
                <a:solidFill>
                  <a:srgbClr val="002060"/>
                </a:solidFill>
                <a:cs typeface="Arial" pitchFamily="34" charset="0"/>
                <a:hlinkClick r:id="rId10"/>
              </a:rPr>
              <a:t>wu.entrepreneurship.innovation</a:t>
            </a:r>
            <a:endParaRPr lang="en-US" sz="1200" kern="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11"/>
          <a:srcRect l="377" r="220" b="30851"/>
          <a:stretch/>
        </p:blipFill>
        <p:spPr>
          <a:xfrm>
            <a:off x="751110" y="1219199"/>
            <a:ext cx="3306540" cy="1502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2"/>
          <a:srcRect t="1720" b="29353"/>
          <a:stretch/>
        </p:blipFill>
        <p:spPr>
          <a:xfrm>
            <a:off x="5168686" y="1219199"/>
            <a:ext cx="3148895" cy="1470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feld 37"/>
          <p:cNvSpPr txBox="1"/>
          <p:nvPr/>
        </p:nvSpPr>
        <p:spPr>
          <a:xfrm>
            <a:off x="6416001" y="4065561"/>
            <a:ext cx="259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hlinkClick r:id="rId13"/>
              </a:rPr>
              <a:t>Institute for Entrepreneurship &amp; Innovation, WU Vienna</a:t>
            </a:r>
            <a:endParaRPr lang="en-US" dirty="0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have not yet found the information you need about the Entrepreneurship &amp; Innovation specialization on our website,                  feel free to contact an E&amp;I </a:t>
            </a:r>
            <a:r>
              <a:rPr lang="en-US" dirty="0" smtClean="0"/>
              <a:t>Ambassador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E&amp;I Ambassadors are current and former students of the SBWL and can give you first-​hand insights into our specialization based on their personal experience. In addition, they are happy to provide you with support during your application phase.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AT" dirty="0">
                <a:hlinkClick r:id="rId4"/>
              </a:rPr>
              <a:t>https://www.wu.ac.at/entrep/lehre/bachelor/ei-ambassadors</a:t>
            </a:r>
            <a:r>
              <a:rPr lang="de-AT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C219C7A-613E-484B-A24A-FEE46073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More information - E&amp;I Ambassadors</a:t>
            </a: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6042" y="12886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99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C219C7A-613E-484B-A24A-FEE46073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More information - E&amp;I Ambassadors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9A0FD9-1107-2F43-8A12-91FC656EB41D}"/>
              </a:ext>
            </a:extLst>
          </p:cNvPr>
          <p:cNvSpPr txBox="1"/>
          <p:nvPr/>
        </p:nvSpPr>
        <p:spPr>
          <a:xfrm>
            <a:off x="3120726" y="2546610"/>
            <a:ext cx="1489510" cy="351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Karolina Wick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karolina.wick@s.wu.ac.at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AA6BE-5CB2-3F4A-BCC7-4E6DABE83328}"/>
              </a:ext>
            </a:extLst>
          </p:cNvPr>
          <p:cNvSpPr txBox="1"/>
          <p:nvPr/>
        </p:nvSpPr>
        <p:spPr>
          <a:xfrm>
            <a:off x="5739090" y="2546610"/>
            <a:ext cx="2276381" cy="35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Thomas Schmidle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t.schmidle1999@gmail.com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1EE99-0E20-504C-BCFE-852CA12A02A6}"/>
              </a:ext>
            </a:extLst>
          </p:cNvPr>
          <p:cNvSpPr txBox="1"/>
          <p:nvPr/>
        </p:nvSpPr>
        <p:spPr>
          <a:xfrm>
            <a:off x="4264725" y="2546610"/>
            <a:ext cx="2276381" cy="35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Barbara Binder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barbara.binder1@s.wu.ac.at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547489-7324-C840-B92E-9FFCB82AD117}"/>
              </a:ext>
            </a:extLst>
          </p:cNvPr>
          <p:cNvSpPr txBox="1"/>
          <p:nvPr/>
        </p:nvSpPr>
        <p:spPr>
          <a:xfrm>
            <a:off x="-179411" y="2546610"/>
            <a:ext cx="2004577" cy="35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Felicia Schneider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felicia.schneider@s.wu.ac.at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DD0F2A-CE32-0D48-A24F-E54A440D85CF}"/>
              </a:ext>
            </a:extLst>
          </p:cNvPr>
          <p:cNvSpPr txBox="1"/>
          <p:nvPr/>
        </p:nvSpPr>
        <p:spPr>
          <a:xfrm>
            <a:off x="-179411" y="4374241"/>
            <a:ext cx="200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Sandra Kieffer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sandra.kieffer@s.wu.ac.at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E2270-1D85-7141-B6BF-030591CC3BD5}"/>
              </a:ext>
            </a:extLst>
          </p:cNvPr>
          <p:cNvSpPr txBox="1"/>
          <p:nvPr/>
        </p:nvSpPr>
        <p:spPr>
          <a:xfrm>
            <a:off x="2661965" y="4377920"/>
            <a:ext cx="2403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Carl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Horlacher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carl.horlacher@hotmail.de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2FBA81-D308-3E42-8C43-CFDBEBF835EE}"/>
              </a:ext>
            </a:extLst>
          </p:cNvPr>
          <p:cNvSpPr txBox="1"/>
          <p:nvPr/>
        </p:nvSpPr>
        <p:spPr>
          <a:xfrm>
            <a:off x="4600225" y="4377920"/>
            <a:ext cx="1574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T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Stefan Ortner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stefan@ortner-energy.com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025AE5-7531-3740-B14D-16E10D7AD9C6}"/>
              </a:ext>
            </a:extLst>
          </p:cNvPr>
          <p:cNvSpPr txBox="1"/>
          <p:nvPr/>
        </p:nvSpPr>
        <p:spPr>
          <a:xfrm>
            <a:off x="1320131" y="4377920"/>
            <a:ext cx="200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Phillip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Grandl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h11737993@wu.ac.at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D030F2AC-FBFC-3946-9244-4FBC9441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 b="8581"/>
          <a:stretch/>
        </p:blipFill>
        <p:spPr>
          <a:xfrm>
            <a:off x="6258389" y="2903586"/>
            <a:ext cx="1248899" cy="1476121"/>
          </a:xfrm>
          <a:prstGeom prst="rect">
            <a:avLst/>
          </a:prstGeom>
        </p:spPr>
      </p:pic>
      <p:sp>
        <p:nvSpPr>
          <p:cNvPr id="34" name="TextBox 30">
            <a:extLst>
              <a:ext uri="{FF2B5EF4-FFF2-40B4-BE49-F238E27FC236}">
                <a16:creationId xmlns:a16="http://schemas.microsoft.com/office/drawing/2014/main" id="{2E2FBA81-D308-3E42-8C43-CFDBEBF835EE}"/>
              </a:ext>
            </a:extLst>
          </p:cNvPr>
          <p:cNvSpPr txBox="1"/>
          <p:nvPr/>
        </p:nvSpPr>
        <p:spPr>
          <a:xfrm>
            <a:off x="6102068" y="4377920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Jana </a:t>
            </a:r>
            <a:r>
              <a:rPr kumimoji="0" lang="de-A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Sabel</a:t>
            </a:r>
            <a:endParaRPr kumimoji="0" lang="de-AT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jana.lisa.sabel@s.wu.ac.at</a:t>
            </a:r>
          </a:p>
        </p:txBody>
      </p:sp>
      <p:pic>
        <p:nvPicPr>
          <p:cNvPr id="1026" name="Picture 2" descr="Profilfoto von Stefan Ortner">
            <a:extLst>
              <a:ext uri="{FF2B5EF4-FFF2-40B4-BE49-F238E27FC236}">
                <a16:creationId xmlns:a16="http://schemas.microsoft.com/office/drawing/2014/main" id="{F61B3C7F-7201-424C-A18C-BD4D16A24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/>
          <a:stretch/>
        </p:blipFill>
        <p:spPr bwMode="auto">
          <a:xfrm>
            <a:off x="4732706" y="2903586"/>
            <a:ext cx="1305602" cy="147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CD756B3-246B-40BC-B7D3-EA3CAA8AA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3756"/>
          <a:stretch/>
        </p:blipFill>
        <p:spPr>
          <a:xfrm>
            <a:off x="173582" y="2897988"/>
            <a:ext cx="1296974" cy="1481719"/>
          </a:xfrm>
          <a:prstGeom prst="rect">
            <a:avLst/>
          </a:prstGeom>
        </p:spPr>
      </p:pic>
      <p:pic>
        <p:nvPicPr>
          <p:cNvPr id="18" name="Picture 1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989A5B7-406B-4133-B57D-A985D92B8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1"/>
          <a:stretch/>
        </p:blipFill>
        <p:spPr>
          <a:xfrm>
            <a:off x="173582" y="1064891"/>
            <a:ext cx="1298592" cy="1481719"/>
          </a:xfrm>
          <a:prstGeom prst="rect">
            <a:avLst/>
          </a:prstGeom>
        </p:spPr>
      </p:pic>
      <p:pic>
        <p:nvPicPr>
          <p:cNvPr id="37" name="Picture 36" descr="A person wearing a white coat&#10;&#10;Description automatically generated with low confidence">
            <a:extLst>
              <a:ext uri="{FF2B5EF4-FFF2-40B4-BE49-F238E27FC236}">
                <a16:creationId xmlns:a16="http://schemas.microsoft.com/office/drawing/2014/main" id="{DDA0A5BA-FCB6-4E04-8082-530F23AE30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2"/>
          <a:stretch/>
        </p:blipFill>
        <p:spPr>
          <a:xfrm>
            <a:off x="3214433" y="1070336"/>
            <a:ext cx="1302097" cy="1476274"/>
          </a:xfrm>
          <a:prstGeom prst="rect">
            <a:avLst/>
          </a:prstGeom>
        </p:spPr>
      </p:pic>
      <p:pic>
        <p:nvPicPr>
          <p:cNvPr id="40" name="Picture 39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72448322-6F85-477B-A330-0C9C0ACDE8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8"/>
          <a:stretch/>
        </p:blipFill>
        <p:spPr>
          <a:xfrm>
            <a:off x="3210928" y="2897988"/>
            <a:ext cx="1305602" cy="1481719"/>
          </a:xfrm>
          <a:prstGeom prst="rect">
            <a:avLst/>
          </a:prstGeom>
        </p:spPr>
      </p:pic>
      <p:pic>
        <p:nvPicPr>
          <p:cNvPr id="42" name="Picture 41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3445783C-AA27-4C23-9DD5-4BBD1E86F2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/>
          <a:stretch/>
        </p:blipFill>
        <p:spPr>
          <a:xfrm>
            <a:off x="6258389" y="1055085"/>
            <a:ext cx="1248899" cy="1491525"/>
          </a:xfrm>
          <a:prstGeom prst="rect">
            <a:avLst/>
          </a:prstGeom>
        </p:spPr>
      </p:pic>
      <p:pic>
        <p:nvPicPr>
          <p:cNvPr id="44" name="Picture 4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60C3208-8DA4-4E45-B647-CFC26AED57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b="20348"/>
          <a:stretch/>
        </p:blipFill>
        <p:spPr>
          <a:xfrm>
            <a:off x="7727368" y="1055085"/>
            <a:ext cx="1248213" cy="1491525"/>
          </a:xfrm>
          <a:prstGeom prst="rect">
            <a:avLst/>
          </a:prstGeom>
        </p:spPr>
      </p:pic>
      <p:pic>
        <p:nvPicPr>
          <p:cNvPr id="1030" name="Picture 6" descr="Profilfoto von Barbara Binder">
            <a:extLst>
              <a:ext uri="{FF2B5EF4-FFF2-40B4-BE49-F238E27FC236}">
                <a16:creationId xmlns:a16="http://schemas.microsoft.com/office/drawing/2014/main" id="{4FC58C1A-E0F4-4485-96E4-B3ED47EFD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5778" r="7633"/>
          <a:stretch/>
        </p:blipFill>
        <p:spPr bwMode="auto">
          <a:xfrm>
            <a:off x="4736611" y="1055085"/>
            <a:ext cx="1301697" cy="14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foto von Stephanie Casper">
            <a:extLst>
              <a:ext uri="{FF2B5EF4-FFF2-40B4-BE49-F238E27FC236}">
                <a16:creationId xmlns:a16="http://schemas.microsoft.com/office/drawing/2014/main" id="{CB47E786-1EB0-4784-AF83-94D9A8DEF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8823"/>
          <a:stretch/>
        </p:blipFill>
        <p:spPr bwMode="auto">
          <a:xfrm>
            <a:off x="7727368" y="2903586"/>
            <a:ext cx="1243050" cy="147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0">
            <a:extLst>
              <a:ext uri="{FF2B5EF4-FFF2-40B4-BE49-F238E27FC236}">
                <a16:creationId xmlns:a16="http://schemas.microsoft.com/office/drawing/2014/main" id="{9C1286AA-399A-4BF6-B578-A5F4B7E68CD5}"/>
              </a:ext>
            </a:extLst>
          </p:cNvPr>
          <p:cNvSpPr txBox="1"/>
          <p:nvPr/>
        </p:nvSpPr>
        <p:spPr>
          <a:xfrm>
            <a:off x="7588108" y="4377920"/>
            <a:ext cx="152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Stephanie Casper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stephanie.casper@gmx.at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79AAEC-63FB-43E8-A20B-BF4421027D56}"/>
              </a:ext>
            </a:extLst>
          </p:cNvPr>
          <p:cNvSpPr txBox="1"/>
          <p:nvPr/>
        </p:nvSpPr>
        <p:spPr>
          <a:xfrm>
            <a:off x="7213283" y="2546610"/>
            <a:ext cx="2276381" cy="35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Julian Pfeifer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h11702436@s.wu.ac.at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7B6C08B-B1E8-4323-88A3-A700619F93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r="20552"/>
          <a:stretch/>
        </p:blipFill>
        <p:spPr>
          <a:xfrm>
            <a:off x="1692255" y="1064891"/>
            <a:ext cx="1302097" cy="148171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3CE984D-E12E-4839-A117-ED73DBC52E1B}"/>
              </a:ext>
            </a:extLst>
          </p:cNvPr>
          <p:cNvSpPr txBox="1"/>
          <p:nvPr/>
        </p:nvSpPr>
        <p:spPr>
          <a:xfrm>
            <a:off x="1339464" y="2561999"/>
            <a:ext cx="2004577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Denise Alessia Steger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denise.alessia.steger@s.wu.ac.at</a:t>
            </a:r>
          </a:p>
        </p:txBody>
      </p:sp>
      <p:pic>
        <p:nvPicPr>
          <p:cNvPr id="3" name="Picture 2" descr="Profilfoto von Philip Grandl">
            <a:extLst>
              <a:ext uri="{FF2B5EF4-FFF2-40B4-BE49-F238E27FC236}">
                <a16:creationId xmlns:a16="http://schemas.microsoft.com/office/drawing/2014/main" id="{01A40564-8252-4ABA-83AB-99ADA987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5757"/>
          <a:stretch/>
        </p:blipFill>
        <p:spPr bwMode="auto">
          <a:xfrm>
            <a:off x="1692255" y="2897988"/>
            <a:ext cx="1296974" cy="14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4898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9CE338-C805-44BB-9A13-C13CEAE3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4242"/>
            <a:ext cx="8298804" cy="3764248"/>
          </a:xfrm>
        </p:spPr>
        <p:txBody>
          <a:bodyPr>
            <a:normAutofit/>
          </a:bodyPr>
          <a:lstStyle/>
          <a:p>
            <a:r>
              <a:rPr lang="en-US" dirty="0"/>
              <a:t>90 students </a:t>
            </a:r>
            <a:r>
              <a:rPr lang="en-US" dirty="0" smtClean="0"/>
              <a:t>will be admitted </a:t>
            </a:r>
            <a:r>
              <a:rPr lang="en-US" dirty="0"/>
              <a:t>in </a:t>
            </a:r>
            <a:r>
              <a:rPr lang="en-US" dirty="0" smtClean="0"/>
              <a:t>summer </a:t>
            </a:r>
            <a:r>
              <a:rPr lang="en-US" dirty="0"/>
              <a:t>term </a:t>
            </a:r>
            <a:r>
              <a:rPr lang="en-US" dirty="0" smtClean="0"/>
              <a:t>2022</a:t>
            </a:r>
            <a:endParaRPr lang="en-US" dirty="0"/>
          </a:p>
          <a:p>
            <a:endParaRPr lang="en-US" dirty="0"/>
          </a:p>
          <a:p>
            <a:r>
              <a:rPr lang="en-US" dirty="0"/>
              <a:t>Criteria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sz="1600" b="1" dirty="0"/>
              <a:t>WU student ranking: </a:t>
            </a:r>
            <a:br>
              <a:rPr lang="en-US" sz="1600" b="1" dirty="0"/>
            </a:br>
            <a:r>
              <a:rPr lang="en-US" sz="1600" dirty="0"/>
              <a:t>If you are within the top 5% of your cohort, you will be accepted automatically.</a:t>
            </a:r>
          </a:p>
          <a:p>
            <a:pPr marL="361950" lvl="2" indent="0">
              <a:buNone/>
            </a:pPr>
            <a:r>
              <a:rPr lang="en-US" sz="1600" dirty="0"/>
              <a:t>Please make sure that all required grades are listed in time in the ranking you submit to us!</a:t>
            </a:r>
            <a:br>
              <a:rPr lang="en-US" sz="1600" dirty="0"/>
            </a:br>
            <a:r>
              <a:rPr lang="en-US" sz="1600" dirty="0"/>
              <a:t>Please visit </a:t>
            </a:r>
            <a:r>
              <a:rPr lang="en-US" sz="1600" dirty="0">
                <a:hlinkClick r:id="rId5"/>
              </a:rPr>
              <a:t>www.wu.ac.at/entrep/apply</a:t>
            </a:r>
            <a:r>
              <a:rPr lang="en-US" sz="1600" dirty="0"/>
              <a:t> for more information! </a:t>
            </a:r>
            <a:br>
              <a:rPr lang="en-US" sz="1600" dirty="0"/>
            </a:br>
            <a:endParaRPr lang="en-US" sz="1600" dirty="0"/>
          </a:p>
          <a:p>
            <a:pPr lvl="1"/>
            <a:r>
              <a:rPr lang="en-US" sz="1600" b="1" dirty="0"/>
              <a:t>Exceptional E&amp;I skills:</a:t>
            </a:r>
          </a:p>
          <a:p>
            <a:pPr marL="360363" lvl="1" indent="0">
              <a:buNone/>
            </a:pPr>
            <a:r>
              <a:rPr lang="en-US" sz="1600" dirty="0"/>
              <a:t>At least 30 students are accepted ONLY based on their skills</a:t>
            </a:r>
          </a:p>
          <a:p>
            <a:pPr marL="180975" lvl="1" indent="0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79DF67-79B3-4773-AE47-C3229B79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Application process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F91FC0D-CD1F-455D-A078-6CE1D77AE4AF}"/>
              </a:ext>
            </a:extLst>
          </p:cNvPr>
          <p:cNvSpPr txBox="1"/>
          <p:nvPr/>
        </p:nvSpPr>
        <p:spPr>
          <a:xfrm rot="1084356">
            <a:off x="6630880" y="1363226"/>
            <a:ext cx="2376784" cy="7848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2060"/>
                </a:solidFill>
              </a:rPr>
              <a:t>Same application process for all WU study programs!</a:t>
            </a: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3434" y="3474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3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8F7600-035C-49AF-8CD6-7165DCFD42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51825" y="4799013"/>
            <a:ext cx="892175" cy="231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EDDB5E-1769-4268-B57C-0551144D0315}"/>
              </a:ext>
            </a:extLst>
          </p:cNvPr>
          <p:cNvSpPr/>
          <p:nvPr/>
        </p:nvSpPr>
        <p:spPr>
          <a:xfrm>
            <a:off x="1730210" y="2068847"/>
            <a:ext cx="5355510" cy="830997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  <a:cs typeface="Calibri" panose="020F0502020204030204" pitchFamily="34" charset="0"/>
              </a:rPr>
              <a:t>How many people does the average US company employ?</a:t>
            </a:r>
            <a:endParaRPr lang="en-US" sz="2400" b="1" dirty="0">
              <a:solidFill>
                <a:srgbClr val="000066"/>
              </a:solidFill>
              <a:cs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8" name="Picture 20" descr="3M-Logo-RGB-Pro-Size">
            <a:hlinkClick r:id="rId4" tooltip="3M-Logo-RGB-Pro-Size"/>
            <a:extLst>
              <a:ext uri="{FF2B5EF4-FFF2-40B4-BE49-F238E27FC236}">
                <a16:creationId xmlns:a16="http://schemas.microsoft.com/office/drawing/2014/main" id="{0BEEA7BC-3540-450C-929E-5CAD8048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076357"/>
            <a:ext cx="2096964" cy="8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File:Time Warner wordmark.svg">
            <a:extLst>
              <a:ext uri="{FF2B5EF4-FFF2-40B4-BE49-F238E27FC236}">
                <a16:creationId xmlns:a16="http://schemas.microsoft.com/office/drawing/2014/main" id="{57345B0B-E76C-4C6D-B984-BCDD1B0D8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932" y="135366"/>
            <a:ext cx="1873274" cy="2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ile:ExxonMobil Logo.svg">
            <a:extLst>
              <a:ext uri="{FF2B5EF4-FFF2-40B4-BE49-F238E27FC236}">
                <a16:creationId xmlns:a16="http://schemas.microsoft.com/office/drawing/2014/main" id="{180926DF-4F0C-4D57-A522-8B5AD1FC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61" y="954590"/>
            <a:ext cx="2540161" cy="34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File:Coca-Cola logo.svg">
            <a:extLst>
              <a:ext uri="{FF2B5EF4-FFF2-40B4-BE49-F238E27FC236}">
                <a16:creationId xmlns:a16="http://schemas.microsoft.com/office/drawing/2014/main" id="{F973E135-66D0-4FA7-9639-63F4AFCF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807" y="590910"/>
            <a:ext cx="1875917" cy="4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File:Merck Sharp &amp; Dohme (MSD).svg">
            <a:extLst>
              <a:ext uri="{FF2B5EF4-FFF2-40B4-BE49-F238E27FC236}">
                <a16:creationId xmlns:a16="http://schemas.microsoft.com/office/drawing/2014/main" id="{75AB287F-D90F-4009-8C85-C30E0056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0" y="1259393"/>
            <a:ext cx="2147388" cy="6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File:Pfizer logo.svg">
            <a:extLst>
              <a:ext uri="{FF2B5EF4-FFF2-40B4-BE49-F238E27FC236}">
                <a16:creationId xmlns:a16="http://schemas.microsoft.com/office/drawing/2014/main" id="{ABAD65F4-03EC-4325-BC43-1F66D444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046" y="1083270"/>
            <a:ext cx="1440769" cy="6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File:General Electric logo.svg">
            <a:extLst>
              <a:ext uri="{FF2B5EF4-FFF2-40B4-BE49-F238E27FC236}">
                <a16:creationId xmlns:a16="http://schemas.microsoft.com/office/drawing/2014/main" id="{7E1E7D53-8C76-40D9-B5BD-358C7E74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313" y="195487"/>
            <a:ext cx="1800153" cy="13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File:Ford Motor Company Logo.svg">
            <a:extLst>
              <a:ext uri="{FF2B5EF4-FFF2-40B4-BE49-F238E27FC236}">
                <a16:creationId xmlns:a16="http://schemas.microsoft.com/office/drawing/2014/main" id="{AE3BA6D2-BB11-4F9B-B78B-8281F6E5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599" y="1514488"/>
            <a:ext cx="1786523" cy="53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File:Intel-logo.svg">
            <a:extLst>
              <a:ext uri="{FF2B5EF4-FFF2-40B4-BE49-F238E27FC236}">
                <a16:creationId xmlns:a16="http://schemas.microsoft.com/office/drawing/2014/main" id="{7502A6CB-B726-448C-B4AE-F96373BD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23" y="2075780"/>
            <a:ext cx="1320264" cy="6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File:Johnson&amp;Johnson Logo.svg">
            <a:extLst>
              <a:ext uri="{FF2B5EF4-FFF2-40B4-BE49-F238E27FC236}">
                <a16:creationId xmlns:a16="http://schemas.microsoft.com/office/drawing/2014/main" id="{7A024955-8922-44DA-A31D-BBA79DED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3" y="2914444"/>
            <a:ext cx="1989165" cy="3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File:Google-Logo.svg">
            <a:extLst>
              <a:ext uri="{FF2B5EF4-FFF2-40B4-BE49-F238E27FC236}">
                <a16:creationId xmlns:a16="http://schemas.microsoft.com/office/drawing/2014/main" id="{5BCD04FB-C448-4B04-A24E-FA00D536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935" y="3525469"/>
            <a:ext cx="1652275" cy="46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File:HP Palm Logo.svg">
            <a:extLst>
              <a:ext uri="{FF2B5EF4-FFF2-40B4-BE49-F238E27FC236}">
                <a16:creationId xmlns:a16="http://schemas.microsoft.com/office/drawing/2014/main" id="{50DEC1AB-38E0-476F-8ABA-62394419A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4514" y="3608620"/>
            <a:ext cx="809904" cy="60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ile:Apple logo black.svg">
            <a:extLst>
              <a:ext uri="{FF2B5EF4-FFF2-40B4-BE49-F238E27FC236}">
                <a16:creationId xmlns:a16="http://schemas.microsoft.com/office/drawing/2014/main" id="{DE80FF38-74AE-4A68-A60E-624E9045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65" y="3299744"/>
            <a:ext cx="1142423" cy="105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File:Microsoft logo (2012).svg">
            <a:extLst>
              <a:ext uri="{FF2B5EF4-FFF2-40B4-BE49-F238E27FC236}">
                <a16:creationId xmlns:a16="http://schemas.microsoft.com/office/drawing/2014/main" id="{9CCD32DE-4E01-4A9E-B712-6A57371B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197" y="3543787"/>
            <a:ext cx="2774803" cy="4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File:Mcdonalds-90s-logo.svg">
            <a:extLst>
              <a:ext uri="{FF2B5EF4-FFF2-40B4-BE49-F238E27FC236}">
                <a16:creationId xmlns:a16="http://schemas.microsoft.com/office/drawing/2014/main" id="{3EC1C227-9071-4DD8-B094-4F945EDF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910" y="2298016"/>
            <a:ext cx="1558645" cy="8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0" descr="File:P&amp;G Company1803283hsxsux.png">
            <a:extLst>
              <a:ext uri="{FF2B5EF4-FFF2-40B4-BE49-F238E27FC236}">
                <a16:creationId xmlns:a16="http://schemas.microsoft.com/office/drawing/2014/main" id="{6B5EAD9B-46D8-471F-8744-3B9B98F6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935" y="4272297"/>
            <a:ext cx="1708579" cy="5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2" descr="File:IBM logo.svg">
            <a:extLst>
              <a:ext uri="{FF2B5EF4-FFF2-40B4-BE49-F238E27FC236}">
                <a16:creationId xmlns:a16="http://schemas.microsoft.com/office/drawing/2014/main" id="{0CDB7348-E95D-46F5-BE4D-C549393A7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910" y="4196131"/>
            <a:ext cx="2130694" cy="63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4" descr="File:The Walt Disney Company.svg">
            <a:extLst>
              <a:ext uri="{FF2B5EF4-FFF2-40B4-BE49-F238E27FC236}">
                <a16:creationId xmlns:a16="http://schemas.microsoft.com/office/drawing/2014/main" id="{FA1F6EB8-9BDE-415F-8D1B-846BBE34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61" y="59539"/>
            <a:ext cx="3243935" cy="3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6" descr="File:Boeing Sign.svg">
            <a:extLst>
              <a:ext uri="{FF2B5EF4-FFF2-40B4-BE49-F238E27FC236}">
                <a16:creationId xmlns:a16="http://schemas.microsoft.com/office/drawing/2014/main" id="{3AE51C59-1A79-481A-968B-A07120F1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6" y="453830"/>
            <a:ext cx="1922459" cy="3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613230" y="30509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28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B447961-6D94-418A-A014-D4D8203B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8" y="1210152"/>
            <a:ext cx="8399483" cy="34685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b="1" dirty="0">
                <a:hlinkClick r:id="rId4"/>
              </a:rPr>
              <a:t>www.wu.ac.at/entrep/apply</a:t>
            </a:r>
            <a:r>
              <a:rPr lang="en-US" sz="1800" b="1" dirty="0"/>
              <a:t>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1800" b="1" dirty="0">
                <a:solidFill>
                  <a:srgbClr val="FF0000"/>
                </a:solidFill>
              </a:rPr>
              <a:t> registration via LPIS </a:t>
            </a:r>
            <a:r>
              <a:rPr lang="en-US" sz="1800" b="1" u="sng" dirty="0">
                <a:solidFill>
                  <a:srgbClr val="FF0000"/>
                </a:solidFill>
              </a:rPr>
              <a:t>and</a:t>
            </a:r>
            <a:r>
              <a:rPr lang="en-US" sz="1800" b="1" dirty="0">
                <a:solidFill>
                  <a:srgbClr val="FF0000"/>
                </a:solidFill>
              </a:rPr>
              <a:t> online application form is mandatory for all entry modes!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Important dates: 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b="1" dirty="0"/>
          </a:p>
          <a:p>
            <a:pPr lvl="1"/>
            <a:r>
              <a:rPr lang="en-US" sz="1600" dirty="0"/>
              <a:t>Jan	27, 2022: 	Application form online</a:t>
            </a:r>
          </a:p>
          <a:p>
            <a:pPr lvl="1"/>
            <a:r>
              <a:rPr lang="en-US" sz="1600" dirty="0"/>
              <a:t>Jan	</a:t>
            </a:r>
            <a:r>
              <a:rPr lang="en-US" sz="1600" dirty="0" smtClean="0"/>
              <a:t>27, </a:t>
            </a:r>
            <a:r>
              <a:rPr lang="en-US" sz="1600" dirty="0"/>
              <a:t>2022: 	Application period and registration via LPIS starts</a:t>
            </a:r>
          </a:p>
          <a:p>
            <a:pPr lvl="1"/>
            <a:r>
              <a:rPr lang="en-US" sz="1600" dirty="0"/>
              <a:t>Feb	06, 2022: 	Final application deadline</a:t>
            </a:r>
          </a:p>
          <a:p>
            <a:pPr lvl="1"/>
            <a:r>
              <a:rPr lang="en-US" sz="1600" dirty="0"/>
              <a:t>Feb	09, 2022: 	Notifications about acceptance</a:t>
            </a:r>
          </a:p>
          <a:p>
            <a:pPr lvl="1"/>
            <a:r>
              <a:rPr lang="en-US" sz="1600" dirty="0"/>
              <a:t>Feb  	28, 2022: 	</a:t>
            </a:r>
            <a:r>
              <a:rPr lang="en-US" sz="1600" b="1" dirty="0"/>
              <a:t>Welcome @ E&amp;I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5A44D85-90F9-4627-A947-EA917C11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Application process</a:t>
            </a: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0503" y="39135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9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9CE338-C805-44BB-9A13-C13CEAE3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4242"/>
            <a:ext cx="8298804" cy="3764248"/>
          </a:xfrm>
        </p:spPr>
        <p:txBody>
          <a:bodyPr>
            <a:noAutofit/>
          </a:bodyPr>
          <a:lstStyle/>
          <a:p>
            <a:r>
              <a:rPr lang="en-GB" sz="1500" dirty="0" smtClean="0"/>
              <a:t>Diverse teams are more creative, identify better opportunities, and complement each other regarding skills and competences</a:t>
            </a:r>
          </a:p>
          <a:p>
            <a:r>
              <a:rPr lang="en-GB" sz="1500" dirty="0" smtClean="0"/>
              <a:t>This </a:t>
            </a:r>
            <a:r>
              <a:rPr lang="en-GB" sz="1500" dirty="0"/>
              <a:t>is </a:t>
            </a:r>
            <a:r>
              <a:rPr lang="en-GB" sz="1500" dirty="0" smtClean="0"/>
              <a:t>why </a:t>
            </a:r>
            <a:r>
              <a:rPr lang="en-GB" sz="1500" dirty="0"/>
              <a:t>we </a:t>
            </a:r>
            <a:r>
              <a:rPr lang="en-GB" sz="1500" dirty="0" smtClean="0"/>
              <a:t>particularly encourage “unusual suspects” to </a:t>
            </a:r>
            <a:r>
              <a:rPr lang="en-GB" sz="1500" dirty="0"/>
              <a:t>apply for E&amp;I!</a:t>
            </a:r>
            <a:endParaRPr lang="de-AT" sz="1500" dirty="0"/>
          </a:p>
          <a:p>
            <a:r>
              <a:rPr lang="de-AT" sz="1500" dirty="0" err="1" smtClean="0"/>
              <a:t>Here</a:t>
            </a:r>
            <a:r>
              <a:rPr lang="de-AT" sz="1500" dirty="0" smtClean="0"/>
              <a:t> </a:t>
            </a:r>
            <a:r>
              <a:rPr lang="de-AT" sz="1500" dirty="0" err="1" smtClean="0"/>
              <a:t>only</a:t>
            </a:r>
            <a:r>
              <a:rPr lang="de-AT" sz="1500" dirty="0" smtClean="0"/>
              <a:t> </a:t>
            </a:r>
            <a:r>
              <a:rPr lang="de-AT" sz="1500" dirty="0" err="1" smtClean="0"/>
              <a:t>two</a:t>
            </a:r>
            <a:r>
              <a:rPr lang="de-AT" sz="1500" dirty="0" smtClean="0"/>
              <a:t> </a:t>
            </a:r>
            <a:r>
              <a:rPr lang="de-AT" sz="1500" dirty="0" err="1" smtClean="0"/>
              <a:t>examples</a:t>
            </a:r>
            <a:r>
              <a:rPr lang="de-AT" sz="1500" dirty="0" smtClean="0"/>
              <a:t> </a:t>
            </a:r>
            <a:r>
              <a:rPr lang="de-AT" sz="1500" dirty="0" err="1" smtClean="0"/>
              <a:t>of</a:t>
            </a:r>
            <a:r>
              <a:rPr lang="de-AT" sz="1500" dirty="0" smtClean="0"/>
              <a:t> </a:t>
            </a:r>
            <a:r>
              <a:rPr lang="de-AT" sz="1500" dirty="0" err="1" smtClean="0"/>
              <a:t>successful</a:t>
            </a:r>
            <a:r>
              <a:rPr lang="de-AT" sz="1500" dirty="0" smtClean="0"/>
              <a:t> </a:t>
            </a:r>
            <a:r>
              <a:rPr lang="de-AT" sz="1500" dirty="0" err="1" smtClean="0"/>
              <a:t>female</a:t>
            </a:r>
            <a:r>
              <a:rPr lang="de-AT" sz="1500" dirty="0" smtClean="0"/>
              <a:t> </a:t>
            </a:r>
            <a:r>
              <a:rPr lang="de-AT" sz="1500" dirty="0" err="1" smtClean="0"/>
              <a:t>founders</a:t>
            </a:r>
            <a:r>
              <a:rPr lang="de-AT" sz="1500" dirty="0" smtClean="0"/>
              <a:t>/E&amp;I </a:t>
            </a:r>
            <a:r>
              <a:rPr lang="de-AT" sz="1500" dirty="0" err="1" smtClean="0"/>
              <a:t>alumnae</a:t>
            </a:r>
            <a:r>
              <a:rPr lang="de-AT" sz="1500" dirty="0" smtClean="0"/>
              <a:t>:</a:t>
            </a:r>
          </a:p>
          <a:p>
            <a:endParaRPr lang="en-US" sz="1500" dirty="0"/>
          </a:p>
          <a:p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sz="1500" dirty="0"/>
          </a:p>
          <a:p>
            <a:pPr lvl="1">
              <a:tabLst>
                <a:tab pos="4217988" algn="l"/>
              </a:tabLst>
            </a:pPr>
            <a:r>
              <a:rPr lang="en-US" sz="1500" dirty="0" smtClean="0"/>
              <a:t>Cornelia Daniel, founder </a:t>
            </a:r>
            <a:r>
              <a:rPr lang="en-US" sz="1500" dirty="0"/>
              <a:t>of </a:t>
            </a:r>
            <a:r>
              <a:rPr lang="en-US" sz="1500" dirty="0" err="1" smtClean="0"/>
              <a:t>Dachgold</a:t>
            </a:r>
            <a:r>
              <a:rPr lang="en-US" sz="1500" dirty="0" smtClean="0"/>
              <a:t>	Katharina </a:t>
            </a:r>
            <a:r>
              <a:rPr lang="en-US" sz="1500" dirty="0" err="1" smtClean="0"/>
              <a:t>Klausberger</a:t>
            </a:r>
            <a:r>
              <a:rPr lang="en-US" sz="1500" dirty="0" smtClean="0"/>
              <a:t>, founder of </a:t>
            </a:r>
            <a:r>
              <a:rPr lang="en-US" sz="1500" dirty="0" err="1" smtClean="0"/>
              <a:t>shpock</a:t>
            </a:r>
            <a:r>
              <a:rPr lang="en-US" sz="1500" dirty="0" smtClean="0"/>
              <a:t> </a:t>
            </a:r>
            <a:r>
              <a:rPr lang="en-US" sz="1500" dirty="0" smtClean="0">
                <a:hlinkClick r:id="rId5"/>
              </a:rPr>
              <a:t>https</a:t>
            </a:r>
            <a:r>
              <a:rPr lang="en-US" sz="1500" dirty="0">
                <a:hlinkClick r:id="rId5"/>
              </a:rPr>
              <a:t>://www.tausendundeindach.at</a:t>
            </a:r>
            <a:r>
              <a:rPr lang="en-US" sz="1500" dirty="0" smtClean="0">
                <a:hlinkClick r:id="rId5"/>
              </a:rPr>
              <a:t>/</a:t>
            </a:r>
            <a:r>
              <a:rPr lang="en-US" sz="1500" dirty="0" smtClean="0"/>
              <a:t>	</a:t>
            </a:r>
            <a:r>
              <a:rPr lang="en-US" sz="1500" dirty="0" smtClean="0">
                <a:hlinkClick r:id="rId6"/>
              </a:rPr>
              <a:t>https://www.shpock.com</a:t>
            </a:r>
            <a:endParaRPr lang="en-US" sz="1500" dirty="0"/>
          </a:p>
          <a:p>
            <a:endParaRPr lang="en-US" sz="15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79DF67-79B3-4773-AE47-C3229B79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9100"/>
            <a:ext cx="7619920" cy="770069"/>
          </a:xfrm>
        </p:spPr>
        <p:txBody>
          <a:bodyPr>
            <a:normAutofit/>
          </a:bodyPr>
          <a:lstStyle/>
          <a:p>
            <a:r>
              <a:rPr lang="en-US" dirty="0" smtClean="0"/>
              <a:t>E&amp;I means diversity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60" y="2396301"/>
            <a:ext cx="2416978" cy="16127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8" y="2357383"/>
            <a:ext cx="3202900" cy="1651626"/>
          </a:xfrm>
          <a:prstGeom prst="rect">
            <a:avLst/>
          </a:prstGeom>
        </p:spPr>
      </p:pic>
      <p:pic>
        <p:nvPicPr>
          <p:cNvPr id="3" name="Divers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9813" y="3590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4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79DF67-79B3-4773-AE47-C3229B79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9100"/>
            <a:ext cx="7619920" cy="770069"/>
          </a:xfrm>
        </p:spPr>
        <p:txBody>
          <a:bodyPr>
            <a:normAutofit/>
          </a:bodyPr>
          <a:lstStyle/>
          <a:p>
            <a:r>
              <a:rPr lang="en-US" dirty="0" smtClean="0"/>
              <a:t>E&amp;I alumni are everywhere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7" y="1660459"/>
            <a:ext cx="4399805" cy="2364347"/>
          </a:xfrm>
          <a:prstGeom prst="rect">
            <a:avLst/>
          </a:prstGeom>
        </p:spPr>
      </p:pic>
      <p:sp>
        <p:nvSpPr>
          <p:cNvPr id="32" name="Inhaltsplatzhalter 1">
            <a:extLst>
              <a:ext uri="{FF2B5EF4-FFF2-40B4-BE49-F238E27FC236}">
                <a16:creationId xmlns:a16="http://schemas.microsoft.com/office/drawing/2014/main" id="{2F9CE338-C805-44BB-9A13-C13CEAE3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507" y="1060587"/>
            <a:ext cx="4410834" cy="3493477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E&amp;I Alumni Network: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strong, diverse, entrepreneurial network of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3,000+ E&amp;I alumni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(BSc, MSc, MBA,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PhD)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E&amp;I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Hubs: 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informal Alumni meetups around the world (mostly in cities with a strong startup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scene/ecosystem)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Various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events during semester in Vienna: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b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E&amp;I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Stammtisch@Alumni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corporates/startups;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Aperitivo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(WU Ball); professional skills workshops; meet &amp;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mingles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Job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billboard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Linkedin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group)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more information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 or contact details of our E&amp;I HUB managers contact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benjamin.monsorno@wu.ac.at</a:t>
            </a:r>
          </a:p>
          <a:p>
            <a:endParaRPr lang="en-US" sz="1200" dirty="0"/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5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9CE338-C805-44BB-9A13-C13CEAE3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530" y="1010842"/>
            <a:ext cx="6061848" cy="4002591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500" dirty="0" smtClean="0">
                <a:solidFill>
                  <a:srgbClr val="003060"/>
                </a:solidFill>
              </a:rPr>
              <a:t>Innovation </a:t>
            </a:r>
            <a:r>
              <a:rPr lang="en-US" sz="1500" dirty="0">
                <a:solidFill>
                  <a:srgbClr val="003060"/>
                </a:solidFill>
              </a:rPr>
              <a:t>management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 dirty="0">
                <a:solidFill>
                  <a:srgbClr val="003060"/>
                </a:solidFill>
              </a:rPr>
              <a:t>Management consulting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 dirty="0">
                <a:solidFill>
                  <a:srgbClr val="003060"/>
                </a:solidFill>
              </a:rPr>
              <a:t>Strategic consulting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 dirty="0">
                <a:solidFill>
                  <a:srgbClr val="003060"/>
                </a:solidFill>
              </a:rPr>
              <a:t>Product management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 dirty="0">
                <a:solidFill>
                  <a:srgbClr val="003060"/>
                </a:solidFill>
              </a:rPr>
              <a:t>Marketing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 dirty="0">
                <a:solidFill>
                  <a:srgbClr val="003060"/>
                </a:solidFill>
              </a:rPr>
              <a:t>Starting your </a:t>
            </a:r>
            <a:r>
              <a:rPr lang="en-US" sz="1500" dirty="0" smtClean="0">
                <a:solidFill>
                  <a:srgbClr val="003060"/>
                </a:solidFill>
              </a:rPr>
              <a:t>own </a:t>
            </a:r>
            <a:br>
              <a:rPr lang="en-US" sz="1500" dirty="0" smtClean="0">
                <a:solidFill>
                  <a:srgbClr val="003060"/>
                </a:solidFill>
              </a:rPr>
            </a:br>
            <a:r>
              <a:rPr lang="en-US" sz="1500" dirty="0" smtClean="0">
                <a:solidFill>
                  <a:srgbClr val="003060"/>
                </a:solidFill>
              </a:rPr>
              <a:t>venture</a:t>
            </a:r>
            <a:endParaRPr lang="en-US" sz="1500" dirty="0">
              <a:solidFill>
                <a:srgbClr val="00306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500" dirty="0" smtClean="0">
                <a:solidFill>
                  <a:srgbClr val="003060"/>
                </a:solidFill>
              </a:rPr>
              <a:t>Start-up scene </a:t>
            </a:r>
          </a:p>
          <a:p>
            <a:pPr marL="285750" indent="-285750">
              <a:buFont typeface="Wingdings" charset="2"/>
              <a:buChar char="ü"/>
            </a:pPr>
            <a:r>
              <a:rPr lang="de-AT" sz="1500" dirty="0">
                <a:solidFill>
                  <a:srgbClr val="003060"/>
                </a:solidFill>
              </a:rPr>
              <a:t>Venture </a:t>
            </a:r>
            <a:r>
              <a:rPr lang="de-AT" sz="1500" dirty="0" err="1" smtClean="0">
                <a:solidFill>
                  <a:srgbClr val="003060"/>
                </a:solidFill>
              </a:rPr>
              <a:t>capital</a:t>
            </a:r>
            <a:r>
              <a:rPr lang="de-AT" sz="1500" dirty="0" smtClean="0">
                <a:solidFill>
                  <a:srgbClr val="003060"/>
                </a:solidFill>
              </a:rPr>
              <a:t> </a:t>
            </a:r>
            <a:br>
              <a:rPr lang="de-AT" sz="1500" dirty="0" smtClean="0">
                <a:solidFill>
                  <a:srgbClr val="003060"/>
                </a:solidFill>
              </a:rPr>
            </a:br>
            <a:r>
              <a:rPr lang="de-AT" sz="1500" dirty="0" err="1" smtClean="0">
                <a:solidFill>
                  <a:srgbClr val="003060"/>
                </a:solidFill>
              </a:rPr>
              <a:t>and</a:t>
            </a:r>
            <a:r>
              <a:rPr lang="de-AT" sz="1500" dirty="0" smtClean="0">
                <a:solidFill>
                  <a:srgbClr val="003060"/>
                </a:solidFill>
              </a:rPr>
              <a:t> </a:t>
            </a:r>
            <a:r>
              <a:rPr lang="de-AT" sz="1500" dirty="0" err="1" smtClean="0">
                <a:solidFill>
                  <a:srgbClr val="003060"/>
                </a:solidFill>
              </a:rPr>
              <a:t>investment</a:t>
            </a:r>
            <a:endParaRPr lang="de-AT" sz="1500" dirty="0" smtClean="0">
              <a:solidFill>
                <a:srgbClr val="00306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de-AT" sz="1500" dirty="0" err="1" smtClean="0">
                <a:solidFill>
                  <a:srgbClr val="003060"/>
                </a:solidFill>
              </a:rPr>
              <a:t>And</a:t>
            </a:r>
            <a:r>
              <a:rPr lang="de-AT" sz="1500" dirty="0" smtClean="0">
                <a:solidFill>
                  <a:srgbClr val="003060"/>
                </a:solidFill>
              </a:rPr>
              <a:t> all </a:t>
            </a:r>
            <a:r>
              <a:rPr lang="de-AT" sz="1500" dirty="0" err="1" smtClean="0">
                <a:solidFill>
                  <a:srgbClr val="003060"/>
                </a:solidFill>
              </a:rPr>
              <a:t>other</a:t>
            </a:r>
            <a:r>
              <a:rPr lang="de-AT" sz="1500" dirty="0" smtClean="0">
                <a:solidFill>
                  <a:srgbClr val="003060"/>
                </a:solidFill>
              </a:rPr>
              <a:t> </a:t>
            </a:r>
            <a:r>
              <a:rPr lang="de-AT" sz="1500" dirty="0" err="1" smtClean="0">
                <a:solidFill>
                  <a:srgbClr val="003060"/>
                </a:solidFill>
              </a:rPr>
              <a:t>jobs</a:t>
            </a:r>
            <a:r>
              <a:rPr lang="de-AT" sz="1500" dirty="0" smtClean="0">
                <a:solidFill>
                  <a:srgbClr val="003060"/>
                </a:solidFill>
              </a:rPr>
              <a:t> </a:t>
            </a:r>
            <a:br>
              <a:rPr lang="de-AT" sz="1500" dirty="0" smtClean="0">
                <a:solidFill>
                  <a:srgbClr val="003060"/>
                </a:solidFill>
              </a:rPr>
            </a:br>
            <a:r>
              <a:rPr lang="de-AT" sz="1500" dirty="0" err="1" smtClean="0">
                <a:solidFill>
                  <a:srgbClr val="003060"/>
                </a:solidFill>
              </a:rPr>
              <a:t>where</a:t>
            </a:r>
            <a:r>
              <a:rPr lang="de-AT" sz="1500" dirty="0" smtClean="0">
                <a:solidFill>
                  <a:srgbClr val="003060"/>
                </a:solidFill>
              </a:rPr>
              <a:t> an </a:t>
            </a:r>
            <a:r>
              <a:rPr lang="de-AT" sz="1500" dirty="0" err="1" smtClean="0">
                <a:solidFill>
                  <a:srgbClr val="003060"/>
                </a:solidFill>
              </a:rPr>
              <a:t>entrepre</a:t>
            </a:r>
            <a:r>
              <a:rPr lang="de-AT" sz="1500" dirty="0" smtClean="0">
                <a:solidFill>
                  <a:srgbClr val="003060"/>
                </a:solidFill>
              </a:rPr>
              <a:t>-</a:t>
            </a:r>
            <a:br>
              <a:rPr lang="de-AT" sz="1500" dirty="0" smtClean="0">
                <a:solidFill>
                  <a:srgbClr val="003060"/>
                </a:solidFill>
              </a:rPr>
            </a:br>
            <a:r>
              <a:rPr lang="de-AT" sz="1500" dirty="0" err="1" smtClean="0">
                <a:solidFill>
                  <a:srgbClr val="003060"/>
                </a:solidFill>
              </a:rPr>
              <a:t>neurial</a:t>
            </a:r>
            <a:r>
              <a:rPr lang="de-AT" sz="1500" dirty="0" smtClean="0">
                <a:solidFill>
                  <a:srgbClr val="003060"/>
                </a:solidFill>
              </a:rPr>
              <a:t> </a:t>
            </a:r>
            <a:r>
              <a:rPr lang="de-AT" sz="1500" dirty="0" err="1" smtClean="0">
                <a:solidFill>
                  <a:srgbClr val="003060"/>
                </a:solidFill>
              </a:rPr>
              <a:t>mindset</a:t>
            </a:r>
            <a:r>
              <a:rPr lang="de-AT" sz="1500" dirty="0" smtClean="0">
                <a:solidFill>
                  <a:srgbClr val="003060"/>
                </a:solidFill>
              </a:rPr>
              <a:t/>
            </a:r>
            <a:br>
              <a:rPr lang="de-AT" sz="1500" dirty="0" smtClean="0">
                <a:solidFill>
                  <a:srgbClr val="003060"/>
                </a:solidFill>
              </a:rPr>
            </a:br>
            <a:r>
              <a:rPr lang="de-AT" sz="1500" dirty="0" err="1" smtClean="0">
                <a:solidFill>
                  <a:srgbClr val="003060"/>
                </a:solidFill>
              </a:rPr>
              <a:t>and</a:t>
            </a:r>
            <a:r>
              <a:rPr lang="de-AT" sz="1500" dirty="0" smtClean="0">
                <a:solidFill>
                  <a:srgbClr val="003060"/>
                </a:solidFill>
              </a:rPr>
              <a:t> strong </a:t>
            </a:r>
            <a:r>
              <a:rPr lang="de-AT" sz="1500" dirty="0" err="1" smtClean="0">
                <a:solidFill>
                  <a:srgbClr val="003060"/>
                </a:solidFill>
              </a:rPr>
              <a:t>innovation</a:t>
            </a:r>
            <a:r>
              <a:rPr lang="de-AT" sz="1500" dirty="0" smtClean="0">
                <a:solidFill>
                  <a:srgbClr val="003060"/>
                </a:solidFill>
              </a:rPr>
              <a:t> </a:t>
            </a:r>
            <a:r>
              <a:rPr lang="de-AT" sz="1500" dirty="0" err="1" smtClean="0">
                <a:solidFill>
                  <a:srgbClr val="003060"/>
                </a:solidFill>
              </a:rPr>
              <a:t>capabilities</a:t>
            </a:r>
            <a:r>
              <a:rPr lang="de-AT" sz="1500" dirty="0" smtClean="0">
                <a:solidFill>
                  <a:srgbClr val="003060"/>
                </a:solidFill>
              </a:rPr>
              <a:t> matter!</a:t>
            </a:r>
            <a:endParaRPr lang="en-US" sz="1500" dirty="0">
              <a:solidFill>
                <a:srgbClr val="003060"/>
              </a:solidFill>
            </a:endParaRPr>
          </a:p>
          <a:p>
            <a:pPr marL="285750" indent="-285750">
              <a:buFont typeface="Wingdings" charset="2"/>
              <a:buChar char="ü"/>
            </a:pPr>
            <a:endParaRPr lang="de-AT" sz="1500" dirty="0">
              <a:solidFill>
                <a:srgbClr val="003060"/>
              </a:solidFill>
            </a:endParaRPr>
          </a:p>
          <a:p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endParaRPr lang="en-US" sz="15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79DF67-79B3-4773-AE47-C3229B79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Career perspectives</a:t>
            </a:r>
            <a:endParaRPr lang="en-US" dirty="0">
              <a:latin typeface="+mn-lt"/>
            </a:endParaRPr>
          </a:p>
        </p:txBody>
      </p:sp>
      <p:grpSp>
        <p:nvGrpSpPr>
          <p:cNvPr id="5" name="Gruppieren 66"/>
          <p:cNvGrpSpPr>
            <a:grpSpLocks/>
          </p:cNvGrpSpPr>
          <p:nvPr/>
        </p:nvGrpSpPr>
        <p:grpSpPr bwMode="auto">
          <a:xfrm>
            <a:off x="5101049" y="2466103"/>
            <a:ext cx="3979889" cy="1835169"/>
            <a:chOff x="14242" y="5397203"/>
            <a:chExt cx="4415422" cy="1682322"/>
          </a:xfrm>
        </p:grpSpPr>
        <p:pic>
          <p:nvPicPr>
            <p:cNvPr id="6" name="Picture 12" descr="http://www.wu-wien.ac.at/entrep/entrepreneurs/icon-s_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8570" y="5856620"/>
              <a:ext cx="879905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4" descr="http://www.knallgrau.at/layout/img/header_logo.gif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7764"/>
            <a:stretch>
              <a:fillRect/>
            </a:stretch>
          </p:blipFill>
          <p:spPr bwMode="auto">
            <a:xfrm>
              <a:off x="2938674" y="6342819"/>
              <a:ext cx="1490990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 descr="laudamoti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5158" y="5401313"/>
              <a:ext cx="831411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0" descr="smartinfosy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69400" y="6767748"/>
              <a:ext cx="1500198" cy="208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2" descr="youngenterprise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77455" y="5868167"/>
              <a:ext cx="1306715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4" descr="medscre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224" y="6291366"/>
              <a:ext cx="2672374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8" descr="quidenu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242" y="6767748"/>
              <a:ext cx="1018313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0" descr="logo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38659" y="5896993"/>
              <a:ext cx="522859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7" descr="confab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91023" y="5397203"/>
              <a:ext cx="1019857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adeli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12569" y="5403823"/>
              <a:ext cx="920004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 descr="leadinnovation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7224" y="5856620"/>
              <a:ext cx="1145306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6" descr="octa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7224" y="5403822"/>
              <a:ext cx="935331" cy="311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Bild 2"/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5197" y="3055360"/>
            <a:ext cx="1342378" cy="1377216"/>
          </a:xfrm>
          <a:prstGeom prst="rect">
            <a:avLst/>
          </a:prstGeom>
        </p:spPr>
      </p:pic>
      <p:sp>
        <p:nvSpPr>
          <p:cNvPr id="25" name="Gestreifter Pfeil nach rechts 24"/>
          <p:cNvSpPr/>
          <p:nvPr/>
        </p:nvSpPr>
        <p:spPr>
          <a:xfrm rot="18884169">
            <a:off x="769527" y="2254385"/>
            <a:ext cx="2465507" cy="96782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8595" y="3950791"/>
            <a:ext cx="935143" cy="475338"/>
          </a:xfrm>
          <a:prstGeom prst="rect">
            <a:avLst/>
          </a:prstGeom>
        </p:spPr>
      </p:pic>
      <p:pic>
        <p:nvPicPr>
          <p:cNvPr id="26" name="Bild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98595" y="3386110"/>
            <a:ext cx="2482440" cy="56967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2214" y="3983965"/>
            <a:ext cx="1412944" cy="419899"/>
          </a:xfrm>
          <a:prstGeom prst="rect">
            <a:avLst/>
          </a:prstGeom>
        </p:spPr>
      </p:pic>
      <p:pic>
        <p:nvPicPr>
          <p:cNvPr id="28" name="Bild 7"/>
          <p:cNvPicPr>
            <a:picLocks noChangeAspect="1"/>
          </p:cNvPicPr>
          <p:nvPr/>
        </p:nvPicPr>
        <p:blipFill rotWithShape="1">
          <a:blip r:embed="rId21"/>
          <a:srcRect t="37533" b="37854"/>
          <a:stretch/>
        </p:blipFill>
        <p:spPr>
          <a:xfrm>
            <a:off x="5959315" y="1169120"/>
            <a:ext cx="1956287" cy="320995"/>
          </a:xfrm>
          <a:prstGeom prst="rect">
            <a:avLst/>
          </a:prstGeom>
        </p:spPr>
      </p:pic>
      <p:pic>
        <p:nvPicPr>
          <p:cNvPr id="29" name="Bild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24519" y="1733583"/>
            <a:ext cx="1707266" cy="387850"/>
          </a:xfrm>
          <a:prstGeom prst="rect">
            <a:avLst/>
          </a:prstGeom>
        </p:spPr>
      </p:pic>
      <p:pic>
        <p:nvPicPr>
          <p:cNvPr id="30" name="Bild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14432" y="1612742"/>
            <a:ext cx="742155" cy="2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9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867B1A01-CC87-4979-9330-0CAA548A9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675463" y="4798785"/>
            <a:ext cx="892150" cy="23227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CF2FB-140D-7149-9A4F-4E72F98B2F1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B8F119-A6D4-4DE9-889F-4DD35739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^^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0"/>
            <a:ext cx="9144000" cy="5244251"/>
          </a:xfrm>
          <a:prstGeom prst="rect">
            <a:avLst/>
          </a:prstGeom>
          <a:solidFill>
            <a:srgbClr val="1F49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772" y="3299556"/>
            <a:ext cx="1855615" cy="1843944"/>
          </a:xfrm>
          <a:prstGeom prst="rect">
            <a:avLst/>
          </a:prstGeom>
        </p:spPr>
      </p:pic>
      <p:sp>
        <p:nvSpPr>
          <p:cNvPr id="22" name="Titel 3">
            <a:extLst>
              <a:ext uri="{FF2B5EF4-FFF2-40B4-BE49-F238E27FC236}">
                <a16:creationId xmlns:a16="http://schemas.microsoft.com/office/drawing/2014/main" id="{55A44D85-90F9-4627-A947-EA917C110075}"/>
              </a:ext>
            </a:extLst>
          </p:cNvPr>
          <p:cNvSpPr txBox="1">
            <a:spLocks/>
          </p:cNvSpPr>
          <p:nvPr/>
        </p:nvSpPr>
        <p:spPr bwMode="auto">
          <a:xfrm>
            <a:off x="299495" y="321500"/>
            <a:ext cx="8334320" cy="28579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2060"/>
                </a:solidFill>
                <a:latin typeface="+mn-lt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Thank you for your attention and we look forward to seeing you soon at the next E&amp;I Touchdown!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C6EA79E-4338-4454-A035-B2E2F4CDCDD1}"/>
              </a:ext>
            </a:extLst>
          </p:cNvPr>
          <p:cNvSpPr/>
          <p:nvPr/>
        </p:nvSpPr>
        <p:spPr>
          <a:xfrm>
            <a:off x="441789" y="442867"/>
            <a:ext cx="4032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The average US company employs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030960-347D-4575-AE4B-C9490C6EAF2C}"/>
              </a:ext>
            </a:extLst>
          </p:cNvPr>
          <p:cNvSpPr/>
          <p:nvPr/>
        </p:nvSpPr>
        <p:spPr>
          <a:xfrm>
            <a:off x="2895753" y="2187030"/>
            <a:ext cx="3352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66"/>
                </a:solidFill>
              </a:rPr>
              <a:t>10 people</a:t>
            </a:r>
            <a:endParaRPr lang="en-US" sz="4400" dirty="0">
              <a:solidFill>
                <a:srgbClr val="FFFFFF"/>
              </a:solidFill>
              <a:latin typeface="TradeGothic LH Extended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7A36B87-9B0D-4652-B8A9-C9C35C5C4ACC}"/>
              </a:ext>
            </a:extLst>
          </p:cNvPr>
          <p:cNvSpPr/>
          <p:nvPr/>
        </p:nvSpPr>
        <p:spPr>
          <a:xfrm>
            <a:off x="6941142" y="2634560"/>
            <a:ext cx="2162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66"/>
                </a:solidFill>
              </a:rPr>
              <a:t>down from </a:t>
            </a:r>
            <a:br>
              <a:rPr lang="en-US" sz="2400" b="1" dirty="0">
                <a:solidFill>
                  <a:srgbClr val="000066"/>
                </a:solidFill>
              </a:rPr>
            </a:br>
            <a:r>
              <a:rPr lang="en-US" sz="2400" b="1" dirty="0">
                <a:solidFill>
                  <a:srgbClr val="000066"/>
                </a:solidFill>
              </a:rPr>
              <a:t>25 in 1990</a:t>
            </a:r>
            <a:endParaRPr lang="en-US" sz="2400" dirty="0">
              <a:solidFill>
                <a:srgbClr val="FFFFFF"/>
              </a:solidFill>
              <a:latin typeface="TradeGothic LH Extended" pitchFamily="34" charset="0"/>
            </a:endParaRPr>
          </a:p>
        </p:txBody>
      </p:sp>
      <p:pic>
        <p:nvPicPr>
          <p:cNvPr id="8" name="Grafik 7" descr="Mann">
            <a:extLst>
              <a:ext uri="{FF2B5EF4-FFF2-40B4-BE49-F238E27FC236}">
                <a16:creationId xmlns:a16="http://schemas.microsoft.com/office/drawing/2014/main" id="{8F88107A-FD4C-4A74-A3BD-FFA1B82B3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2919" y="1450208"/>
            <a:ext cx="776658" cy="755169"/>
          </a:xfrm>
          <a:prstGeom prst="rect">
            <a:avLst/>
          </a:prstGeom>
        </p:spPr>
      </p:pic>
      <p:pic>
        <p:nvPicPr>
          <p:cNvPr id="10" name="Grafik 9" descr="Frau">
            <a:extLst>
              <a:ext uri="{FF2B5EF4-FFF2-40B4-BE49-F238E27FC236}">
                <a16:creationId xmlns:a16="http://schemas.microsoft.com/office/drawing/2014/main" id="{437CCEBB-2C3C-40BE-87CA-7D5B20AEF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4771" y="1450208"/>
            <a:ext cx="776658" cy="755169"/>
          </a:xfrm>
          <a:prstGeom prst="rect">
            <a:avLst/>
          </a:prstGeom>
        </p:spPr>
      </p:pic>
      <p:pic>
        <p:nvPicPr>
          <p:cNvPr id="11" name="Grafik 10" descr="Mann">
            <a:extLst>
              <a:ext uri="{FF2B5EF4-FFF2-40B4-BE49-F238E27FC236}">
                <a16:creationId xmlns:a16="http://schemas.microsoft.com/office/drawing/2014/main" id="{FA17C14C-5863-43A5-99CD-7AC280111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6624" y="1428718"/>
            <a:ext cx="776658" cy="755169"/>
          </a:xfrm>
          <a:prstGeom prst="rect">
            <a:avLst/>
          </a:prstGeom>
        </p:spPr>
      </p:pic>
      <p:pic>
        <p:nvPicPr>
          <p:cNvPr id="12" name="Grafik 11" descr="Frau">
            <a:extLst>
              <a:ext uri="{FF2B5EF4-FFF2-40B4-BE49-F238E27FC236}">
                <a16:creationId xmlns:a16="http://schemas.microsoft.com/office/drawing/2014/main" id="{5562EE8E-5796-4A13-A5F2-6E81631FB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8476" y="1428718"/>
            <a:ext cx="776658" cy="755169"/>
          </a:xfrm>
          <a:prstGeom prst="rect">
            <a:avLst/>
          </a:prstGeom>
        </p:spPr>
      </p:pic>
      <p:pic>
        <p:nvPicPr>
          <p:cNvPr id="13" name="Grafik 12" descr="Mann">
            <a:extLst>
              <a:ext uri="{FF2B5EF4-FFF2-40B4-BE49-F238E27FC236}">
                <a16:creationId xmlns:a16="http://schemas.microsoft.com/office/drawing/2014/main" id="{B2D9AE2A-A0FF-4367-BC43-65B1FAD4B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0328" y="1428718"/>
            <a:ext cx="776658" cy="755169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E769808-3BF0-4A50-91CA-59D7B8BDAEA1}"/>
              </a:ext>
            </a:extLst>
          </p:cNvPr>
          <p:cNvGrpSpPr/>
          <p:nvPr/>
        </p:nvGrpSpPr>
        <p:grpSpPr>
          <a:xfrm>
            <a:off x="3396442" y="2956471"/>
            <a:ext cx="2344067" cy="776659"/>
            <a:chOff x="6072443" y="2504756"/>
            <a:chExt cx="1992771" cy="660264"/>
          </a:xfrm>
          <a:solidFill>
            <a:srgbClr val="000066"/>
          </a:solidFill>
        </p:grpSpPr>
        <p:pic>
          <p:nvPicPr>
            <p:cNvPr id="14" name="Grafik 13" descr="Frau">
              <a:extLst>
                <a:ext uri="{FF2B5EF4-FFF2-40B4-BE49-F238E27FC236}">
                  <a16:creationId xmlns:a16="http://schemas.microsoft.com/office/drawing/2014/main" id="{7FE6B3F9-6083-49EC-9A8B-DC38DAB50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72443" y="2504756"/>
              <a:ext cx="660263" cy="660264"/>
            </a:xfrm>
            <a:prstGeom prst="rect">
              <a:avLst/>
            </a:prstGeom>
          </p:spPr>
        </p:pic>
        <p:pic>
          <p:nvPicPr>
            <p:cNvPr id="15" name="Grafik 14" descr="Mann">
              <a:extLst>
                <a:ext uri="{FF2B5EF4-FFF2-40B4-BE49-F238E27FC236}">
                  <a16:creationId xmlns:a16="http://schemas.microsoft.com/office/drawing/2014/main" id="{CEB6E819-830F-4FC0-BDF9-38C968A5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2575" y="2504756"/>
              <a:ext cx="660263" cy="660264"/>
            </a:xfrm>
            <a:prstGeom prst="rect">
              <a:avLst/>
            </a:prstGeom>
          </p:spPr>
        </p:pic>
        <p:pic>
          <p:nvPicPr>
            <p:cNvPr id="16" name="Grafik 15" descr="Frau">
              <a:extLst>
                <a:ext uri="{FF2B5EF4-FFF2-40B4-BE49-F238E27FC236}">
                  <a16:creationId xmlns:a16="http://schemas.microsoft.com/office/drawing/2014/main" id="{852D5214-DF78-4EC9-9EF9-EAFA8FE61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32706" y="2504756"/>
              <a:ext cx="660263" cy="660264"/>
            </a:xfrm>
            <a:prstGeom prst="rect">
              <a:avLst/>
            </a:prstGeom>
          </p:spPr>
        </p:pic>
        <p:pic>
          <p:nvPicPr>
            <p:cNvPr id="17" name="Grafik 16" descr="Mann">
              <a:extLst>
                <a:ext uri="{FF2B5EF4-FFF2-40B4-BE49-F238E27FC236}">
                  <a16:creationId xmlns:a16="http://schemas.microsoft.com/office/drawing/2014/main" id="{1C82B1F7-41D8-4C99-97CC-54CC5754F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2838" y="2504756"/>
              <a:ext cx="660263" cy="660264"/>
            </a:xfrm>
            <a:prstGeom prst="rect">
              <a:avLst/>
            </a:prstGeom>
          </p:spPr>
        </p:pic>
        <p:pic>
          <p:nvPicPr>
            <p:cNvPr id="18" name="Grafik 17" descr="Frau">
              <a:extLst>
                <a:ext uri="{FF2B5EF4-FFF2-40B4-BE49-F238E27FC236}">
                  <a16:creationId xmlns:a16="http://schemas.microsoft.com/office/drawing/2014/main" id="{3B58BB60-C315-4707-866C-DBA4DF18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04951" y="2504756"/>
              <a:ext cx="660263" cy="660264"/>
            </a:xfrm>
            <a:prstGeom prst="rect">
              <a:avLst/>
            </a:prstGeom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9E2CAA3F-2B49-4168-92A7-948FDD3BCE02}"/>
              </a:ext>
            </a:extLst>
          </p:cNvPr>
          <p:cNvGrpSpPr/>
          <p:nvPr/>
        </p:nvGrpSpPr>
        <p:grpSpPr>
          <a:xfrm>
            <a:off x="6724085" y="3484174"/>
            <a:ext cx="2419915" cy="1302347"/>
            <a:chOff x="6364489" y="1262579"/>
            <a:chExt cx="4329380" cy="232998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12DE945-EB40-4101-9062-8992E36473B8}"/>
                </a:ext>
              </a:extLst>
            </p:cNvPr>
            <p:cNvGrpSpPr/>
            <p:nvPr/>
          </p:nvGrpSpPr>
          <p:grpSpPr>
            <a:xfrm>
              <a:off x="7371239" y="1262579"/>
              <a:ext cx="2344067" cy="776659"/>
              <a:chOff x="6072443" y="2504756"/>
              <a:chExt cx="1992771" cy="660264"/>
            </a:xfrm>
            <a:solidFill>
              <a:srgbClr val="000066"/>
            </a:solidFill>
          </p:grpSpPr>
          <p:pic>
            <p:nvPicPr>
              <p:cNvPr id="23" name="Grafik 22" descr="Frau">
                <a:extLst>
                  <a:ext uri="{FF2B5EF4-FFF2-40B4-BE49-F238E27FC236}">
                    <a16:creationId xmlns:a16="http://schemas.microsoft.com/office/drawing/2014/main" id="{68347426-9409-4E40-BCC7-CAD1A350E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72443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24" name="Grafik 23" descr="Mann">
                <a:extLst>
                  <a:ext uri="{FF2B5EF4-FFF2-40B4-BE49-F238E27FC236}">
                    <a16:creationId xmlns:a16="http://schemas.microsoft.com/office/drawing/2014/main" id="{F491C027-488C-42F9-8F74-678AE07A9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02575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25" name="Grafik 24" descr="Frau">
                <a:extLst>
                  <a:ext uri="{FF2B5EF4-FFF2-40B4-BE49-F238E27FC236}">
                    <a16:creationId xmlns:a16="http://schemas.microsoft.com/office/drawing/2014/main" id="{04B908DD-DE04-4494-9800-3A4FC319A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32706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26" name="Grafik 25" descr="Mann">
                <a:extLst>
                  <a:ext uri="{FF2B5EF4-FFF2-40B4-BE49-F238E27FC236}">
                    <a16:creationId xmlns:a16="http://schemas.microsoft.com/office/drawing/2014/main" id="{D3A5FBB2-AC8E-46C5-BDA5-246EF6FE7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062838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27" name="Grafik 26" descr="Frau">
                <a:extLst>
                  <a:ext uri="{FF2B5EF4-FFF2-40B4-BE49-F238E27FC236}">
                    <a16:creationId xmlns:a16="http://schemas.microsoft.com/office/drawing/2014/main" id="{ABA808DF-FD7B-45A3-99D0-2ABE25DEA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04951" y="2504756"/>
                <a:ext cx="660263" cy="660264"/>
              </a:xfrm>
              <a:prstGeom prst="rect">
                <a:avLst/>
              </a:prstGeom>
            </p:spPr>
          </p:pic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06103DF7-EE01-4F16-8C9D-C23068F014DD}"/>
                </a:ext>
              </a:extLst>
            </p:cNvPr>
            <p:cNvGrpSpPr/>
            <p:nvPr/>
          </p:nvGrpSpPr>
          <p:grpSpPr>
            <a:xfrm>
              <a:off x="6371536" y="2050523"/>
              <a:ext cx="2344067" cy="776659"/>
              <a:chOff x="6072443" y="2504756"/>
              <a:chExt cx="1992771" cy="660264"/>
            </a:xfrm>
            <a:solidFill>
              <a:srgbClr val="000066"/>
            </a:solidFill>
          </p:grpSpPr>
          <p:pic>
            <p:nvPicPr>
              <p:cNvPr id="29" name="Grafik 28" descr="Frau">
                <a:extLst>
                  <a:ext uri="{FF2B5EF4-FFF2-40B4-BE49-F238E27FC236}">
                    <a16:creationId xmlns:a16="http://schemas.microsoft.com/office/drawing/2014/main" id="{9E64DCFC-605B-4880-85A8-D8A658A52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72443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0" name="Grafik 29" descr="Mann">
                <a:extLst>
                  <a:ext uri="{FF2B5EF4-FFF2-40B4-BE49-F238E27FC236}">
                    <a16:creationId xmlns:a16="http://schemas.microsoft.com/office/drawing/2014/main" id="{B820F751-D836-4AB8-972A-06C17EAAF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02575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1" name="Grafik 30" descr="Frau">
                <a:extLst>
                  <a:ext uri="{FF2B5EF4-FFF2-40B4-BE49-F238E27FC236}">
                    <a16:creationId xmlns:a16="http://schemas.microsoft.com/office/drawing/2014/main" id="{73CBFCA3-9339-4E2F-9E8F-FB673F9AC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32706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2" name="Grafik 31" descr="Mann">
                <a:extLst>
                  <a:ext uri="{FF2B5EF4-FFF2-40B4-BE49-F238E27FC236}">
                    <a16:creationId xmlns:a16="http://schemas.microsoft.com/office/drawing/2014/main" id="{A357D5D3-D4D9-4464-A968-8A26B3DBE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062838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3" name="Grafik 32" descr="Frau">
                <a:extLst>
                  <a:ext uri="{FF2B5EF4-FFF2-40B4-BE49-F238E27FC236}">
                    <a16:creationId xmlns:a16="http://schemas.microsoft.com/office/drawing/2014/main" id="{6EB07C3E-67E0-43C3-B6D8-AC18717E1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04951" y="2504756"/>
                <a:ext cx="660263" cy="660264"/>
              </a:xfrm>
              <a:prstGeom prst="rect">
                <a:avLst/>
              </a:prstGeom>
            </p:spPr>
          </p:pic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DD8A6415-C75B-42E4-B6BA-E6ECF91320A9}"/>
                </a:ext>
              </a:extLst>
            </p:cNvPr>
            <p:cNvGrpSpPr/>
            <p:nvPr/>
          </p:nvGrpSpPr>
          <p:grpSpPr>
            <a:xfrm>
              <a:off x="6364489" y="2815900"/>
              <a:ext cx="2344067" cy="776659"/>
              <a:chOff x="6072443" y="2504756"/>
              <a:chExt cx="1992771" cy="660264"/>
            </a:xfrm>
            <a:solidFill>
              <a:srgbClr val="000066"/>
            </a:solidFill>
          </p:grpSpPr>
          <p:pic>
            <p:nvPicPr>
              <p:cNvPr id="35" name="Grafik 34" descr="Frau">
                <a:extLst>
                  <a:ext uri="{FF2B5EF4-FFF2-40B4-BE49-F238E27FC236}">
                    <a16:creationId xmlns:a16="http://schemas.microsoft.com/office/drawing/2014/main" id="{824130B6-1AF9-4425-8E5E-F8C43A44E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72443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6" name="Grafik 35" descr="Mann">
                <a:extLst>
                  <a:ext uri="{FF2B5EF4-FFF2-40B4-BE49-F238E27FC236}">
                    <a16:creationId xmlns:a16="http://schemas.microsoft.com/office/drawing/2014/main" id="{48DD345F-C45D-4FB2-AD18-2A5D4EEE2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02575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7" name="Grafik 36" descr="Frau">
                <a:extLst>
                  <a:ext uri="{FF2B5EF4-FFF2-40B4-BE49-F238E27FC236}">
                    <a16:creationId xmlns:a16="http://schemas.microsoft.com/office/drawing/2014/main" id="{CC4C1488-390D-412F-A35C-ADC530C26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32706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8" name="Grafik 37" descr="Mann">
                <a:extLst>
                  <a:ext uri="{FF2B5EF4-FFF2-40B4-BE49-F238E27FC236}">
                    <a16:creationId xmlns:a16="http://schemas.microsoft.com/office/drawing/2014/main" id="{DC2517B1-969D-4324-BCB3-68C51DCA3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062838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39" name="Grafik 38" descr="Frau">
                <a:extLst>
                  <a:ext uri="{FF2B5EF4-FFF2-40B4-BE49-F238E27FC236}">
                    <a16:creationId xmlns:a16="http://schemas.microsoft.com/office/drawing/2014/main" id="{D7FFC985-4FD8-4D42-8BD7-35815E3CC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04951" y="2504756"/>
                <a:ext cx="660263" cy="660264"/>
              </a:xfrm>
              <a:prstGeom prst="rect">
                <a:avLst/>
              </a:prstGeom>
            </p:spPr>
          </p:pic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C7FA7C6C-8BB8-4BF6-AB8A-9A1A4F7E1A11}"/>
                </a:ext>
              </a:extLst>
            </p:cNvPr>
            <p:cNvGrpSpPr/>
            <p:nvPr/>
          </p:nvGrpSpPr>
          <p:grpSpPr>
            <a:xfrm>
              <a:off x="8349802" y="2039239"/>
              <a:ext cx="2344067" cy="776659"/>
              <a:chOff x="6072443" y="2504756"/>
              <a:chExt cx="1992771" cy="660264"/>
            </a:xfrm>
            <a:solidFill>
              <a:srgbClr val="000066"/>
            </a:solidFill>
          </p:grpSpPr>
          <p:pic>
            <p:nvPicPr>
              <p:cNvPr id="41" name="Grafik 40" descr="Frau">
                <a:extLst>
                  <a:ext uri="{FF2B5EF4-FFF2-40B4-BE49-F238E27FC236}">
                    <a16:creationId xmlns:a16="http://schemas.microsoft.com/office/drawing/2014/main" id="{29C2C3C0-F155-4DC2-B957-20541DFB9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72443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42" name="Grafik 41" descr="Mann">
                <a:extLst>
                  <a:ext uri="{FF2B5EF4-FFF2-40B4-BE49-F238E27FC236}">
                    <a16:creationId xmlns:a16="http://schemas.microsoft.com/office/drawing/2014/main" id="{105DF40E-223C-4576-9563-07CB42C6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02575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43" name="Grafik 42" descr="Frau">
                <a:extLst>
                  <a:ext uri="{FF2B5EF4-FFF2-40B4-BE49-F238E27FC236}">
                    <a16:creationId xmlns:a16="http://schemas.microsoft.com/office/drawing/2014/main" id="{4C9EB570-DB3B-451C-9750-7A3633C71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32706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44" name="Grafik 43" descr="Mann">
                <a:extLst>
                  <a:ext uri="{FF2B5EF4-FFF2-40B4-BE49-F238E27FC236}">
                    <a16:creationId xmlns:a16="http://schemas.microsoft.com/office/drawing/2014/main" id="{63661DCF-43DB-4FE5-BFA9-BC05CD0CE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062838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45" name="Grafik 44" descr="Frau">
                <a:extLst>
                  <a:ext uri="{FF2B5EF4-FFF2-40B4-BE49-F238E27FC236}">
                    <a16:creationId xmlns:a16="http://schemas.microsoft.com/office/drawing/2014/main" id="{1C5C1EB7-62B8-416C-B025-E40B86427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04951" y="2504756"/>
                <a:ext cx="660263" cy="660264"/>
              </a:xfrm>
              <a:prstGeom prst="rect">
                <a:avLst/>
              </a:prstGeom>
            </p:spPr>
          </p:pic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C9FD12A9-D4C8-43DF-BA60-559E8AFAD78B}"/>
                </a:ext>
              </a:extLst>
            </p:cNvPr>
            <p:cNvGrpSpPr/>
            <p:nvPr/>
          </p:nvGrpSpPr>
          <p:grpSpPr>
            <a:xfrm>
              <a:off x="8334321" y="2815899"/>
              <a:ext cx="2344067" cy="776659"/>
              <a:chOff x="6072443" y="2504756"/>
              <a:chExt cx="1992771" cy="660264"/>
            </a:xfrm>
            <a:solidFill>
              <a:srgbClr val="000066"/>
            </a:solidFill>
          </p:grpSpPr>
          <p:pic>
            <p:nvPicPr>
              <p:cNvPr id="47" name="Grafik 46" descr="Frau">
                <a:extLst>
                  <a:ext uri="{FF2B5EF4-FFF2-40B4-BE49-F238E27FC236}">
                    <a16:creationId xmlns:a16="http://schemas.microsoft.com/office/drawing/2014/main" id="{559C0DD3-B666-41FC-97D1-4FBFB425F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72443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48" name="Grafik 47" descr="Mann">
                <a:extLst>
                  <a:ext uri="{FF2B5EF4-FFF2-40B4-BE49-F238E27FC236}">
                    <a16:creationId xmlns:a16="http://schemas.microsoft.com/office/drawing/2014/main" id="{7FF5E665-5355-4015-807F-AD88D207D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402575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49" name="Grafik 48" descr="Frau">
                <a:extLst>
                  <a:ext uri="{FF2B5EF4-FFF2-40B4-BE49-F238E27FC236}">
                    <a16:creationId xmlns:a16="http://schemas.microsoft.com/office/drawing/2014/main" id="{E2F2AADE-14A8-4E56-A71F-F6425D5CF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32706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50" name="Grafik 49" descr="Mann">
                <a:extLst>
                  <a:ext uri="{FF2B5EF4-FFF2-40B4-BE49-F238E27FC236}">
                    <a16:creationId xmlns:a16="http://schemas.microsoft.com/office/drawing/2014/main" id="{736F1593-9858-4A31-9B9E-81904C125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062838" y="2504756"/>
                <a:ext cx="660263" cy="660264"/>
              </a:xfrm>
              <a:prstGeom prst="rect">
                <a:avLst/>
              </a:prstGeom>
            </p:spPr>
          </p:pic>
          <p:pic>
            <p:nvPicPr>
              <p:cNvPr id="51" name="Grafik 50" descr="Frau">
                <a:extLst>
                  <a:ext uri="{FF2B5EF4-FFF2-40B4-BE49-F238E27FC236}">
                    <a16:creationId xmlns:a16="http://schemas.microsoft.com/office/drawing/2014/main" id="{28C51CF6-86AF-40B5-BDE9-96B20C3A5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04951" y="2504756"/>
                <a:ext cx="660263" cy="660264"/>
              </a:xfrm>
              <a:prstGeom prst="rect">
                <a:avLst/>
              </a:prstGeom>
            </p:spPr>
          </p:pic>
        </p:grpSp>
      </p:grp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74237" y="4077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13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:Logo Kodak (alt).svg">
            <a:extLst>
              <a:ext uri="{FF2B5EF4-FFF2-40B4-BE49-F238E27FC236}">
                <a16:creationId xmlns:a16="http://schemas.microsoft.com/office/drawing/2014/main" id="{E5F835B3-05FE-4A56-AB31-90491DCE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122" y="1484677"/>
            <a:ext cx="1498125" cy="10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le:Hertie.svg">
            <a:extLst>
              <a:ext uri="{FF2B5EF4-FFF2-40B4-BE49-F238E27FC236}">
                <a16:creationId xmlns:a16="http://schemas.microsoft.com/office/drawing/2014/main" id="{2FFEA660-9A9E-4DF9-ADD6-696C3168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88" y="1290007"/>
            <a:ext cx="2352116" cy="5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Polaroid logo.svg">
            <a:extLst>
              <a:ext uri="{FF2B5EF4-FFF2-40B4-BE49-F238E27FC236}">
                <a16:creationId xmlns:a16="http://schemas.microsoft.com/office/drawing/2014/main" id="{CFE8F535-3C41-4222-8B7C-0409EFDF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609" y="1521723"/>
            <a:ext cx="1959528" cy="2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ile:Grundig Intermedia logo.svg">
            <a:extLst>
              <a:ext uri="{FF2B5EF4-FFF2-40B4-BE49-F238E27FC236}">
                <a16:creationId xmlns:a16="http://schemas.microsoft.com/office/drawing/2014/main" id="{9EDA86F2-51BF-4DBF-9976-AB9377E7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358" y="1590556"/>
            <a:ext cx="2435543" cy="2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ile:Schiesser logo.png">
            <a:extLst>
              <a:ext uri="{FF2B5EF4-FFF2-40B4-BE49-F238E27FC236}">
                <a16:creationId xmlns:a16="http://schemas.microsoft.com/office/drawing/2014/main" id="{6773A2AF-827D-4DEB-89D9-A0094BC1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21" y="3080919"/>
            <a:ext cx="207645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File:Logo Märklin.svg">
            <a:extLst>
              <a:ext uri="{FF2B5EF4-FFF2-40B4-BE49-F238E27FC236}">
                <a16:creationId xmlns:a16="http://schemas.microsoft.com/office/drawing/2014/main" id="{90AE2AE0-A00A-4E5C-8BC8-C2AA2428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924" y="474584"/>
            <a:ext cx="1905559" cy="3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ile:Saab wordmark blue.svg">
            <a:extLst>
              <a:ext uri="{FF2B5EF4-FFF2-40B4-BE49-F238E27FC236}">
                <a16:creationId xmlns:a16="http://schemas.microsoft.com/office/drawing/2014/main" id="{E58CFAB5-826E-44F3-84FE-3B4EC481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596" y="2718368"/>
            <a:ext cx="1527175" cy="2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File:Rosenthal AG Logo.svg">
            <a:extLst>
              <a:ext uri="{FF2B5EF4-FFF2-40B4-BE49-F238E27FC236}">
                <a16:creationId xmlns:a16="http://schemas.microsoft.com/office/drawing/2014/main" id="{75366791-B196-451E-B526-2350C7FF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095" y="3067132"/>
            <a:ext cx="2493442" cy="6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File:Quelle Logo.svg">
            <a:extLst>
              <a:ext uri="{FF2B5EF4-FFF2-40B4-BE49-F238E27FC236}">
                <a16:creationId xmlns:a16="http://schemas.microsoft.com/office/drawing/2014/main" id="{9107E8D7-E364-46C4-9429-BFA12F7D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72" y="3935030"/>
            <a:ext cx="2428875" cy="41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File:AGFA Logo.svg">
            <a:extLst>
              <a:ext uri="{FF2B5EF4-FFF2-40B4-BE49-F238E27FC236}">
                <a16:creationId xmlns:a16="http://schemas.microsoft.com/office/drawing/2014/main" id="{30D523C3-623D-4B92-9BA0-77EC2F4A4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295" y="3866587"/>
            <a:ext cx="2842349" cy="4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File:Allgemeine Elektricitäts-Gesellschaft (logo).svg">
            <a:extLst>
              <a:ext uri="{FF2B5EF4-FFF2-40B4-BE49-F238E27FC236}">
                <a16:creationId xmlns:a16="http://schemas.microsoft.com/office/drawing/2014/main" id="{9C8E344B-0F11-49B9-9E53-4657F83A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016" y="3864367"/>
            <a:ext cx="2081482" cy="4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A7BDA1B-371C-4E6C-9FC0-2FB043BD7E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026" y="4550147"/>
            <a:ext cx="2735875" cy="4576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8B9453A-54FD-4A87-A97E-0C4E8EE08F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61" y="4617057"/>
            <a:ext cx="1634510" cy="31853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31556BC5-88B7-454B-825A-FA711E4954A9}"/>
              </a:ext>
            </a:extLst>
          </p:cNvPr>
          <p:cNvSpPr/>
          <p:nvPr/>
        </p:nvSpPr>
        <p:spPr>
          <a:xfrm>
            <a:off x="1730210" y="2068847"/>
            <a:ext cx="5355510" cy="830997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What do these companies have in common?</a:t>
            </a:r>
            <a:endParaRPr lang="en-US" sz="2400" b="1" dirty="0">
              <a:solidFill>
                <a:srgbClr val="000066"/>
              </a:solidFill>
              <a:sym typeface="Symbol" pitchFamily="18" charset="2"/>
            </a:endParaRPr>
          </a:p>
        </p:txBody>
      </p:sp>
      <p:pic>
        <p:nvPicPr>
          <p:cNvPr id="19" name="Picture 2" descr="File:ALPINE Logo LORES.jpg">
            <a:extLst>
              <a:ext uri="{FF2B5EF4-FFF2-40B4-BE49-F238E27FC236}">
                <a16:creationId xmlns:a16="http://schemas.microsoft.com/office/drawing/2014/main" id="{A22E7FAD-5DFC-41D5-B2AE-71757B94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470" y="196702"/>
            <a:ext cx="238125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06428" y="3103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4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4" descr="File:Logo Märklin.svg">
            <a:extLst>
              <a:ext uri="{FF2B5EF4-FFF2-40B4-BE49-F238E27FC236}">
                <a16:creationId xmlns:a16="http://schemas.microsoft.com/office/drawing/2014/main" id="{90AE2AE0-A00A-4E5C-8BC8-C2AA2428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924" y="474584"/>
            <a:ext cx="1905559" cy="3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Logo Kodak (alt).svg">
            <a:extLst>
              <a:ext uri="{FF2B5EF4-FFF2-40B4-BE49-F238E27FC236}">
                <a16:creationId xmlns:a16="http://schemas.microsoft.com/office/drawing/2014/main" id="{E5F835B3-05FE-4A56-AB31-90491DCE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122" y="1484677"/>
            <a:ext cx="1498125" cy="10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le:Hertie.svg">
            <a:extLst>
              <a:ext uri="{FF2B5EF4-FFF2-40B4-BE49-F238E27FC236}">
                <a16:creationId xmlns:a16="http://schemas.microsoft.com/office/drawing/2014/main" id="{2FFEA660-9A9E-4DF9-ADD6-696C3168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88" y="1290007"/>
            <a:ext cx="2352116" cy="5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ile:Polaroid logo.svg">
            <a:extLst>
              <a:ext uri="{FF2B5EF4-FFF2-40B4-BE49-F238E27FC236}">
                <a16:creationId xmlns:a16="http://schemas.microsoft.com/office/drawing/2014/main" id="{CFE8F535-3C41-4222-8B7C-0409EFDF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6609" y="1521723"/>
            <a:ext cx="1959528" cy="2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ile:Grundig Intermedia logo.svg">
            <a:extLst>
              <a:ext uri="{FF2B5EF4-FFF2-40B4-BE49-F238E27FC236}">
                <a16:creationId xmlns:a16="http://schemas.microsoft.com/office/drawing/2014/main" id="{9EDA86F2-51BF-4DBF-9976-AB9377E7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358" y="1590556"/>
            <a:ext cx="2435543" cy="2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File:Schiesser logo.png">
            <a:extLst>
              <a:ext uri="{FF2B5EF4-FFF2-40B4-BE49-F238E27FC236}">
                <a16:creationId xmlns:a16="http://schemas.microsoft.com/office/drawing/2014/main" id="{6773A2AF-827D-4DEB-89D9-A0094BC1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21" y="3080919"/>
            <a:ext cx="207645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ile:Saab wordmark blue.svg">
            <a:extLst>
              <a:ext uri="{FF2B5EF4-FFF2-40B4-BE49-F238E27FC236}">
                <a16:creationId xmlns:a16="http://schemas.microsoft.com/office/drawing/2014/main" id="{E58CFAB5-826E-44F3-84FE-3B4EC481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596" y="2718368"/>
            <a:ext cx="1527175" cy="2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File:Rosenthal AG Logo.svg">
            <a:extLst>
              <a:ext uri="{FF2B5EF4-FFF2-40B4-BE49-F238E27FC236}">
                <a16:creationId xmlns:a16="http://schemas.microsoft.com/office/drawing/2014/main" id="{75366791-B196-451E-B526-2350C7FF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095" y="3067132"/>
            <a:ext cx="2493442" cy="6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File:Quelle Logo.svg">
            <a:extLst>
              <a:ext uri="{FF2B5EF4-FFF2-40B4-BE49-F238E27FC236}">
                <a16:creationId xmlns:a16="http://schemas.microsoft.com/office/drawing/2014/main" id="{9107E8D7-E364-46C4-9429-BFA12F7D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72" y="3935030"/>
            <a:ext cx="2428875" cy="41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File:AGFA Logo.svg">
            <a:extLst>
              <a:ext uri="{FF2B5EF4-FFF2-40B4-BE49-F238E27FC236}">
                <a16:creationId xmlns:a16="http://schemas.microsoft.com/office/drawing/2014/main" id="{30D523C3-623D-4B92-9BA0-77EC2F4A4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295" y="3866587"/>
            <a:ext cx="2842349" cy="4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File:Allgemeine Elektricitäts-Gesellschaft (logo).svg">
            <a:extLst>
              <a:ext uri="{FF2B5EF4-FFF2-40B4-BE49-F238E27FC236}">
                <a16:creationId xmlns:a16="http://schemas.microsoft.com/office/drawing/2014/main" id="{9C8E344B-0F11-49B9-9E53-4657F83A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016" y="3864367"/>
            <a:ext cx="2081482" cy="4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A7BDA1B-371C-4E6C-9FC0-2FB043BD7E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026" y="4550147"/>
            <a:ext cx="2735875" cy="4576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8B9453A-54FD-4A87-A97E-0C4E8EE08F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61" y="4617057"/>
            <a:ext cx="1634510" cy="31853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31556BC5-88B7-454B-825A-FA711E4954A9}"/>
              </a:ext>
            </a:extLst>
          </p:cNvPr>
          <p:cNvSpPr/>
          <p:nvPr/>
        </p:nvSpPr>
        <p:spPr>
          <a:xfrm>
            <a:off x="1730210" y="2068847"/>
            <a:ext cx="5355510" cy="830997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What do these companies have in common?</a:t>
            </a:r>
            <a:endParaRPr lang="en-US" sz="2400" b="1" dirty="0">
              <a:solidFill>
                <a:srgbClr val="000066"/>
              </a:solidFill>
              <a:sym typeface="Symbol" pitchFamily="18" charset="2"/>
            </a:endParaRPr>
          </a:p>
        </p:txBody>
      </p:sp>
      <p:pic>
        <p:nvPicPr>
          <p:cNvPr id="19" name="Picture 2" descr="File:ALPINE Logo LORES.jpg">
            <a:extLst>
              <a:ext uri="{FF2B5EF4-FFF2-40B4-BE49-F238E27FC236}">
                <a16:creationId xmlns:a16="http://schemas.microsoft.com/office/drawing/2014/main" id="{A22E7FAD-5DFC-41D5-B2AE-71757B94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470" y="196702"/>
            <a:ext cx="238125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ultiplikationszeichen 19">
            <a:extLst>
              <a:ext uri="{FF2B5EF4-FFF2-40B4-BE49-F238E27FC236}">
                <a16:creationId xmlns:a16="http://schemas.microsoft.com/office/drawing/2014/main" id="{35701C75-E073-4DC0-8DDB-0CE9B105F360}"/>
              </a:ext>
            </a:extLst>
          </p:cNvPr>
          <p:cNvSpPr/>
          <p:nvPr/>
        </p:nvSpPr>
        <p:spPr>
          <a:xfrm>
            <a:off x="-694667" y="999707"/>
            <a:ext cx="4200365" cy="119562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ultiplikationszeichen 20">
            <a:extLst>
              <a:ext uri="{FF2B5EF4-FFF2-40B4-BE49-F238E27FC236}">
                <a16:creationId xmlns:a16="http://schemas.microsoft.com/office/drawing/2014/main" id="{0A018F61-567F-4E45-9333-244DFDE2EE98}"/>
              </a:ext>
            </a:extLst>
          </p:cNvPr>
          <p:cNvSpPr/>
          <p:nvPr/>
        </p:nvSpPr>
        <p:spPr>
          <a:xfrm>
            <a:off x="-694668" y="2698041"/>
            <a:ext cx="4200365" cy="1571946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B8D269B9-CDDD-4439-857C-4EB5F0BA6BE0}"/>
              </a:ext>
            </a:extLst>
          </p:cNvPr>
          <p:cNvSpPr/>
          <p:nvPr/>
        </p:nvSpPr>
        <p:spPr>
          <a:xfrm>
            <a:off x="-356020" y="3695413"/>
            <a:ext cx="4200365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ikationszeichen 22">
            <a:extLst>
              <a:ext uri="{FF2B5EF4-FFF2-40B4-BE49-F238E27FC236}">
                <a16:creationId xmlns:a16="http://schemas.microsoft.com/office/drawing/2014/main" id="{C98FFF78-986F-489F-B1B9-7CF8F07C0C5D}"/>
              </a:ext>
            </a:extLst>
          </p:cNvPr>
          <p:cNvSpPr/>
          <p:nvPr/>
        </p:nvSpPr>
        <p:spPr>
          <a:xfrm>
            <a:off x="1315092" y="4300315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kationszeichen 24">
            <a:extLst>
              <a:ext uri="{FF2B5EF4-FFF2-40B4-BE49-F238E27FC236}">
                <a16:creationId xmlns:a16="http://schemas.microsoft.com/office/drawing/2014/main" id="{D0358D3B-8E97-4A11-9827-FC1B0CCA95EC}"/>
              </a:ext>
            </a:extLst>
          </p:cNvPr>
          <p:cNvSpPr/>
          <p:nvPr/>
        </p:nvSpPr>
        <p:spPr>
          <a:xfrm>
            <a:off x="6505353" y="2347375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ikationszeichen 25">
            <a:extLst>
              <a:ext uri="{FF2B5EF4-FFF2-40B4-BE49-F238E27FC236}">
                <a16:creationId xmlns:a16="http://schemas.microsoft.com/office/drawing/2014/main" id="{31676EE9-5E94-4166-91D5-904B57569F3F}"/>
              </a:ext>
            </a:extLst>
          </p:cNvPr>
          <p:cNvSpPr/>
          <p:nvPr/>
        </p:nvSpPr>
        <p:spPr>
          <a:xfrm>
            <a:off x="2986204" y="3567893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ikationszeichen 26">
            <a:extLst>
              <a:ext uri="{FF2B5EF4-FFF2-40B4-BE49-F238E27FC236}">
                <a16:creationId xmlns:a16="http://schemas.microsoft.com/office/drawing/2014/main" id="{761C3985-8D17-43A7-ACDB-0BE5A5B3D1AA}"/>
              </a:ext>
            </a:extLst>
          </p:cNvPr>
          <p:cNvSpPr/>
          <p:nvPr/>
        </p:nvSpPr>
        <p:spPr>
          <a:xfrm>
            <a:off x="4245921" y="4300314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kationszeichen 27">
            <a:extLst>
              <a:ext uri="{FF2B5EF4-FFF2-40B4-BE49-F238E27FC236}">
                <a16:creationId xmlns:a16="http://schemas.microsoft.com/office/drawing/2014/main" id="{76274EF6-0FAF-477D-8108-2966C14DCE4D}"/>
              </a:ext>
            </a:extLst>
          </p:cNvPr>
          <p:cNvSpPr/>
          <p:nvPr/>
        </p:nvSpPr>
        <p:spPr>
          <a:xfrm>
            <a:off x="5979963" y="3616030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kationszeichen 28">
            <a:extLst>
              <a:ext uri="{FF2B5EF4-FFF2-40B4-BE49-F238E27FC236}">
                <a16:creationId xmlns:a16="http://schemas.microsoft.com/office/drawing/2014/main" id="{BECF2939-00A1-4D04-90AA-2C3897E0C480}"/>
              </a:ext>
            </a:extLst>
          </p:cNvPr>
          <p:cNvSpPr/>
          <p:nvPr/>
        </p:nvSpPr>
        <p:spPr>
          <a:xfrm>
            <a:off x="5272372" y="3012998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ikationszeichen 29">
            <a:extLst>
              <a:ext uri="{FF2B5EF4-FFF2-40B4-BE49-F238E27FC236}">
                <a16:creationId xmlns:a16="http://schemas.microsoft.com/office/drawing/2014/main" id="{401A0ABE-4CB7-4A98-9DB8-D6157DFDB172}"/>
              </a:ext>
            </a:extLst>
          </p:cNvPr>
          <p:cNvSpPr/>
          <p:nvPr/>
        </p:nvSpPr>
        <p:spPr>
          <a:xfrm>
            <a:off x="4331497" y="1186480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kationszeichen 30">
            <a:extLst>
              <a:ext uri="{FF2B5EF4-FFF2-40B4-BE49-F238E27FC236}">
                <a16:creationId xmlns:a16="http://schemas.microsoft.com/office/drawing/2014/main" id="{BD92CD44-36ED-48ED-B6FD-A430D9FB309F}"/>
              </a:ext>
            </a:extLst>
          </p:cNvPr>
          <p:cNvSpPr/>
          <p:nvPr/>
        </p:nvSpPr>
        <p:spPr>
          <a:xfrm>
            <a:off x="2014863" y="1186479"/>
            <a:ext cx="3597266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kationszeichen 31">
            <a:extLst>
              <a:ext uri="{FF2B5EF4-FFF2-40B4-BE49-F238E27FC236}">
                <a16:creationId xmlns:a16="http://schemas.microsoft.com/office/drawing/2014/main" id="{55B7A362-DD9B-4D52-BE1C-91189CACC849}"/>
              </a:ext>
            </a:extLst>
          </p:cNvPr>
          <p:cNvSpPr/>
          <p:nvPr/>
        </p:nvSpPr>
        <p:spPr>
          <a:xfrm>
            <a:off x="6707637" y="985888"/>
            <a:ext cx="3100815" cy="1956328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ikationszeichen 32">
            <a:extLst>
              <a:ext uri="{FF2B5EF4-FFF2-40B4-BE49-F238E27FC236}">
                <a16:creationId xmlns:a16="http://schemas.microsoft.com/office/drawing/2014/main" id="{7B1268A0-B686-4A8C-BB3A-C5119619A0E3}"/>
              </a:ext>
            </a:extLst>
          </p:cNvPr>
          <p:cNvSpPr/>
          <p:nvPr/>
        </p:nvSpPr>
        <p:spPr>
          <a:xfrm>
            <a:off x="3649684" y="-222542"/>
            <a:ext cx="4440374" cy="1877329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ikationszeichen 23">
            <a:extLst>
              <a:ext uri="{FF2B5EF4-FFF2-40B4-BE49-F238E27FC236}">
                <a16:creationId xmlns:a16="http://schemas.microsoft.com/office/drawing/2014/main" id="{65DB4C8B-12D3-4294-A06D-DE6B3333BC42}"/>
              </a:ext>
            </a:extLst>
          </p:cNvPr>
          <p:cNvSpPr/>
          <p:nvPr/>
        </p:nvSpPr>
        <p:spPr>
          <a:xfrm>
            <a:off x="786059" y="175765"/>
            <a:ext cx="3685288" cy="994093"/>
          </a:xfrm>
          <a:prstGeom prst="mathMultiply">
            <a:avLst>
              <a:gd name="adj1" fmla="val 783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16460" y="3071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6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231CD22-E8AE-4FD8-823F-D21964DD256C}"/>
              </a:ext>
            </a:extLst>
          </p:cNvPr>
          <p:cNvSpPr/>
          <p:nvPr/>
        </p:nvSpPr>
        <p:spPr>
          <a:xfrm>
            <a:off x="1730210" y="2068847"/>
            <a:ext cx="5355510" cy="830997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What do these companies have in common?</a:t>
            </a:r>
            <a:endParaRPr lang="en-US" sz="2400" b="1" dirty="0">
              <a:solidFill>
                <a:srgbClr val="000066"/>
              </a:solidFill>
              <a:sym typeface="Symbol" pitchFamily="18" charset="2"/>
            </a:endParaRPr>
          </a:p>
        </p:txBody>
      </p:sp>
      <p:pic>
        <p:nvPicPr>
          <p:cNvPr id="4" name="Picture 30" descr="File:Google-Logo.svg">
            <a:extLst>
              <a:ext uri="{FF2B5EF4-FFF2-40B4-BE49-F238E27FC236}">
                <a16:creationId xmlns:a16="http://schemas.microsoft.com/office/drawing/2014/main" id="{90021C91-218D-40DA-BFA7-FB541563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363" y="312144"/>
            <a:ext cx="2457537" cy="6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File:Apple logo black.svg">
            <a:extLst>
              <a:ext uri="{FF2B5EF4-FFF2-40B4-BE49-F238E27FC236}">
                <a16:creationId xmlns:a16="http://schemas.microsoft.com/office/drawing/2014/main" id="{FD57AED0-F879-40D8-A140-0F91713A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610" y="1038295"/>
            <a:ext cx="881543" cy="8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Amazon.com-Logo.svg">
            <a:extLst>
              <a:ext uri="{FF2B5EF4-FFF2-40B4-BE49-F238E27FC236}">
                <a16:creationId xmlns:a16="http://schemas.microsoft.com/office/drawing/2014/main" id="{76A714A2-F45F-44C8-9963-B3CFD1EF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775" y="1255496"/>
            <a:ext cx="3413125" cy="5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le:Logo twitter wordmark 1000.png">
            <a:extLst>
              <a:ext uri="{FF2B5EF4-FFF2-40B4-BE49-F238E27FC236}">
                <a16:creationId xmlns:a16="http://schemas.microsoft.com/office/drawing/2014/main" id="{2CEC6441-3A25-4EF4-9FAC-B0C19AF6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473" y="1277846"/>
            <a:ext cx="2626123" cy="3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ile:Facebooklogo.png">
            <a:extLst>
              <a:ext uri="{FF2B5EF4-FFF2-40B4-BE49-F238E27FC236}">
                <a16:creationId xmlns:a16="http://schemas.microsoft.com/office/drawing/2014/main" id="{68CC82C8-4A76-4759-A760-E7267EC7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414" y="4333749"/>
            <a:ext cx="2670972" cy="7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Tesla Motors">
            <a:extLst>
              <a:ext uri="{FF2B5EF4-FFF2-40B4-BE49-F238E27FC236}">
                <a16:creationId xmlns:a16="http://schemas.microsoft.com/office/drawing/2014/main" id="{DDE47239-645E-448E-9DDD-1491D6C3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35" y="2338686"/>
            <a:ext cx="877520" cy="8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ile:Wikipedia-logo-sv-large.png">
            <a:extLst>
              <a:ext uri="{FF2B5EF4-FFF2-40B4-BE49-F238E27FC236}">
                <a16:creationId xmlns:a16="http://schemas.microsoft.com/office/drawing/2014/main" id="{F6B041EB-D301-4642-BBA6-CD0D829EB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08" y="3246315"/>
            <a:ext cx="1587672" cy="14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File:Logo-bw-vertical.png">
            <a:extLst>
              <a:ext uri="{FF2B5EF4-FFF2-40B4-BE49-F238E27FC236}">
                <a16:creationId xmlns:a16="http://schemas.microsoft.com/office/drawing/2014/main" id="{DC8BB210-9D8D-4205-9936-B786FA48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426" y="3197381"/>
            <a:ext cx="1632826" cy="9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File:Logo Youtube.svg">
            <a:extLst>
              <a:ext uri="{FF2B5EF4-FFF2-40B4-BE49-F238E27FC236}">
                <a16:creationId xmlns:a16="http://schemas.microsoft.com/office/drawing/2014/main" id="{24087B89-2133-4DA5-95FE-D5DAC9B6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36" y="3546594"/>
            <a:ext cx="2410269" cy="7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ildergebnis für logo airbnb">
            <a:extLst>
              <a:ext uri="{FF2B5EF4-FFF2-40B4-BE49-F238E27FC236}">
                <a16:creationId xmlns:a16="http://schemas.microsoft.com/office/drawing/2014/main" id="{A08A8751-6AD7-4E2E-BF8B-F3C186F4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76" y="302547"/>
            <a:ext cx="1276228" cy="47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1768E94-2A89-445A-BA90-4EAF4AC12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" y="165002"/>
            <a:ext cx="1541508" cy="7153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4C03F34-9B04-4DED-BE47-25905F7BB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46" y="4314927"/>
            <a:ext cx="790858" cy="79085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3C398D3-CD23-425B-B7B4-EDE697A70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27" y="1953689"/>
            <a:ext cx="809437" cy="1023128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91104" y="30431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56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66">
            <a:extLst>
              <a:ext uri="{FF2B5EF4-FFF2-40B4-BE49-F238E27FC236}">
                <a16:creationId xmlns:a16="http://schemas.microsoft.com/office/drawing/2014/main" id="{AB8C4C24-F42B-4DF6-A12A-31590B27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02" y="4281040"/>
            <a:ext cx="862459" cy="862459"/>
          </a:xfrm>
          <a:prstGeom prst="rect">
            <a:avLst/>
          </a:prstGeom>
        </p:spPr>
      </p:pic>
      <p:pic>
        <p:nvPicPr>
          <p:cNvPr id="60" name="Picture 8" descr="File:Facebooklogo.png">
            <a:extLst>
              <a:ext uri="{FF2B5EF4-FFF2-40B4-BE49-F238E27FC236}">
                <a16:creationId xmlns:a16="http://schemas.microsoft.com/office/drawing/2014/main" id="{D6E358AD-18F3-44C2-8CB3-9DEC508A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055" y="4339783"/>
            <a:ext cx="2670972" cy="7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4" descr="File:Logo-bw-vertical.png">
            <a:extLst>
              <a:ext uri="{FF2B5EF4-FFF2-40B4-BE49-F238E27FC236}">
                <a16:creationId xmlns:a16="http://schemas.microsoft.com/office/drawing/2014/main" id="{64D2723A-EDC9-4471-8A1E-1EFA19A68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536" y="3214356"/>
            <a:ext cx="1632826" cy="9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0" descr="File:Google-Logo.svg">
            <a:extLst>
              <a:ext uri="{FF2B5EF4-FFF2-40B4-BE49-F238E27FC236}">
                <a16:creationId xmlns:a16="http://schemas.microsoft.com/office/drawing/2014/main" id="{24022A63-D961-4A7C-AC3D-78AB75DD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363" y="312144"/>
            <a:ext cx="2457537" cy="6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4" descr="File:Apple logo black.svg">
            <a:extLst>
              <a:ext uri="{FF2B5EF4-FFF2-40B4-BE49-F238E27FC236}">
                <a16:creationId xmlns:a16="http://schemas.microsoft.com/office/drawing/2014/main" id="{506FA349-8737-48A5-83C1-324DE21C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610" y="1038295"/>
            <a:ext cx="881543" cy="8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ile:Amazon.com-Logo.svg">
            <a:extLst>
              <a:ext uri="{FF2B5EF4-FFF2-40B4-BE49-F238E27FC236}">
                <a16:creationId xmlns:a16="http://schemas.microsoft.com/office/drawing/2014/main" id="{560E49FF-E156-4C8B-AFD0-E75259B6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775" y="1255496"/>
            <a:ext cx="3413125" cy="5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File:Logo twitter wordmark 1000.png">
            <a:extLst>
              <a:ext uri="{FF2B5EF4-FFF2-40B4-BE49-F238E27FC236}">
                <a16:creationId xmlns:a16="http://schemas.microsoft.com/office/drawing/2014/main" id="{927C1B2A-E032-44EF-B3F1-7BA02205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473" y="1277846"/>
            <a:ext cx="2626123" cy="3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Tesla Motors">
            <a:extLst>
              <a:ext uri="{FF2B5EF4-FFF2-40B4-BE49-F238E27FC236}">
                <a16:creationId xmlns:a16="http://schemas.microsoft.com/office/drawing/2014/main" id="{5051DA3E-0A08-4994-85F4-078C1E55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35" y="2338686"/>
            <a:ext cx="877520" cy="8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2" descr="File:Wikipedia-logo-sv-large.png">
            <a:extLst>
              <a:ext uri="{FF2B5EF4-FFF2-40B4-BE49-F238E27FC236}">
                <a16:creationId xmlns:a16="http://schemas.microsoft.com/office/drawing/2014/main" id="{07DCE830-5805-46A7-8C2E-0DC38D5B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2408" y="3246315"/>
            <a:ext cx="1587672" cy="14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6" descr="File:Logo Youtube.svg">
            <a:extLst>
              <a:ext uri="{FF2B5EF4-FFF2-40B4-BE49-F238E27FC236}">
                <a16:creationId xmlns:a16="http://schemas.microsoft.com/office/drawing/2014/main" id="{BD4E2B9A-9194-4BD6-B2C1-2E49C219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36" y="3546594"/>
            <a:ext cx="2410269" cy="7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Bildergebnis für logo airbnb">
            <a:extLst>
              <a:ext uri="{FF2B5EF4-FFF2-40B4-BE49-F238E27FC236}">
                <a16:creationId xmlns:a16="http://schemas.microsoft.com/office/drawing/2014/main" id="{71B39E89-2A57-4D11-BA44-CC2C9159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76" y="302547"/>
            <a:ext cx="1276228" cy="47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740B05AF-81FD-4355-B345-CC590DC7E8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rgbClr val="FFFF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" y="165002"/>
            <a:ext cx="1541508" cy="715356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57AC839F-C9C0-4AEA-98B2-EC9AA3CAF1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27" y="1953689"/>
            <a:ext cx="809437" cy="1023128"/>
          </a:xfrm>
          <a:prstGeom prst="rect">
            <a:avLst/>
          </a:prstGeom>
        </p:spPr>
      </p:pic>
      <p:sp>
        <p:nvSpPr>
          <p:cNvPr id="69" name="Rectangle 35">
            <a:extLst>
              <a:ext uri="{FF2B5EF4-FFF2-40B4-BE49-F238E27FC236}">
                <a16:creationId xmlns:a16="http://schemas.microsoft.com/office/drawing/2014/main" id="{E8225057-4C40-4B6C-8C37-4DFFDE7A1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6631" y="1829200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1976/1997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DA221FF0-2580-4947-ABE6-9FD76068536B}"/>
              </a:ext>
            </a:extLst>
          </p:cNvPr>
          <p:cNvSpPr/>
          <p:nvPr/>
        </p:nvSpPr>
        <p:spPr>
          <a:xfrm>
            <a:off x="633931" y="3094204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2003</a:t>
            </a:r>
          </a:p>
        </p:txBody>
      </p:sp>
      <p:sp>
        <p:nvSpPr>
          <p:cNvPr id="71" name="Rectangle 35">
            <a:extLst>
              <a:ext uri="{FF2B5EF4-FFF2-40B4-BE49-F238E27FC236}">
                <a16:creationId xmlns:a16="http://schemas.microsoft.com/office/drawing/2014/main" id="{7BA1C8F7-B5A1-4133-BA99-0F79B14EB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75" y="4282541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2001 </a:t>
            </a:r>
          </a:p>
        </p:txBody>
      </p:sp>
      <p:sp>
        <p:nvSpPr>
          <p:cNvPr id="72" name="Rectangle 35">
            <a:extLst>
              <a:ext uri="{FF2B5EF4-FFF2-40B4-BE49-F238E27FC236}">
                <a16:creationId xmlns:a16="http://schemas.microsoft.com/office/drawing/2014/main" id="{284BA33E-8CF2-4615-8FEB-071A83D33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4255253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1987 </a:t>
            </a:r>
          </a:p>
        </p:txBody>
      </p:sp>
      <p:sp>
        <p:nvSpPr>
          <p:cNvPr id="73" name="Rectangle 35">
            <a:extLst>
              <a:ext uri="{FF2B5EF4-FFF2-40B4-BE49-F238E27FC236}">
                <a16:creationId xmlns:a16="http://schemas.microsoft.com/office/drawing/2014/main" id="{8681B568-49E2-4F83-A85E-DFC9C697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316" y="3038946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2009 </a:t>
            </a:r>
          </a:p>
        </p:txBody>
      </p:sp>
      <p:sp>
        <p:nvSpPr>
          <p:cNvPr id="74" name="Rectangle 35">
            <a:extLst>
              <a:ext uri="{FF2B5EF4-FFF2-40B4-BE49-F238E27FC236}">
                <a16:creationId xmlns:a16="http://schemas.microsoft.com/office/drawing/2014/main" id="{6C56B7E6-6E87-4F21-B618-2051D7BEB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148" y="4806015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2004 </a:t>
            </a:r>
          </a:p>
        </p:txBody>
      </p:sp>
      <p:sp>
        <p:nvSpPr>
          <p:cNvPr id="75" name="Rectangle 35">
            <a:extLst>
              <a:ext uri="{FF2B5EF4-FFF2-40B4-BE49-F238E27FC236}">
                <a16:creationId xmlns:a16="http://schemas.microsoft.com/office/drawing/2014/main" id="{452A012E-CB6E-4A06-9D00-2D9363ACE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280" y="4518086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2001 </a:t>
            </a:r>
          </a:p>
        </p:txBody>
      </p:sp>
      <p:sp>
        <p:nvSpPr>
          <p:cNvPr id="76" name="Rectangle 35">
            <a:extLst>
              <a:ext uri="{FF2B5EF4-FFF2-40B4-BE49-F238E27FC236}">
                <a16:creationId xmlns:a16="http://schemas.microsoft.com/office/drawing/2014/main" id="{D1B49812-35B5-4787-BFB7-B302FF7DD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2066" y="1600036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2006 </a:t>
            </a:r>
          </a:p>
        </p:txBody>
      </p:sp>
      <p:sp>
        <p:nvSpPr>
          <p:cNvPr id="77" name="Rectangle 35">
            <a:extLst>
              <a:ext uri="{FF2B5EF4-FFF2-40B4-BE49-F238E27FC236}">
                <a16:creationId xmlns:a16="http://schemas.microsoft.com/office/drawing/2014/main" id="{A4C90C81-C670-4F63-B456-88DC0F0D3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227" y="735546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2008 </a:t>
            </a:r>
          </a:p>
        </p:txBody>
      </p:sp>
      <p:sp>
        <p:nvSpPr>
          <p:cNvPr id="78" name="Rectangle 35">
            <a:extLst>
              <a:ext uri="{FF2B5EF4-FFF2-40B4-BE49-F238E27FC236}">
                <a16:creationId xmlns:a16="http://schemas.microsoft.com/office/drawing/2014/main" id="{BC3C0552-E913-470E-A06A-045EBFE1F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240" y="750770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1998</a:t>
            </a:r>
          </a:p>
        </p:txBody>
      </p:sp>
      <p:sp>
        <p:nvSpPr>
          <p:cNvPr id="79" name="Rectangle 35">
            <a:extLst>
              <a:ext uri="{FF2B5EF4-FFF2-40B4-BE49-F238E27FC236}">
                <a16:creationId xmlns:a16="http://schemas.microsoft.com/office/drawing/2014/main" id="{3C1430B9-746C-4239-B655-444EB4830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476" y="1545897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1994 </a:t>
            </a:r>
          </a:p>
        </p:txBody>
      </p:sp>
      <p:sp>
        <p:nvSpPr>
          <p:cNvPr id="80" name="Rectangle 35">
            <a:extLst>
              <a:ext uri="{FF2B5EF4-FFF2-40B4-BE49-F238E27FC236}">
                <a16:creationId xmlns:a16="http://schemas.microsoft.com/office/drawing/2014/main" id="{F8591E92-150C-4F0D-8D49-8A89A7CBA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40" y="865918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1997 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C67F8ECB-3412-4B99-892E-D375766BCE30}"/>
              </a:ext>
            </a:extLst>
          </p:cNvPr>
          <p:cNvSpPr/>
          <p:nvPr/>
        </p:nvSpPr>
        <p:spPr>
          <a:xfrm>
            <a:off x="1730210" y="2068847"/>
            <a:ext cx="5355510" cy="830997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What do these companies have in common?</a:t>
            </a:r>
            <a:endParaRPr lang="en-US" sz="2400" b="1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82" name="Rectangle 35">
            <a:extLst>
              <a:ext uri="{FF2B5EF4-FFF2-40B4-BE49-F238E27FC236}">
                <a16:creationId xmlns:a16="http://schemas.microsoft.com/office/drawing/2014/main" id="{A4BFF5CA-23E6-4267-AB9B-4627C0969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790" y="2866001"/>
            <a:ext cx="213360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6700" indent="-2667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b="1" i="1" dirty="0">
                <a:solidFill>
                  <a:srgbClr val="003399"/>
                </a:solidFill>
              </a:rPr>
              <a:t>* 2006 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68800" y="3022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63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539A90E-9C24-40FD-95D2-596051E5F921}"/>
              </a:ext>
            </a:extLst>
          </p:cNvPr>
          <p:cNvSpPr/>
          <p:nvPr/>
        </p:nvSpPr>
        <p:spPr>
          <a:xfrm>
            <a:off x="1730210" y="2068847"/>
            <a:ext cx="5355510" cy="461665"/>
          </a:xfrm>
          <a:prstGeom prst="rect">
            <a:avLst/>
          </a:prstGeom>
          <a:solidFill>
            <a:srgbClr val="CCCCCC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50000"/>
              </a:spcAft>
            </a:pPr>
            <a:r>
              <a:rPr lang="en-US" sz="2400" b="1" dirty="0">
                <a:solidFill>
                  <a:srgbClr val="000066"/>
                </a:solidFill>
              </a:rPr>
              <a:t>What’s behind this?</a:t>
            </a:r>
            <a:endParaRPr lang="en-US" sz="2400" b="1" dirty="0">
              <a:solidFill>
                <a:srgbClr val="000066"/>
              </a:solidFill>
              <a:sym typeface="Symbol" pitchFamily="18" charset="2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7965" y="27075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8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WU 16:9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Template 16x9 with pictures V1.1.potx" id="{E314418A-22DF-4CC9-A14D-03995D9D2744}" vid="{80F8565B-AB49-4BAC-8A03-C0C569152988}"/>
    </a:ext>
  </a:extLst>
</a:theme>
</file>

<file path=ppt/theme/theme2.xml><?xml version="1.0" encoding="utf-8"?>
<a:theme xmlns:a="http://schemas.openxmlformats.org/drawingml/2006/main" name="1_WU 16:9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Template 16x9 with pictures V1.1.potx" id="{E314418A-22DF-4CC9-A14D-03995D9D2744}" vid="{80F8565B-AB49-4BAC-8A03-C0C569152988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EN 16x9 with pictures</Template>
  <TotalTime>0</TotalTime>
  <Words>1563</Words>
  <Application>Microsoft Office PowerPoint</Application>
  <PresentationFormat>Bildschirmpräsentation (16:9)</PresentationFormat>
  <Paragraphs>337</Paragraphs>
  <Slides>34</Slides>
  <Notes>13</Notes>
  <HiddenSlides>0</HiddenSlides>
  <MMClips>28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3" baseType="lpstr">
      <vt:lpstr>Arial</vt:lpstr>
      <vt:lpstr>Calibri</vt:lpstr>
      <vt:lpstr>Georgia</vt:lpstr>
      <vt:lpstr>Symbol</vt:lpstr>
      <vt:lpstr>TradeGothic LH Extended</vt:lpstr>
      <vt:lpstr>Verdana</vt:lpstr>
      <vt:lpstr>Wingdings</vt:lpstr>
      <vt:lpstr>WU 16:9</vt:lpstr>
      <vt:lpstr>1_WU 16:9</vt:lpstr>
      <vt:lpstr>Entrepreneurship &amp; Innovation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Innovation:  New ways of creating value</vt:lpstr>
      <vt:lpstr>Entrepreneurs: People discovering and exploiting opportunities</vt:lpstr>
      <vt:lpstr>PowerPoint-Präsentation</vt:lpstr>
      <vt:lpstr>E&amp;I is NOT about</vt:lpstr>
      <vt:lpstr>What E&amp;I is about</vt:lpstr>
      <vt:lpstr>E&amp;I specialization courses</vt:lpstr>
      <vt:lpstr>E&amp;I specialization courses</vt:lpstr>
      <vt:lpstr>Knowledge courses:  Theory, tools, methods</vt:lpstr>
      <vt:lpstr>E&amp;I specialization courses</vt:lpstr>
      <vt:lpstr>E&amp;I specialization courses</vt:lpstr>
      <vt:lpstr>Application:  Work on real-world business projects!</vt:lpstr>
      <vt:lpstr>Application: Garage: Start your own business!</vt:lpstr>
      <vt:lpstr>The process of a  “typical” E&amp;I project course</vt:lpstr>
      <vt:lpstr>The E&amp;I Course-O-Meter</vt:lpstr>
      <vt:lpstr>Experience E&amp;I …</vt:lpstr>
      <vt:lpstr>Faculty - Introducing our team   Who are E&amp;I and IfSTO?  </vt:lpstr>
      <vt:lpstr>PowerPoint-Präsentation</vt:lpstr>
      <vt:lpstr>More information - E&amp;I Ambassadors</vt:lpstr>
      <vt:lpstr>More information - E&amp;I Ambassadors</vt:lpstr>
      <vt:lpstr>Application process</vt:lpstr>
      <vt:lpstr>Application process</vt:lpstr>
      <vt:lpstr>E&amp;I means diversity</vt:lpstr>
      <vt:lpstr>E&amp;I alumni are everywhere</vt:lpstr>
      <vt:lpstr>Career perspectives</vt:lpstr>
      <vt:lpstr>^^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2019-05-10T11:54:51Z</dcterms:created>
  <dcterms:modified xsi:type="dcterms:W3CDTF">2021-12-07T14:15:51Z</dcterms:modified>
  <cp:category>Präsentationsvorlage</cp:category>
</cp:coreProperties>
</file>