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04" r:id="rId5"/>
    <p:sldId id="320" r:id="rId6"/>
    <p:sldId id="321" r:id="rId7"/>
    <p:sldId id="322" r:id="rId8"/>
    <p:sldId id="323" r:id="rId9"/>
    <p:sldId id="335" r:id="rId10"/>
    <p:sldId id="337" r:id="rId11"/>
    <p:sldId id="326" r:id="rId12"/>
    <p:sldId id="327" r:id="rId13"/>
    <p:sldId id="328" r:id="rId14"/>
    <p:sldId id="329" r:id="rId15"/>
    <p:sldId id="331" r:id="rId16"/>
    <p:sldId id="334" r:id="rId17"/>
    <p:sldId id="336" r:id="rId18"/>
    <p:sldId id="332" r:id="rId19"/>
    <p:sldId id="333" r:id="rId20"/>
  </p:sldIdLst>
  <p:sldSz cx="9144000" cy="5143500" type="screen16x9"/>
  <p:notesSz cx="6669088" cy="9926638"/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34" autoAdjust="0"/>
  </p:normalViewPr>
  <p:slideViewPr>
    <p:cSldViewPr snapToGrid="0" showGuides="1">
      <p:cViewPr varScale="1">
        <p:scale>
          <a:sx n="123" d="100"/>
          <a:sy n="123" d="100"/>
        </p:scale>
        <p:origin x="254" y="9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klausegg\AppData\Local\Microsoft\Windows\INetCache\Content.Outlook\GN2QUBWZ\Grafiken%20f&#252;r%2009102017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613024934383204E-2"/>
          <c:y val="5.5311136028177402E-2"/>
          <c:w val="0.89085187007874012"/>
          <c:h val="0.597497656106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Zufriedenheit: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</c:spPr>
          <c:invertIfNegative val="0"/>
          <c:cat>
            <c:strRef>
              <c:f>Tabelle1!$A$9:$A$15</c:f>
              <c:strCache>
                <c:ptCount val="7"/>
                <c:pt idx="0">
                  <c:v>SS 2017</c:v>
                </c:pt>
                <c:pt idx="1">
                  <c:v>WS 2017/2018</c:v>
                </c:pt>
                <c:pt idx="2">
                  <c:v>SS 2018</c:v>
                </c:pt>
                <c:pt idx="3">
                  <c:v>WS 2018/2019</c:v>
                </c:pt>
                <c:pt idx="4">
                  <c:v>SS 2019</c:v>
                </c:pt>
                <c:pt idx="5">
                  <c:v>WS 2019/2020</c:v>
                </c:pt>
                <c:pt idx="6">
                  <c:v>SS 2020</c:v>
                </c:pt>
              </c:strCache>
            </c:strRef>
          </c:cat>
          <c:val>
            <c:numRef>
              <c:f>Tabelle1!$B$7:$B$13</c:f>
              <c:numCache>
                <c:formatCode>General</c:formatCode>
                <c:ptCount val="7"/>
                <c:pt idx="0">
                  <c:v>5.78</c:v>
                </c:pt>
                <c:pt idx="1">
                  <c:v>5.79</c:v>
                </c:pt>
                <c:pt idx="2">
                  <c:v>5.66</c:v>
                </c:pt>
                <c:pt idx="3">
                  <c:v>5.7</c:v>
                </c:pt>
                <c:pt idx="4">
                  <c:v>5.71</c:v>
                </c:pt>
                <c:pt idx="5">
                  <c:v>5.76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E-4279-9745-5032AD23E5E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Weiterempfehlung:</c:v>
                </c:pt>
              </c:strCache>
            </c:strRef>
          </c:tx>
          <c:spPr>
            <a:solidFill>
              <a:schemeClr val="accent2">
                <a:lumMod val="75000"/>
                <a:lumOff val="25000"/>
              </a:schemeClr>
            </a:solidFill>
          </c:spPr>
          <c:invertIfNegative val="0"/>
          <c:cat>
            <c:strRef>
              <c:f>Tabelle1!$A$9:$A$15</c:f>
              <c:strCache>
                <c:ptCount val="7"/>
                <c:pt idx="0">
                  <c:v>SS 2017</c:v>
                </c:pt>
                <c:pt idx="1">
                  <c:v>WS 2017/2018</c:v>
                </c:pt>
                <c:pt idx="2">
                  <c:v>SS 2018</c:v>
                </c:pt>
                <c:pt idx="3">
                  <c:v>WS 2018/2019</c:v>
                </c:pt>
                <c:pt idx="4">
                  <c:v>SS 2019</c:v>
                </c:pt>
                <c:pt idx="5">
                  <c:v>WS 2019/2020</c:v>
                </c:pt>
                <c:pt idx="6">
                  <c:v>SS 2020</c:v>
                </c:pt>
              </c:strCache>
            </c:strRef>
          </c:cat>
          <c:val>
            <c:numRef>
              <c:f>Tabelle1!$C$8:$C$14</c:f>
              <c:numCache>
                <c:formatCode>General</c:formatCode>
                <c:ptCount val="7"/>
                <c:pt idx="0">
                  <c:v>5.81</c:v>
                </c:pt>
                <c:pt idx="1">
                  <c:v>5.7</c:v>
                </c:pt>
                <c:pt idx="2">
                  <c:v>5.7</c:v>
                </c:pt>
                <c:pt idx="3">
                  <c:v>5.89</c:v>
                </c:pt>
                <c:pt idx="4">
                  <c:v>5.71</c:v>
                </c:pt>
                <c:pt idx="5">
                  <c:v>5.8</c:v>
                </c:pt>
                <c:pt idx="6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0E-4279-9745-5032AD23E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52984"/>
        <c:axId val="1"/>
      </c:barChart>
      <c:catAx>
        <c:axId val="17565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87"/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75652984"/>
        <c:crosses val="autoZero"/>
        <c:crossBetween val="between"/>
        <c:majorUnit val="1"/>
        <c:minorUnit val="1"/>
      </c:valAx>
      <c:spPr>
        <a:noFill/>
        <a:ln w="25368">
          <a:noFill/>
        </a:ln>
      </c:spPr>
    </c:plotArea>
    <c:legend>
      <c:legendPos val="r"/>
      <c:layout>
        <c:manualLayout>
          <c:xMode val="edge"/>
          <c:yMode val="edge"/>
          <c:x val="5.6793243586487172E-2"/>
          <c:y val="0.88296505042132889"/>
          <c:w val="0.83447675895351792"/>
          <c:h val="0.1127820601372197"/>
        </c:manualLayout>
      </c:layout>
      <c:overlay val="0"/>
      <c:txPr>
        <a:bodyPr/>
        <a:lstStyle/>
        <a:p>
          <a:pPr>
            <a:defRPr sz="1381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778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4"/>
          <c:order val="0"/>
          <c:tx>
            <c:strRef>
              <c:f>Tabelle1!$B$7</c:f>
              <c:strCache>
                <c:ptCount val="1"/>
                <c:pt idx="0">
                  <c:v>gar nicht zufrieden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C-4A4D-9592-264A412E42C6}"/>
                </c:ext>
              </c:extLst>
            </c:dLbl>
            <c:dLbl>
              <c:idx val="1"/>
              <c:layout>
                <c:manualLayout>
                  <c:x val="5.2041281467453925E-2"/>
                  <c:y val="-1.094096316457989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C-4A4D-9592-264A412E42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Tabelle1!$C$2:$D$2</c:f>
              <c:strCache>
                <c:ptCount val="2"/>
                <c:pt idx="0">
                  <c:v>Spezielle Marketing</c:v>
                </c:pt>
                <c:pt idx="1">
                  <c:v>Bachelorstudium</c:v>
                </c:pt>
              </c:strCache>
            </c:strRef>
          </c:cat>
          <c:val>
            <c:numRef>
              <c:f>Tabelle1!$C$7:$D$7</c:f>
              <c:numCache>
                <c:formatCode>0%</c:formatCode>
                <c:ptCount val="2"/>
                <c:pt idx="0">
                  <c:v>0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C-4A4D-9592-264A412E42C6}"/>
            </c:ext>
          </c:extLst>
        </c:ser>
        <c:ser>
          <c:idx val="3"/>
          <c:order val="1"/>
          <c:tx>
            <c:strRef>
              <c:f>Tabelle1!$B$6</c:f>
              <c:strCache>
                <c:ptCount val="1"/>
                <c:pt idx="0">
                  <c:v>nicht zufrieden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Tabelle1!$C$2:$D$2</c:f>
              <c:strCache>
                <c:ptCount val="2"/>
                <c:pt idx="0">
                  <c:v>Spezielle Marketing</c:v>
                </c:pt>
                <c:pt idx="1">
                  <c:v>Bachelorstudium</c:v>
                </c:pt>
              </c:strCache>
            </c:strRef>
          </c:cat>
          <c:val>
            <c:numRef>
              <c:f>Tabelle1!$C$6:$D$6</c:f>
              <c:numCache>
                <c:formatCode>0%</c:formatCode>
                <c:ptCount val="2"/>
                <c:pt idx="0">
                  <c:v>0.02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C-4A4D-9592-264A412E42C6}"/>
            </c:ext>
          </c:extLst>
        </c:ser>
        <c:ser>
          <c:idx val="2"/>
          <c:order val="2"/>
          <c:tx>
            <c:strRef>
              <c:f>Tabelle1!$B$5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Tabelle1!$C$2:$D$2</c:f>
              <c:strCache>
                <c:ptCount val="2"/>
                <c:pt idx="0">
                  <c:v>Spezielle Marketing</c:v>
                </c:pt>
                <c:pt idx="1">
                  <c:v>Bachelorstudium</c:v>
                </c:pt>
              </c:strCache>
            </c:strRef>
          </c:cat>
          <c:val>
            <c:numRef>
              <c:f>Tabelle1!$C$5:$D$5</c:f>
              <c:numCache>
                <c:formatCode>0%</c:formatCode>
                <c:ptCount val="2"/>
                <c:pt idx="0">
                  <c:v>0.09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C-4A4D-9592-264A412E42C6}"/>
            </c:ext>
          </c:extLst>
        </c:ser>
        <c:ser>
          <c:idx val="1"/>
          <c:order val="3"/>
          <c:tx>
            <c:strRef>
              <c:f>Tabelle1!$B$4</c:f>
              <c:strCache>
                <c:ptCount val="1"/>
                <c:pt idx="0">
                  <c:v>zufrieden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Tabelle1!$C$2:$D$2</c:f>
              <c:strCache>
                <c:ptCount val="2"/>
                <c:pt idx="0">
                  <c:v>Spezielle Marketing</c:v>
                </c:pt>
                <c:pt idx="1">
                  <c:v>Bachelorstudium</c:v>
                </c:pt>
              </c:strCache>
            </c:strRef>
          </c:cat>
          <c:val>
            <c:numRef>
              <c:f>Tabelle1!$C$4:$D$4</c:f>
              <c:numCache>
                <c:formatCode>0%</c:formatCode>
                <c:ptCount val="2"/>
                <c:pt idx="0">
                  <c:v>0.37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AC-4A4D-9592-264A412E42C6}"/>
            </c:ext>
          </c:extLst>
        </c:ser>
        <c:ser>
          <c:idx val="0"/>
          <c:order val="4"/>
          <c:tx>
            <c:strRef>
              <c:f>Tabelle1!$B$3</c:f>
              <c:strCache>
                <c:ptCount val="1"/>
                <c:pt idx="0">
                  <c:v>sehr zufrieden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Tabelle1!$C$2:$D$2</c:f>
              <c:strCache>
                <c:ptCount val="2"/>
                <c:pt idx="0">
                  <c:v>Spezielle Marketing</c:v>
                </c:pt>
                <c:pt idx="1">
                  <c:v>Bachelorstudium</c:v>
                </c:pt>
              </c:strCache>
            </c:strRef>
          </c:cat>
          <c:val>
            <c:numRef>
              <c:f>Tabelle1!$C$3:$D$3</c:f>
              <c:numCache>
                <c:formatCode>0%</c:formatCode>
                <c:ptCount val="2"/>
                <c:pt idx="0">
                  <c:v>0.52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AC-4A4D-9592-264A412E4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593032"/>
        <c:axId val="382591856"/>
      </c:barChart>
      <c:catAx>
        <c:axId val="38259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2591856"/>
        <c:crosses val="autoZero"/>
        <c:auto val="1"/>
        <c:lblAlgn val="ctr"/>
        <c:lblOffset val="100"/>
        <c:noMultiLvlLbl val="0"/>
      </c:catAx>
      <c:valAx>
        <c:axId val="38259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259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41091492776885"/>
          <c:y val="0.92868747152327236"/>
          <c:w val="0.79248880406803079"/>
          <c:h val="5.5012609976320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2A5C1-130B-4EC4-94EF-BE33C1BF4B57}" type="doc">
      <dgm:prSet loTypeId="urn:microsoft.com/office/officeart/2005/8/layout/hList7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57AB270B-AB65-46CD-ADC1-DC417268757C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de-AT" sz="1200" dirty="0"/>
            <a:t>Anspruchsvolle, </a:t>
          </a:r>
          <a:r>
            <a:rPr lang="de-AT" sz="1200" dirty="0" err="1"/>
            <a:t>methoden</a:t>
          </a:r>
          <a:r>
            <a:rPr lang="de-AT" sz="1200" dirty="0"/>
            <a:t>- und forschungsgeleitete Lehre mit starkem Praxisbezug</a:t>
          </a:r>
        </a:p>
      </dgm:t>
    </dgm:pt>
    <dgm:pt modelId="{22008A02-0D87-4264-8D47-D1017566051F}" type="parTrans" cxnId="{4AE1A52A-5FD9-4DB2-A09E-B3D71258F86B}">
      <dgm:prSet/>
      <dgm:spPr/>
      <dgm:t>
        <a:bodyPr/>
        <a:lstStyle/>
        <a:p>
          <a:endParaRPr lang="de-AT"/>
        </a:p>
      </dgm:t>
    </dgm:pt>
    <dgm:pt modelId="{32F58D9B-46D8-4461-97A3-A1EFE55927ED}" type="sibTrans" cxnId="{4AE1A52A-5FD9-4DB2-A09E-B3D71258F86B}">
      <dgm:prSet/>
      <dgm:spPr/>
      <dgm:t>
        <a:bodyPr/>
        <a:lstStyle/>
        <a:p>
          <a:endParaRPr lang="de-AT"/>
        </a:p>
      </dgm:t>
    </dgm:pt>
    <dgm:pt modelId="{BA3166C6-1738-4DDA-B853-D924CA27FBCC}">
      <dgm:prSet custT="1"/>
      <dgm:spPr/>
      <dgm:t>
        <a:bodyPr/>
        <a:lstStyle/>
        <a:p>
          <a:pPr rtl="0"/>
          <a:r>
            <a:rPr lang="de-AT" sz="1100" dirty="0"/>
            <a:t> B2C, B2B, Services, Non-Profit etc.</a:t>
          </a:r>
          <a:endParaRPr lang="de-AT" sz="1100" b="0" dirty="0"/>
        </a:p>
      </dgm:t>
    </dgm:pt>
    <dgm:pt modelId="{AD064B13-8076-4F4B-9784-EFB6F1988DD7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de-AT" sz="1200" dirty="0"/>
            <a:t>Sektoraler Ansatz: Vorbereitung auf Marketingtätigkeiten in unterschiedlichen Branchen</a:t>
          </a:r>
          <a:endParaRPr lang="de-AT" sz="1200" b="1" dirty="0"/>
        </a:p>
      </dgm:t>
    </dgm:pt>
    <dgm:pt modelId="{4DCBAA94-21FD-4789-9425-555F56CFDC66}" type="sibTrans" cxnId="{21FF1427-04CC-4428-B445-9A8AD8EFE12E}">
      <dgm:prSet/>
      <dgm:spPr/>
      <dgm:t>
        <a:bodyPr/>
        <a:lstStyle/>
        <a:p>
          <a:endParaRPr lang="de-AT"/>
        </a:p>
      </dgm:t>
    </dgm:pt>
    <dgm:pt modelId="{6395AFBD-5303-4980-A32A-AEB98369F0A8}" type="parTrans" cxnId="{21FF1427-04CC-4428-B445-9A8AD8EFE12E}">
      <dgm:prSet/>
      <dgm:spPr/>
      <dgm:t>
        <a:bodyPr/>
        <a:lstStyle/>
        <a:p>
          <a:endParaRPr lang="de-AT"/>
        </a:p>
      </dgm:t>
    </dgm:pt>
    <dgm:pt modelId="{6D4C89BD-3487-49D4-B597-317DD903FB27}" type="sibTrans" cxnId="{95C4F7A6-065D-4805-B426-A096360FE803}">
      <dgm:prSet/>
      <dgm:spPr/>
      <dgm:t>
        <a:bodyPr/>
        <a:lstStyle/>
        <a:p>
          <a:endParaRPr lang="de-AT"/>
        </a:p>
      </dgm:t>
    </dgm:pt>
    <dgm:pt modelId="{5D3656E3-3B68-46C1-A2CB-32271131FBCC}" type="parTrans" cxnId="{95C4F7A6-065D-4805-B426-A096360FE803}">
      <dgm:prSet/>
      <dgm:spPr/>
      <dgm:t>
        <a:bodyPr/>
        <a:lstStyle/>
        <a:p>
          <a:endParaRPr lang="de-AT"/>
        </a:p>
      </dgm:t>
    </dgm:pt>
    <dgm:pt modelId="{58A36B8A-32D1-4DC6-963A-C11C73766586}" type="pres">
      <dgm:prSet presAssocID="{AD12A5C1-130B-4EC4-94EF-BE33C1BF4B57}" presName="Name0" presStyleCnt="0">
        <dgm:presLayoutVars>
          <dgm:dir/>
          <dgm:resizeHandles val="exact"/>
        </dgm:presLayoutVars>
      </dgm:prSet>
      <dgm:spPr/>
    </dgm:pt>
    <dgm:pt modelId="{C1AA12BF-9A2B-4637-81D7-2A9AD148F2E3}" type="pres">
      <dgm:prSet presAssocID="{AD12A5C1-130B-4EC4-94EF-BE33C1BF4B57}" presName="fgShape" presStyleLbl="fgShp" presStyleIdx="0" presStyleCnt="1" custScaleX="110999" custLinFactNeighborY="27405"/>
      <dgm:spPr/>
    </dgm:pt>
    <dgm:pt modelId="{4430554E-B490-4447-9E78-1A1CA13EE1BC}" type="pres">
      <dgm:prSet presAssocID="{AD12A5C1-130B-4EC4-94EF-BE33C1BF4B57}" presName="linComp" presStyleCnt="0"/>
      <dgm:spPr/>
    </dgm:pt>
    <dgm:pt modelId="{96C7BCB9-5F03-4B53-BCDC-3F76A94F1270}" type="pres">
      <dgm:prSet presAssocID="{57AB270B-AB65-46CD-ADC1-DC417268757C}" presName="compNode" presStyleCnt="0"/>
      <dgm:spPr/>
    </dgm:pt>
    <dgm:pt modelId="{AAA19D9F-10DE-47CC-A5D6-8D3E6BFD0621}" type="pres">
      <dgm:prSet presAssocID="{57AB270B-AB65-46CD-ADC1-DC417268757C}" presName="bkgdShape" presStyleLbl="node1" presStyleIdx="0" presStyleCnt="2" custScaleX="85096" custLinFactNeighborX="-4173"/>
      <dgm:spPr/>
    </dgm:pt>
    <dgm:pt modelId="{29B80050-B39B-43E8-A24D-BFCA304F2EC9}" type="pres">
      <dgm:prSet presAssocID="{57AB270B-AB65-46CD-ADC1-DC417268757C}" presName="nodeTx" presStyleLbl="node1" presStyleIdx="0" presStyleCnt="2">
        <dgm:presLayoutVars>
          <dgm:bulletEnabled val="1"/>
        </dgm:presLayoutVars>
      </dgm:prSet>
      <dgm:spPr/>
    </dgm:pt>
    <dgm:pt modelId="{43F7A0CD-6C8F-4527-AFF4-B6AEA25D3001}" type="pres">
      <dgm:prSet presAssocID="{57AB270B-AB65-46CD-ADC1-DC417268757C}" presName="invisiNode" presStyleLbl="node1" presStyleIdx="0" presStyleCnt="2"/>
      <dgm:spPr/>
    </dgm:pt>
    <dgm:pt modelId="{377FC7E1-8B4C-4A88-818F-B1BA915A9D63}" type="pres">
      <dgm:prSet presAssocID="{57AB270B-AB65-46CD-ADC1-DC417268757C}" presName="imagNode" presStyleLbl="fgImgPlace1" presStyleIdx="0" presStyleCnt="2" custLinFactNeighborX="-251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1AE67F-997E-4E23-9BC5-040E10386A03}" type="pres">
      <dgm:prSet presAssocID="{32F58D9B-46D8-4461-97A3-A1EFE55927ED}" presName="sibTrans" presStyleLbl="sibTrans2D1" presStyleIdx="0" presStyleCnt="0"/>
      <dgm:spPr/>
    </dgm:pt>
    <dgm:pt modelId="{C2957145-2293-411F-952C-8F398C080733}" type="pres">
      <dgm:prSet presAssocID="{AD064B13-8076-4F4B-9784-EFB6F1988DD7}" presName="compNode" presStyleCnt="0"/>
      <dgm:spPr/>
    </dgm:pt>
    <dgm:pt modelId="{6FED00B0-1E0F-4846-B168-5F5AAE750573}" type="pres">
      <dgm:prSet presAssocID="{AD064B13-8076-4F4B-9784-EFB6F1988DD7}" presName="bkgdShape" presStyleLbl="node1" presStyleIdx="1" presStyleCnt="2" custScaleX="93265" custLinFactNeighborX="5879"/>
      <dgm:spPr/>
    </dgm:pt>
    <dgm:pt modelId="{F0760198-6F27-4664-A6B0-BE4141C05614}" type="pres">
      <dgm:prSet presAssocID="{AD064B13-8076-4F4B-9784-EFB6F1988DD7}" presName="nodeTx" presStyleLbl="node1" presStyleIdx="1" presStyleCnt="2">
        <dgm:presLayoutVars>
          <dgm:bulletEnabled val="1"/>
        </dgm:presLayoutVars>
      </dgm:prSet>
      <dgm:spPr/>
    </dgm:pt>
    <dgm:pt modelId="{7DB269D9-1526-40BD-A8E8-5825624E8B28}" type="pres">
      <dgm:prSet presAssocID="{AD064B13-8076-4F4B-9784-EFB6F1988DD7}" presName="invisiNode" presStyleLbl="node1" presStyleIdx="1" presStyleCnt="2"/>
      <dgm:spPr/>
    </dgm:pt>
    <dgm:pt modelId="{558FFC0E-53D0-4058-B9D1-F9BAE82CE921}" type="pres">
      <dgm:prSet presAssocID="{AD064B13-8076-4F4B-9784-EFB6F1988DD7}" presName="imagNode" presStyleLbl="fgImgPlace1" presStyleIdx="1" presStyleCnt="2" custLinFactNeighborX="301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1FF1427-04CC-4428-B445-9A8AD8EFE12E}" srcId="{AD12A5C1-130B-4EC4-94EF-BE33C1BF4B57}" destId="{AD064B13-8076-4F4B-9784-EFB6F1988DD7}" srcOrd="1" destOrd="0" parTransId="{6395AFBD-5303-4980-A32A-AEB98369F0A8}" sibTransId="{4DCBAA94-21FD-4789-9425-555F56CFDC66}"/>
    <dgm:cxn modelId="{4AE1A52A-5FD9-4DB2-A09E-B3D71258F86B}" srcId="{AD12A5C1-130B-4EC4-94EF-BE33C1BF4B57}" destId="{57AB270B-AB65-46CD-ADC1-DC417268757C}" srcOrd="0" destOrd="0" parTransId="{22008A02-0D87-4264-8D47-D1017566051F}" sibTransId="{32F58D9B-46D8-4461-97A3-A1EFE55927ED}"/>
    <dgm:cxn modelId="{F470CE3C-465A-43C0-809F-46F61AA9F503}" type="presOf" srcId="{32F58D9B-46D8-4461-97A3-A1EFE55927ED}" destId="{1F1AE67F-997E-4E23-9BC5-040E10386A03}" srcOrd="0" destOrd="0" presId="urn:microsoft.com/office/officeart/2005/8/layout/hList7"/>
    <dgm:cxn modelId="{D1462266-FB3F-44B3-9F44-864E38976A0C}" type="presOf" srcId="{BA3166C6-1738-4DDA-B853-D924CA27FBCC}" destId="{F0760198-6F27-4664-A6B0-BE4141C05614}" srcOrd="1" destOrd="1" presId="urn:microsoft.com/office/officeart/2005/8/layout/hList7"/>
    <dgm:cxn modelId="{B491F56A-A22C-4E49-9997-8540AB07CD5A}" type="presOf" srcId="{57AB270B-AB65-46CD-ADC1-DC417268757C}" destId="{29B80050-B39B-43E8-A24D-BFCA304F2EC9}" srcOrd="1" destOrd="0" presId="urn:microsoft.com/office/officeart/2005/8/layout/hList7"/>
    <dgm:cxn modelId="{3F3E1973-31B6-42C3-B7B5-7CC4EB2D2101}" type="presOf" srcId="{AD064B13-8076-4F4B-9784-EFB6F1988DD7}" destId="{6FED00B0-1E0F-4846-B168-5F5AAE750573}" srcOrd="0" destOrd="0" presId="urn:microsoft.com/office/officeart/2005/8/layout/hList7"/>
    <dgm:cxn modelId="{171BD89C-B17B-4035-A949-C6A8E99593A4}" type="presOf" srcId="{BA3166C6-1738-4DDA-B853-D924CA27FBCC}" destId="{6FED00B0-1E0F-4846-B168-5F5AAE750573}" srcOrd="0" destOrd="1" presId="urn:microsoft.com/office/officeart/2005/8/layout/hList7"/>
    <dgm:cxn modelId="{95C4F7A6-065D-4805-B426-A096360FE803}" srcId="{AD064B13-8076-4F4B-9784-EFB6F1988DD7}" destId="{BA3166C6-1738-4DDA-B853-D924CA27FBCC}" srcOrd="0" destOrd="0" parTransId="{5D3656E3-3B68-46C1-A2CB-32271131FBCC}" sibTransId="{6D4C89BD-3487-49D4-B597-317DD903FB27}"/>
    <dgm:cxn modelId="{11FD4CE1-A524-4477-A254-C0665AF6ED12}" type="presOf" srcId="{AD064B13-8076-4F4B-9784-EFB6F1988DD7}" destId="{F0760198-6F27-4664-A6B0-BE4141C05614}" srcOrd="1" destOrd="0" presId="urn:microsoft.com/office/officeart/2005/8/layout/hList7"/>
    <dgm:cxn modelId="{4499B1F0-47AB-4229-9144-F95D272832DD}" type="presOf" srcId="{57AB270B-AB65-46CD-ADC1-DC417268757C}" destId="{AAA19D9F-10DE-47CC-A5D6-8D3E6BFD0621}" srcOrd="0" destOrd="0" presId="urn:microsoft.com/office/officeart/2005/8/layout/hList7"/>
    <dgm:cxn modelId="{046F72F6-A412-4426-B814-380184C0D77F}" type="presOf" srcId="{AD12A5C1-130B-4EC4-94EF-BE33C1BF4B57}" destId="{58A36B8A-32D1-4DC6-963A-C11C73766586}" srcOrd="0" destOrd="0" presId="urn:microsoft.com/office/officeart/2005/8/layout/hList7"/>
    <dgm:cxn modelId="{55B7FFE3-B8EB-4E0F-AB0A-02F63775A6E7}" type="presParOf" srcId="{58A36B8A-32D1-4DC6-963A-C11C73766586}" destId="{C1AA12BF-9A2B-4637-81D7-2A9AD148F2E3}" srcOrd="0" destOrd="0" presId="urn:microsoft.com/office/officeart/2005/8/layout/hList7"/>
    <dgm:cxn modelId="{D18785AF-B564-4C23-970C-6A5DE8EE52F8}" type="presParOf" srcId="{58A36B8A-32D1-4DC6-963A-C11C73766586}" destId="{4430554E-B490-4447-9E78-1A1CA13EE1BC}" srcOrd="1" destOrd="0" presId="urn:microsoft.com/office/officeart/2005/8/layout/hList7"/>
    <dgm:cxn modelId="{2E702593-6E6A-4423-9FB5-7503EE158602}" type="presParOf" srcId="{4430554E-B490-4447-9E78-1A1CA13EE1BC}" destId="{96C7BCB9-5F03-4B53-BCDC-3F76A94F1270}" srcOrd="0" destOrd="0" presId="urn:microsoft.com/office/officeart/2005/8/layout/hList7"/>
    <dgm:cxn modelId="{55511488-A4F0-4865-90B9-6BC57F5E92C8}" type="presParOf" srcId="{96C7BCB9-5F03-4B53-BCDC-3F76A94F1270}" destId="{AAA19D9F-10DE-47CC-A5D6-8D3E6BFD0621}" srcOrd="0" destOrd="0" presId="urn:microsoft.com/office/officeart/2005/8/layout/hList7"/>
    <dgm:cxn modelId="{EEA684FA-0FF2-4260-A0CA-60B01AD617E2}" type="presParOf" srcId="{96C7BCB9-5F03-4B53-BCDC-3F76A94F1270}" destId="{29B80050-B39B-43E8-A24D-BFCA304F2EC9}" srcOrd="1" destOrd="0" presId="urn:microsoft.com/office/officeart/2005/8/layout/hList7"/>
    <dgm:cxn modelId="{8289721C-FDDA-4774-AEE5-530D5FC4C67A}" type="presParOf" srcId="{96C7BCB9-5F03-4B53-BCDC-3F76A94F1270}" destId="{43F7A0CD-6C8F-4527-AFF4-B6AEA25D3001}" srcOrd="2" destOrd="0" presId="urn:microsoft.com/office/officeart/2005/8/layout/hList7"/>
    <dgm:cxn modelId="{7871C1FD-BD0A-48C6-B196-A660AADA67D2}" type="presParOf" srcId="{96C7BCB9-5F03-4B53-BCDC-3F76A94F1270}" destId="{377FC7E1-8B4C-4A88-818F-B1BA915A9D63}" srcOrd="3" destOrd="0" presId="urn:microsoft.com/office/officeart/2005/8/layout/hList7"/>
    <dgm:cxn modelId="{2336BE0C-4B2A-4B5F-8FD8-3CD87EE320BD}" type="presParOf" srcId="{4430554E-B490-4447-9E78-1A1CA13EE1BC}" destId="{1F1AE67F-997E-4E23-9BC5-040E10386A03}" srcOrd="1" destOrd="0" presId="urn:microsoft.com/office/officeart/2005/8/layout/hList7"/>
    <dgm:cxn modelId="{0380BE5E-25CD-4D1B-BE85-AD22D410ED00}" type="presParOf" srcId="{4430554E-B490-4447-9E78-1A1CA13EE1BC}" destId="{C2957145-2293-411F-952C-8F398C080733}" srcOrd="2" destOrd="0" presId="urn:microsoft.com/office/officeart/2005/8/layout/hList7"/>
    <dgm:cxn modelId="{204696F0-3D1E-4520-91F0-6A50733D5A89}" type="presParOf" srcId="{C2957145-2293-411F-952C-8F398C080733}" destId="{6FED00B0-1E0F-4846-B168-5F5AAE750573}" srcOrd="0" destOrd="0" presId="urn:microsoft.com/office/officeart/2005/8/layout/hList7"/>
    <dgm:cxn modelId="{B46EEA34-55DB-47C1-BCBC-F48FF904D4A9}" type="presParOf" srcId="{C2957145-2293-411F-952C-8F398C080733}" destId="{F0760198-6F27-4664-A6B0-BE4141C05614}" srcOrd="1" destOrd="0" presId="urn:microsoft.com/office/officeart/2005/8/layout/hList7"/>
    <dgm:cxn modelId="{8E2E513A-0658-4082-86A6-C887AF214173}" type="presParOf" srcId="{C2957145-2293-411F-952C-8F398C080733}" destId="{7DB269D9-1526-40BD-A8E8-5825624E8B28}" srcOrd="2" destOrd="0" presId="urn:microsoft.com/office/officeart/2005/8/layout/hList7"/>
    <dgm:cxn modelId="{0BF3D434-AF28-4CB0-918A-C35928899AA9}" type="presParOf" srcId="{C2957145-2293-411F-952C-8F398C080733}" destId="{558FFC0E-53D0-4058-B9D1-F9BAE82CE92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62473-836B-44E6-920D-1C622BC42AC8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BA70BDC-164D-4600-831C-996B454062E0}">
      <dgm:prSet custT="1"/>
      <dgm:spPr>
        <a:solidFill>
          <a:srgbClr val="1C8FDE"/>
        </a:solidFill>
      </dgm:spPr>
      <dgm:t>
        <a:bodyPr anchor="ctr"/>
        <a:lstStyle/>
        <a:p>
          <a:pPr marL="228600" indent="0" algn="l" rtl="0">
            <a:tabLst>
              <a:tab pos="266700" algn="l"/>
              <a:tab pos="361950" algn="l"/>
              <a:tab pos="895350" algn="l"/>
            </a:tabLst>
          </a:pPr>
          <a:endParaRPr lang="de-AT" sz="1200" dirty="0"/>
        </a:p>
      </dgm:t>
    </dgm:pt>
    <dgm:pt modelId="{C7938645-BBB7-45AC-99F0-2ED71A983434}" type="parTrans" cxnId="{849BA12F-D5BC-4A5F-B140-5B3F298B101A}">
      <dgm:prSet/>
      <dgm:spPr/>
      <dgm:t>
        <a:bodyPr/>
        <a:lstStyle/>
        <a:p>
          <a:endParaRPr lang="de-AT"/>
        </a:p>
      </dgm:t>
    </dgm:pt>
    <dgm:pt modelId="{C66A2366-3575-47FC-953F-0F2258470286}" type="sibTrans" cxnId="{849BA12F-D5BC-4A5F-B140-5B3F298B101A}">
      <dgm:prSet/>
      <dgm:spPr/>
      <dgm:t>
        <a:bodyPr/>
        <a:lstStyle/>
        <a:p>
          <a:endParaRPr lang="de-AT"/>
        </a:p>
      </dgm:t>
    </dgm:pt>
    <dgm:pt modelId="{66C1F0B6-CA88-43A1-9350-A058A11C090D}">
      <dgm:prSet custT="1"/>
      <dgm:spPr>
        <a:solidFill>
          <a:srgbClr val="003CB4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de-AT" sz="2400" dirty="0">
              <a:solidFill>
                <a:schemeClr val="bg1"/>
              </a:solidFill>
            </a:rPr>
            <a:t>2. Semester: </a:t>
          </a:r>
        </a:p>
        <a:p>
          <a:pPr rtl="0">
            <a:spcAft>
              <a:spcPts val="0"/>
            </a:spcAft>
          </a:pPr>
          <a:r>
            <a:rPr lang="de-AT" sz="1400" dirty="0">
              <a:solidFill>
                <a:schemeClr val="bg1"/>
              </a:solidFill>
            </a:rPr>
            <a:t>Applied Marketing-Management</a:t>
          </a:r>
        </a:p>
        <a:p>
          <a:pPr rtl="0">
            <a:spcAft>
              <a:spcPts val="0"/>
            </a:spcAft>
          </a:pPr>
          <a:endParaRPr lang="de-AT" sz="1400" dirty="0">
            <a:solidFill>
              <a:schemeClr val="bg1"/>
            </a:solidFill>
          </a:endParaRPr>
        </a:p>
      </dgm:t>
    </dgm:pt>
    <dgm:pt modelId="{0F59C395-3230-4203-89EE-02BA12764136}" type="sibTrans" cxnId="{BD0CC171-B342-400E-A9FC-89AEC3F9EEB8}">
      <dgm:prSet/>
      <dgm:spPr/>
      <dgm:t>
        <a:bodyPr/>
        <a:lstStyle/>
        <a:p>
          <a:endParaRPr lang="de-AT"/>
        </a:p>
      </dgm:t>
    </dgm:pt>
    <dgm:pt modelId="{8B526449-878D-42C9-AE50-EF4DA7F7D39B}" type="parTrans" cxnId="{BD0CC171-B342-400E-A9FC-89AEC3F9EEB8}">
      <dgm:prSet/>
      <dgm:spPr/>
      <dgm:t>
        <a:bodyPr/>
        <a:lstStyle/>
        <a:p>
          <a:endParaRPr lang="de-AT"/>
        </a:p>
      </dgm:t>
    </dgm:pt>
    <dgm:pt modelId="{601CEA54-B9A9-4CA2-8BC2-C6B742B62EAB}">
      <dgm:prSet custT="1"/>
      <dgm:spPr>
        <a:solidFill>
          <a:srgbClr val="1C8FDE"/>
        </a:solidFill>
      </dgm:spPr>
      <dgm:t>
        <a:bodyPr anchor="ctr"/>
        <a:lstStyle/>
        <a:p>
          <a:pPr marL="228600" indent="0" algn="l" rtl="0">
            <a:tabLst>
              <a:tab pos="266700" algn="l"/>
              <a:tab pos="361950" algn="l"/>
              <a:tab pos="895350" algn="l"/>
            </a:tabLst>
          </a:pPr>
          <a:endParaRPr lang="de-AT" sz="1200" dirty="0"/>
        </a:p>
      </dgm:t>
    </dgm:pt>
    <dgm:pt modelId="{BD599F84-24D0-4E11-961D-82C9BD239407}" type="sibTrans" cxnId="{09469A11-4231-4B1E-9DCB-9E586BCEBA65}">
      <dgm:prSet/>
      <dgm:spPr/>
      <dgm:t>
        <a:bodyPr/>
        <a:lstStyle/>
        <a:p>
          <a:endParaRPr lang="de-AT"/>
        </a:p>
      </dgm:t>
    </dgm:pt>
    <dgm:pt modelId="{09E714CD-EE5E-430B-9A6D-E6846E24CBB4}" type="parTrans" cxnId="{09469A11-4231-4B1E-9DCB-9E586BCEBA65}">
      <dgm:prSet/>
      <dgm:spPr/>
      <dgm:t>
        <a:bodyPr/>
        <a:lstStyle/>
        <a:p>
          <a:endParaRPr lang="de-AT"/>
        </a:p>
      </dgm:t>
    </dgm:pt>
    <dgm:pt modelId="{A86300CF-9974-40BC-9242-5662C5E7E0D0}" type="pres">
      <dgm:prSet presAssocID="{29762473-836B-44E6-920D-1C622BC42AC8}" presName="theList" presStyleCnt="0">
        <dgm:presLayoutVars>
          <dgm:dir/>
          <dgm:animLvl val="lvl"/>
          <dgm:resizeHandles val="exact"/>
        </dgm:presLayoutVars>
      </dgm:prSet>
      <dgm:spPr/>
    </dgm:pt>
    <dgm:pt modelId="{0BB07CAE-0B2C-400F-BA0C-E010DD0223DA}" type="pres">
      <dgm:prSet presAssocID="{66C1F0B6-CA88-43A1-9350-A058A11C090D}" presName="compNode" presStyleCnt="0"/>
      <dgm:spPr/>
    </dgm:pt>
    <dgm:pt modelId="{EFB787CC-AF7C-44F6-AC30-BF17B4A488DD}" type="pres">
      <dgm:prSet presAssocID="{66C1F0B6-CA88-43A1-9350-A058A11C090D}" presName="aNode" presStyleLbl="bgShp" presStyleIdx="0" presStyleCnt="1" custLinFactNeighborX="-1907"/>
      <dgm:spPr/>
    </dgm:pt>
    <dgm:pt modelId="{A01F35F7-B56F-4F71-8E64-496A370AE41C}" type="pres">
      <dgm:prSet presAssocID="{66C1F0B6-CA88-43A1-9350-A058A11C090D}" presName="textNode" presStyleLbl="bgShp" presStyleIdx="0" presStyleCnt="1"/>
      <dgm:spPr/>
    </dgm:pt>
    <dgm:pt modelId="{0B39EFAF-84F4-4A68-8D46-D92136957150}" type="pres">
      <dgm:prSet presAssocID="{66C1F0B6-CA88-43A1-9350-A058A11C090D}" presName="compChildNode" presStyleCnt="0"/>
      <dgm:spPr/>
    </dgm:pt>
    <dgm:pt modelId="{45668BA4-C00D-452A-B9B9-F7EE7750CFF2}" type="pres">
      <dgm:prSet presAssocID="{66C1F0B6-CA88-43A1-9350-A058A11C090D}" presName="theInnerList" presStyleCnt="0"/>
      <dgm:spPr/>
    </dgm:pt>
    <dgm:pt modelId="{C6C8DD03-4CEF-4FC7-8F0A-5019812B2E08}" type="pres">
      <dgm:prSet presAssocID="{0BA70BDC-164D-4600-831C-996B454062E0}" presName="childNode" presStyleLbl="node1" presStyleIdx="0" presStyleCnt="2" custScaleX="117541" custScaleY="248688" custLinFactY="-4012" custLinFactNeighborX="44" custLinFactNeighborY="-100000">
        <dgm:presLayoutVars>
          <dgm:bulletEnabled val="1"/>
        </dgm:presLayoutVars>
      </dgm:prSet>
      <dgm:spPr/>
    </dgm:pt>
    <dgm:pt modelId="{B2D7E771-FA56-43E5-99DE-C96F0CC1C23D}" type="pres">
      <dgm:prSet presAssocID="{0BA70BDC-164D-4600-831C-996B454062E0}" presName="aSpace2" presStyleCnt="0"/>
      <dgm:spPr/>
    </dgm:pt>
    <dgm:pt modelId="{84F43C36-2D51-4627-B982-E8412F9D514E}" type="pres">
      <dgm:prSet presAssocID="{601CEA54-B9A9-4CA2-8BC2-C6B742B62EAB}" presName="childNode" presStyleLbl="node1" presStyleIdx="1" presStyleCnt="2" custScaleX="117541" custScaleY="262099" custLinFactNeighborX="44" custLinFactNeighborY="-43644">
        <dgm:presLayoutVars>
          <dgm:bulletEnabled val="1"/>
        </dgm:presLayoutVars>
      </dgm:prSet>
      <dgm:spPr/>
    </dgm:pt>
  </dgm:ptLst>
  <dgm:cxnLst>
    <dgm:cxn modelId="{09469A11-4231-4B1E-9DCB-9E586BCEBA65}" srcId="{66C1F0B6-CA88-43A1-9350-A058A11C090D}" destId="{601CEA54-B9A9-4CA2-8BC2-C6B742B62EAB}" srcOrd="1" destOrd="0" parTransId="{09E714CD-EE5E-430B-9A6D-E6846E24CBB4}" sibTransId="{BD599F84-24D0-4E11-961D-82C9BD239407}"/>
    <dgm:cxn modelId="{53548917-A24D-48AD-A679-2F6C65B5EF7F}" type="presOf" srcId="{0BA70BDC-164D-4600-831C-996B454062E0}" destId="{C6C8DD03-4CEF-4FC7-8F0A-5019812B2E08}" srcOrd="0" destOrd="0" presId="urn:microsoft.com/office/officeart/2005/8/layout/lProcess2"/>
    <dgm:cxn modelId="{4180FE18-6099-499C-8677-AF97F8D4136B}" type="presOf" srcId="{66C1F0B6-CA88-43A1-9350-A058A11C090D}" destId="{EFB787CC-AF7C-44F6-AC30-BF17B4A488DD}" srcOrd="0" destOrd="0" presId="urn:microsoft.com/office/officeart/2005/8/layout/lProcess2"/>
    <dgm:cxn modelId="{D24C661D-91C3-4416-A192-B88A674F870F}" type="presOf" srcId="{601CEA54-B9A9-4CA2-8BC2-C6B742B62EAB}" destId="{84F43C36-2D51-4627-B982-E8412F9D514E}" srcOrd="0" destOrd="0" presId="urn:microsoft.com/office/officeart/2005/8/layout/lProcess2"/>
    <dgm:cxn modelId="{849BA12F-D5BC-4A5F-B140-5B3F298B101A}" srcId="{66C1F0B6-CA88-43A1-9350-A058A11C090D}" destId="{0BA70BDC-164D-4600-831C-996B454062E0}" srcOrd="0" destOrd="0" parTransId="{C7938645-BBB7-45AC-99F0-2ED71A983434}" sibTransId="{C66A2366-3575-47FC-953F-0F2258470286}"/>
    <dgm:cxn modelId="{C4031D33-71DB-41DB-830E-5791AC4BC43D}" type="presOf" srcId="{29762473-836B-44E6-920D-1C622BC42AC8}" destId="{A86300CF-9974-40BC-9242-5662C5E7E0D0}" srcOrd="0" destOrd="0" presId="urn:microsoft.com/office/officeart/2005/8/layout/lProcess2"/>
    <dgm:cxn modelId="{BD0CC171-B342-400E-A9FC-89AEC3F9EEB8}" srcId="{29762473-836B-44E6-920D-1C622BC42AC8}" destId="{66C1F0B6-CA88-43A1-9350-A058A11C090D}" srcOrd="0" destOrd="0" parTransId="{8B526449-878D-42C9-AE50-EF4DA7F7D39B}" sibTransId="{0F59C395-3230-4203-89EE-02BA12764136}"/>
    <dgm:cxn modelId="{B86B40D2-CCA4-4FCC-BCF6-8E1105F5C888}" type="presOf" srcId="{66C1F0B6-CA88-43A1-9350-A058A11C090D}" destId="{A01F35F7-B56F-4F71-8E64-496A370AE41C}" srcOrd="1" destOrd="0" presId="urn:microsoft.com/office/officeart/2005/8/layout/lProcess2"/>
    <dgm:cxn modelId="{8F6E8193-938C-4B9A-BD8F-864D2E885EDE}" type="presParOf" srcId="{A86300CF-9974-40BC-9242-5662C5E7E0D0}" destId="{0BB07CAE-0B2C-400F-BA0C-E010DD0223DA}" srcOrd="0" destOrd="0" presId="urn:microsoft.com/office/officeart/2005/8/layout/lProcess2"/>
    <dgm:cxn modelId="{1504DB9B-0CF8-4979-AE2D-950D62071F01}" type="presParOf" srcId="{0BB07CAE-0B2C-400F-BA0C-E010DD0223DA}" destId="{EFB787CC-AF7C-44F6-AC30-BF17B4A488DD}" srcOrd="0" destOrd="0" presId="urn:microsoft.com/office/officeart/2005/8/layout/lProcess2"/>
    <dgm:cxn modelId="{ACD4035F-03EE-4D97-B2B0-5B076BCFB010}" type="presParOf" srcId="{0BB07CAE-0B2C-400F-BA0C-E010DD0223DA}" destId="{A01F35F7-B56F-4F71-8E64-496A370AE41C}" srcOrd="1" destOrd="0" presId="urn:microsoft.com/office/officeart/2005/8/layout/lProcess2"/>
    <dgm:cxn modelId="{42C57913-301B-4BF0-BD79-3F2DD8A103DD}" type="presParOf" srcId="{0BB07CAE-0B2C-400F-BA0C-E010DD0223DA}" destId="{0B39EFAF-84F4-4A68-8D46-D92136957150}" srcOrd="2" destOrd="0" presId="urn:microsoft.com/office/officeart/2005/8/layout/lProcess2"/>
    <dgm:cxn modelId="{C2A0187A-2720-4436-85EA-5D339057FD8E}" type="presParOf" srcId="{0B39EFAF-84F4-4A68-8D46-D92136957150}" destId="{45668BA4-C00D-452A-B9B9-F7EE7750CFF2}" srcOrd="0" destOrd="0" presId="urn:microsoft.com/office/officeart/2005/8/layout/lProcess2"/>
    <dgm:cxn modelId="{67CF8366-2A9E-44E3-A2D6-1C4129DB730F}" type="presParOf" srcId="{45668BA4-C00D-452A-B9B9-F7EE7750CFF2}" destId="{C6C8DD03-4CEF-4FC7-8F0A-5019812B2E08}" srcOrd="0" destOrd="0" presId="urn:microsoft.com/office/officeart/2005/8/layout/lProcess2"/>
    <dgm:cxn modelId="{11B4AF14-68AC-41C4-9B7F-D14CBECF2F34}" type="presParOf" srcId="{45668BA4-C00D-452A-B9B9-F7EE7750CFF2}" destId="{B2D7E771-FA56-43E5-99DE-C96F0CC1C23D}" srcOrd="1" destOrd="0" presId="urn:microsoft.com/office/officeart/2005/8/layout/lProcess2"/>
    <dgm:cxn modelId="{1E7AC55B-D19B-427B-9F00-682F937916A8}" type="presParOf" srcId="{45668BA4-C00D-452A-B9B9-F7EE7750CFF2}" destId="{84F43C36-2D51-4627-B982-E8412F9D514E}" srcOrd="2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62473-836B-44E6-920D-1C622BC42AC8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6C1F0B6-CA88-43A1-9350-A058A11C090D}">
      <dgm:prSet custT="1"/>
      <dgm:spPr>
        <a:solidFill>
          <a:srgbClr val="003CB4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de-AT" sz="2400" dirty="0">
              <a:solidFill>
                <a:schemeClr val="bg1"/>
              </a:solidFill>
            </a:rPr>
            <a:t>1. Semester: </a:t>
          </a:r>
        </a:p>
        <a:p>
          <a:pPr rtl="0">
            <a:spcAft>
              <a:spcPts val="0"/>
            </a:spcAft>
          </a:pPr>
          <a:r>
            <a:rPr lang="de-AT" sz="1400" dirty="0" err="1">
              <a:solidFill>
                <a:schemeClr val="bg1"/>
              </a:solidFill>
            </a:rPr>
            <a:t>Foundations</a:t>
          </a:r>
          <a:r>
            <a:rPr lang="de-AT" sz="1400" dirty="0">
              <a:solidFill>
                <a:schemeClr val="bg1"/>
              </a:solidFill>
            </a:rPr>
            <a:t> </a:t>
          </a:r>
          <a:r>
            <a:rPr lang="de-AT" sz="1400" dirty="0" err="1">
              <a:solidFill>
                <a:schemeClr val="bg1"/>
              </a:solidFill>
            </a:rPr>
            <a:t>of</a:t>
          </a:r>
          <a:r>
            <a:rPr lang="de-AT" sz="1400" dirty="0">
              <a:solidFill>
                <a:schemeClr val="bg1"/>
              </a:solidFill>
            </a:rPr>
            <a:t> Marketing-Management</a:t>
          </a:r>
        </a:p>
      </dgm:t>
    </dgm:pt>
    <dgm:pt modelId="{8B526449-878D-42C9-AE50-EF4DA7F7D39B}" type="parTrans" cxnId="{BD0CC171-B342-400E-A9FC-89AEC3F9EEB8}">
      <dgm:prSet/>
      <dgm:spPr/>
      <dgm:t>
        <a:bodyPr/>
        <a:lstStyle/>
        <a:p>
          <a:endParaRPr lang="de-AT"/>
        </a:p>
      </dgm:t>
    </dgm:pt>
    <dgm:pt modelId="{0F59C395-3230-4203-89EE-02BA12764136}" type="sibTrans" cxnId="{BD0CC171-B342-400E-A9FC-89AEC3F9EEB8}">
      <dgm:prSet/>
      <dgm:spPr/>
      <dgm:t>
        <a:bodyPr/>
        <a:lstStyle/>
        <a:p>
          <a:endParaRPr lang="de-AT"/>
        </a:p>
      </dgm:t>
    </dgm:pt>
    <dgm:pt modelId="{79240C3F-FEEE-4D82-A134-0E190BAA82A7}">
      <dgm:prSet custT="1"/>
      <dgm:spPr>
        <a:solidFill>
          <a:srgbClr val="1C8FDE"/>
        </a:solidFill>
      </dgm:spPr>
      <dgm:t>
        <a:bodyPr/>
        <a:lstStyle/>
        <a:p>
          <a:pPr marL="985838" indent="-803275" algn="l" rtl="0">
            <a:tabLst>
              <a:tab pos="1071563" algn="l"/>
            </a:tabLst>
          </a:pPr>
          <a:r>
            <a:rPr lang="de-AT" sz="1200" b="1" u="sng" dirty="0"/>
            <a:t>Kurs I:</a:t>
          </a:r>
          <a:r>
            <a:rPr lang="de-AT" sz="1200" b="1" u="none" dirty="0"/>
            <a:t>	</a:t>
          </a:r>
          <a:r>
            <a:rPr lang="de-AT" sz="1200" dirty="0" err="1"/>
            <a:t>Product</a:t>
          </a:r>
          <a:r>
            <a:rPr lang="de-AT" sz="1200" dirty="0"/>
            <a:t> Management I: Marketing-</a:t>
          </a:r>
          <a:r>
            <a:rPr lang="de-AT" sz="1200" dirty="0" err="1"/>
            <a:t>Planning</a:t>
          </a:r>
          <a:endParaRPr lang="de-AT" sz="1200" dirty="0"/>
        </a:p>
      </dgm:t>
    </dgm:pt>
    <dgm:pt modelId="{269CDB77-214E-4209-9F6C-B0D74D4106E4}" type="parTrans" cxnId="{5D8BD70C-0FF2-47F4-A040-73781FF774E3}">
      <dgm:prSet/>
      <dgm:spPr/>
      <dgm:t>
        <a:bodyPr/>
        <a:lstStyle/>
        <a:p>
          <a:endParaRPr lang="de-AT"/>
        </a:p>
      </dgm:t>
    </dgm:pt>
    <dgm:pt modelId="{606A87FC-EC03-474B-BC35-45D0FEBADF0A}" type="sibTrans" cxnId="{5D8BD70C-0FF2-47F4-A040-73781FF774E3}">
      <dgm:prSet/>
      <dgm:spPr/>
      <dgm:t>
        <a:bodyPr/>
        <a:lstStyle/>
        <a:p>
          <a:endParaRPr lang="de-AT"/>
        </a:p>
      </dgm:t>
    </dgm:pt>
    <dgm:pt modelId="{76DEBAAC-6E53-44BF-83F7-060BD2653420}">
      <dgm:prSet custT="1"/>
      <dgm:spPr>
        <a:solidFill>
          <a:srgbClr val="1C8FDE"/>
        </a:solidFill>
      </dgm:spPr>
      <dgm:t>
        <a:bodyPr/>
        <a:lstStyle/>
        <a:p>
          <a:pPr marL="985838" indent="-803275" algn="l" rtl="0">
            <a:lnSpc>
              <a:spcPct val="100000"/>
            </a:lnSpc>
            <a:spcAft>
              <a:spcPts val="0"/>
            </a:spcAft>
            <a:tabLst>
              <a:tab pos="1071563" algn="l"/>
            </a:tabLst>
          </a:pPr>
          <a:r>
            <a:rPr lang="de-AT" sz="1200" b="1" u="sng" dirty="0"/>
            <a:t>Kurs II:</a:t>
          </a:r>
          <a:r>
            <a:rPr lang="de-AT" sz="1200" b="1" u="none" dirty="0"/>
            <a:t>	</a:t>
          </a:r>
          <a:r>
            <a:rPr lang="de-AT" sz="1200" dirty="0" err="1"/>
            <a:t>Product</a:t>
          </a:r>
          <a:r>
            <a:rPr lang="de-AT" sz="1200" dirty="0"/>
            <a:t> Management II: Marketing-Mix</a:t>
          </a:r>
        </a:p>
      </dgm:t>
    </dgm:pt>
    <dgm:pt modelId="{CA594827-30D1-4AD7-9B86-A31EBE5D8594}" type="parTrans" cxnId="{04074CF6-44F4-4153-95F2-F4A97E1EDBC1}">
      <dgm:prSet/>
      <dgm:spPr/>
      <dgm:t>
        <a:bodyPr/>
        <a:lstStyle/>
        <a:p>
          <a:endParaRPr lang="de-AT"/>
        </a:p>
      </dgm:t>
    </dgm:pt>
    <dgm:pt modelId="{40559C2A-1B6F-4473-9CE4-2ED1E93B7C1E}" type="sibTrans" cxnId="{04074CF6-44F4-4153-95F2-F4A97E1EDBC1}">
      <dgm:prSet/>
      <dgm:spPr/>
      <dgm:t>
        <a:bodyPr/>
        <a:lstStyle/>
        <a:p>
          <a:endParaRPr lang="de-AT"/>
        </a:p>
      </dgm:t>
    </dgm:pt>
    <dgm:pt modelId="{681B0476-078E-4C46-B765-6DF53E5FB17D}">
      <dgm:prSet custT="1"/>
      <dgm:spPr>
        <a:solidFill>
          <a:srgbClr val="1C8FDE"/>
        </a:solidFill>
      </dgm:spPr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de-AT" sz="1200" b="1" u="sng" dirty="0"/>
            <a:t>Kurs III:</a:t>
          </a:r>
          <a:r>
            <a:rPr lang="de-AT" sz="1200" b="1" u="none" dirty="0"/>
            <a:t>  </a:t>
          </a:r>
          <a:r>
            <a:rPr lang="de-AT" sz="1200" dirty="0"/>
            <a:t>Marketing Research </a:t>
          </a:r>
          <a:r>
            <a:rPr lang="de-AT" sz="1200" dirty="0" err="1"/>
            <a:t>Methods</a:t>
          </a:r>
          <a:endParaRPr lang="de-AT" sz="1200" dirty="0"/>
        </a:p>
      </dgm:t>
    </dgm:pt>
    <dgm:pt modelId="{F616E015-44C2-43A6-AA8C-63B95E90C835}" type="parTrans" cxnId="{68740A08-7052-4F58-8E14-235C1CA0DAD3}">
      <dgm:prSet/>
      <dgm:spPr/>
      <dgm:t>
        <a:bodyPr/>
        <a:lstStyle/>
        <a:p>
          <a:endParaRPr lang="de-AT"/>
        </a:p>
      </dgm:t>
    </dgm:pt>
    <dgm:pt modelId="{73C8C896-93F6-4809-AAC9-076CCDC5C6F4}" type="sibTrans" cxnId="{68740A08-7052-4F58-8E14-235C1CA0DAD3}">
      <dgm:prSet/>
      <dgm:spPr/>
      <dgm:t>
        <a:bodyPr/>
        <a:lstStyle/>
        <a:p>
          <a:endParaRPr lang="de-AT"/>
        </a:p>
      </dgm:t>
    </dgm:pt>
    <dgm:pt modelId="{A86300CF-9974-40BC-9242-5662C5E7E0D0}" type="pres">
      <dgm:prSet presAssocID="{29762473-836B-44E6-920D-1C622BC42AC8}" presName="theList" presStyleCnt="0">
        <dgm:presLayoutVars>
          <dgm:dir/>
          <dgm:animLvl val="lvl"/>
          <dgm:resizeHandles val="exact"/>
        </dgm:presLayoutVars>
      </dgm:prSet>
      <dgm:spPr/>
    </dgm:pt>
    <dgm:pt modelId="{0BB07CAE-0B2C-400F-BA0C-E010DD0223DA}" type="pres">
      <dgm:prSet presAssocID="{66C1F0B6-CA88-43A1-9350-A058A11C090D}" presName="compNode" presStyleCnt="0"/>
      <dgm:spPr/>
    </dgm:pt>
    <dgm:pt modelId="{EFB787CC-AF7C-44F6-AC30-BF17B4A488DD}" type="pres">
      <dgm:prSet presAssocID="{66C1F0B6-CA88-43A1-9350-A058A11C090D}" presName="aNode" presStyleLbl="bgShp" presStyleIdx="0" presStyleCnt="1"/>
      <dgm:spPr/>
    </dgm:pt>
    <dgm:pt modelId="{A01F35F7-B56F-4F71-8E64-496A370AE41C}" type="pres">
      <dgm:prSet presAssocID="{66C1F0B6-CA88-43A1-9350-A058A11C090D}" presName="textNode" presStyleLbl="bgShp" presStyleIdx="0" presStyleCnt="1"/>
      <dgm:spPr/>
    </dgm:pt>
    <dgm:pt modelId="{0B39EFAF-84F4-4A68-8D46-D92136957150}" type="pres">
      <dgm:prSet presAssocID="{66C1F0B6-CA88-43A1-9350-A058A11C090D}" presName="compChildNode" presStyleCnt="0"/>
      <dgm:spPr/>
    </dgm:pt>
    <dgm:pt modelId="{45668BA4-C00D-452A-B9B9-F7EE7750CFF2}" type="pres">
      <dgm:prSet presAssocID="{66C1F0B6-CA88-43A1-9350-A058A11C090D}" presName="theInnerList" presStyleCnt="0"/>
      <dgm:spPr/>
    </dgm:pt>
    <dgm:pt modelId="{3D341092-04DE-4E78-8608-359775078D5F}" type="pres">
      <dgm:prSet presAssocID="{79240C3F-FEEE-4D82-A134-0E190BAA82A7}" presName="childNode" presStyleLbl="node1" presStyleIdx="0" presStyleCnt="3" custScaleX="117752" custScaleY="253315" custLinFactY="-18559" custLinFactNeighborX="130" custLinFactNeighborY="-100000">
        <dgm:presLayoutVars>
          <dgm:bulletEnabled val="1"/>
        </dgm:presLayoutVars>
      </dgm:prSet>
      <dgm:spPr/>
    </dgm:pt>
    <dgm:pt modelId="{5DAC1614-34AD-437F-BAB9-9284B206024B}" type="pres">
      <dgm:prSet presAssocID="{79240C3F-FEEE-4D82-A134-0E190BAA82A7}" presName="aSpace2" presStyleCnt="0"/>
      <dgm:spPr/>
    </dgm:pt>
    <dgm:pt modelId="{3FE65AEE-51D3-474C-AE83-0CBFFA68DDA1}" type="pres">
      <dgm:prSet presAssocID="{76DEBAAC-6E53-44BF-83F7-060BD2653420}" presName="childNode" presStyleLbl="node1" presStyleIdx="1" presStyleCnt="3" custScaleX="117752" custScaleY="253315" custLinFactY="-10578" custLinFactNeighborX="130" custLinFactNeighborY="-100000">
        <dgm:presLayoutVars>
          <dgm:bulletEnabled val="1"/>
        </dgm:presLayoutVars>
      </dgm:prSet>
      <dgm:spPr/>
    </dgm:pt>
    <dgm:pt modelId="{083CB22B-E8BC-488B-9792-8D03D3736AB0}" type="pres">
      <dgm:prSet presAssocID="{76DEBAAC-6E53-44BF-83F7-060BD2653420}" presName="aSpace2" presStyleCnt="0"/>
      <dgm:spPr/>
    </dgm:pt>
    <dgm:pt modelId="{2E248F56-FA09-4B81-8B82-C713A157C645}" type="pres">
      <dgm:prSet presAssocID="{681B0476-078E-4C46-B765-6DF53E5FB17D}" presName="childNode" presStyleLbl="node1" presStyleIdx="2" presStyleCnt="3" custScaleX="117752" custScaleY="253315" custLinFactNeighborX="130" custLinFactNeighborY="-98729">
        <dgm:presLayoutVars>
          <dgm:bulletEnabled val="1"/>
        </dgm:presLayoutVars>
      </dgm:prSet>
      <dgm:spPr/>
    </dgm:pt>
  </dgm:ptLst>
  <dgm:cxnLst>
    <dgm:cxn modelId="{68740A08-7052-4F58-8E14-235C1CA0DAD3}" srcId="{66C1F0B6-CA88-43A1-9350-A058A11C090D}" destId="{681B0476-078E-4C46-B765-6DF53E5FB17D}" srcOrd="2" destOrd="0" parTransId="{F616E015-44C2-43A6-AA8C-63B95E90C835}" sibTransId="{73C8C896-93F6-4809-AAC9-076CCDC5C6F4}"/>
    <dgm:cxn modelId="{68363F09-D94F-4C77-ABD6-9FD3F3AAD29A}" type="presOf" srcId="{66C1F0B6-CA88-43A1-9350-A058A11C090D}" destId="{A01F35F7-B56F-4F71-8E64-496A370AE41C}" srcOrd="1" destOrd="0" presId="urn:microsoft.com/office/officeart/2005/8/layout/lProcess2"/>
    <dgm:cxn modelId="{126EF109-62CE-406A-B045-502C50FD2242}" type="presOf" srcId="{681B0476-078E-4C46-B765-6DF53E5FB17D}" destId="{2E248F56-FA09-4B81-8B82-C713A157C645}" srcOrd="0" destOrd="0" presId="urn:microsoft.com/office/officeart/2005/8/layout/lProcess2"/>
    <dgm:cxn modelId="{5D8BD70C-0FF2-47F4-A040-73781FF774E3}" srcId="{66C1F0B6-CA88-43A1-9350-A058A11C090D}" destId="{79240C3F-FEEE-4D82-A134-0E190BAA82A7}" srcOrd="0" destOrd="0" parTransId="{269CDB77-214E-4209-9F6C-B0D74D4106E4}" sibTransId="{606A87FC-EC03-474B-BC35-45D0FEBADF0A}"/>
    <dgm:cxn modelId="{2C6B8D33-1D98-4F79-B2C7-7AFBB058DB2C}" type="presOf" srcId="{79240C3F-FEEE-4D82-A134-0E190BAA82A7}" destId="{3D341092-04DE-4E78-8608-359775078D5F}" srcOrd="0" destOrd="0" presId="urn:microsoft.com/office/officeart/2005/8/layout/lProcess2"/>
    <dgm:cxn modelId="{BD0CC171-B342-400E-A9FC-89AEC3F9EEB8}" srcId="{29762473-836B-44E6-920D-1C622BC42AC8}" destId="{66C1F0B6-CA88-43A1-9350-A058A11C090D}" srcOrd="0" destOrd="0" parTransId="{8B526449-878D-42C9-AE50-EF4DA7F7D39B}" sibTransId="{0F59C395-3230-4203-89EE-02BA12764136}"/>
    <dgm:cxn modelId="{205B33A4-DFFD-45D6-BC81-3E453195BA09}" type="presOf" srcId="{76DEBAAC-6E53-44BF-83F7-060BD2653420}" destId="{3FE65AEE-51D3-474C-AE83-0CBFFA68DDA1}" srcOrd="0" destOrd="0" presId="urn:microsoft.com/office/officeart/2005/8/layout/lProcess2"/>
    <dgm:cxn modelId="{F3E7A4A8-7229-4D5D-B8CC-0902600D98BE}" type="presOf" srcId="{29762473-836B-44E6-920D-1C622BC42AC8}" destId="{A86300CF-9974-40BC-9242-5662C5E7E0D0}" srcOrd="0" destOrd="0" presId="urn:microsoft.com/office/officeart/2005/8/layout/lProcess2"/>
    <dgm:cxn modelId="{42DA8BE6-F28E-4303-9753-FC97A16E12B9}" type="presOf" srcId="{66C1F0B6-CA88-43A1-9350-A058A11C090D}" destId="{EFB787CC-AF7C-44F6-AC30-BF17B4A488DD}" srcOrd="0" destOrd="0" presId="urn:microsoft.com/office/officeart/2005/8/layout/lProcess2"/>
    <dgm:cxn modelId="{04074CF6-44F4-4153-95F2-F4A97E1EDBC1}" srcId="{66C1F0B6-CA88-43A1-9350-A058A11C090D}" destId="{76DEBAAC-6E53-44BF-83F7-060BD2653420}" srcOrd="1" destOrd="0" parTransId="{CA594827-30D1-4AD7-9B86-A31EBE5D8594}" sibTransId="{40559C2A-1B6F-4473-9CE4-2ED1E93B7C1E}"/>
    <dgm:cxn modelId="{325871CE-DEDA-4A72-9AE6-ADF316AB7198}" type="presParOf" srcId="{A86300CF-9974-40BC-9242-5662C5E7E0D0}" destId="{0BB07CAE-0B2C-400F-BA0C-E010DD0223DA}" srcOrd="0" destOrd="0" presId="urn:microsoft.com/office/officeart/2005/8/layout/lProcess2"/>
    <dgm:cxn modelId="{2D6AF55D-8691-4CCA-8B3E-FFFC1CCF98C9}" type="presParOf" srcId="{0BB07CAE-0B2C-400F-BA0C-E010DD0223DA}" destId="{EFB787CC-AF7C-44F6-AC30-BF17B4A488DD}" srcOrd="0" destOrd="0" presId="urn:microsoft.com/office/officeart/2005/8/layout/lProcess2"/>
    <dgm:cxn modelId="{3FBB7104-2F13-4561-9EFC-825E7D89DEBC}" type="presParOf" srcId="{0BB07CAE-0B2C-400F-BA0C-E010DD0223DA}" destId="{A01F35F7-B56F-4F71-8E64-496A370AE41C}" srcOrd="1" destOrd="0" presId="urn:microsoft.com/office/officeart/2005/8/layout/lProcess2"/>
    <dgm:cxn modelId="{17568DCE-5994-4B26-B3B2-EA750C2A094C}" type="presParOf" srcId="{0BB07CAE-0B2C-400F-BA0C-E010DD0223DA}" destId="{0B39EFAF-84F4-4A68-8D46-D92136957150}" srcOrd="2" destOrd="0" presId="urn:microsoft.com/office/officeart/2005/8/layout/lProcess2"/>
    <dgm:cxn modelId="{A2A8AEF0-0028-4F0A-B5BD-14E79BED61F4}" type="presParOf" srcId="{0B39EFAF-84F4-4A68-8D46-D92136957150}" destId="{45668BA4-C00D-452A-B9B9-F7EE7750CFF2}" srcOrd="0" destOrd="0" presId="urn:microsoft.com/office/officeart/2005/8/layout/lProcess2"/>
    <dgm:cxn modelId="{3324C3FD-58C1-4631-8E19-F4F5F85143D5}" type="presParOf" srcId="{45668BA4-C00D-452A-B9B9-F7EE7750CFF2}" destId="{3D341092-04DE-4E78-8608-359775078D5F}" srcOrd="0" destOrd="0" presId="urn:microsoft.com/office/officeart/2005/8/layout/lProcess2"/>
    <dgm:cxn modelId="{9FF1FEA1-2D9C-4D05-B6A8-17D053D0395C}" type="presParOf" srcId="{45668BA4-C00D-452A-B9B9-F7EE7750CFF2}" destId="{5DAC1614-34AD-437F-BAB9-9284B206024B}" srcOrd="1" destOrd="0" presId="urn:microsoft.com/office/officeart/2005/8/layout/lProcess2"/>
    <dgm:cxn modelId="{A7A06E12-A0D2-4E9E-BF6A-79CAE1D47612}" type="presParOf" srcId="{45668BA4-C00D-452A-B9B9-F7EE7750CFF2}" destId="{3FE65AEE-51D3-474C-AE83-0CBFFA68DDA1}" srcOrd="2" destOrd="0" presId="urn:microsoft.com/office/officeart/2005/8/layout/lProcess2"/>
    <dgm:cxn modelId="{3658107D-EA7A-4C50-87E2-DDC0CB8BB372}" type="presParOf" srcId="{45668BA4-C00D-452A-B9B9-F7EE7750CFF2}" destId="{083CB22B-E8BC-488B-9792-8D03D3736AB0}" srcOrd="3" destOrd="0" presId="urn:microsoft.com/office/officeart/2005/8/layout/lProcess2"/>
    <dgm:cxn modelId="{4737360C-7529-475B-B717-D5FC1F6F9FBD}" type="presParOf" srcId="{45668BA4-C00D-452A-B9B9-F7EE7750CFF2}" destId="{2E248F56-FA09-4B81-8B82-C713A157C645}" srcOrd="4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CCD8A-3E29-493D-AEF8-966F44892CD7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43B0836E-ECA2-4296-A111-C594C2883E2D}" type="pres">
      <dgm:prSet presAssocID="{BD7CCD8A-3E29-493D-AEF8-966F44892CD7}" presName="linearFlow" presStyleCnt="0">
        <dgm:presLayoutVars>
          <dgm:dir/>
          <dgm:resizeHandles val="exact"/>
        </dgm:presLayoutVars>
      </dgm:prSet>
      <dgm:spPr/>
    </dgm:pt>
  </dgm:ptLst>
  <dgm:cxnLst>
    <dgm:cxn modelId="{9A3705D7-F7C5-4E47-AE16-B53755E99539}" type="presOf" srcId="{BD7CCD8A-3E29-493D-AEF8-966F44892CD7}" destId="{43B0836E-ECA2-4296-A111-C594C2883E2D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046535-B108-427F-9FE3-16D2D83D2490}" type="doc">
      <dgm:prSet loTypeId="urn:microsoft.com/office/officeart/2005/8/layout/venn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de-AT"/>
        </a:p>
      </dgm:t>
    </dgm:pt>
    <dgm:pt modelId="{35D0E0A1-0E6B-4ED4-9D49-E70EFCAEFCEB}">
      <dgm:prSet custT="1"/>
      <dgm:spPr/>
      <dgm:t>
        <a:bodyPr/>
        <a:lstStyle/>
        <a:p>
          <a:pPr rtl="0"/>
          <a:r>
            <a:rPr lang="de-AT" sz="1400" dirty="0">
              <a:solidFill>
                <a:schemeClr val="bg1"/>
              </a:solidFill>
            </a:rPr>
            <a:t>Marketing-, Marktforschungs- und Unternehmensberatung</a:t>
          </a:r>
        </a:p>
      </dgm:t>
    </dgm:pt>
    <dgm:pt modelId="{35DA9722-EA5E-4912-8A79-7B4616FA8039}" type="parTrans" cxnId="{FFF37121-D4FD-4C3A-A968-95928EA60057}">
      <dgm:prSet/>
      <dgm:spPr/>
      <dgm:t>
        <a:bodyPr/>
        <a:lstStyle/>
        <a:p>
          <a:endParaRPr lang="de-AT" sz="1600">
            <a:solidFill>
              <a:schemeClr val="bg1"/>
            </a:solidFill>
          </a:endParaRPr>
        </a:p>
      </dgm:t>
    </dgm:pt>
    <dgm:pt modelId="{B1D38B1A-E367-482E-BDC2-8F975F92C39F}" type="sibTrans" cxnId="{FFF37121-D4FD-4C3A-A968-95928EA60057}">
      <dgm:prSet/>
      <dgm:spPr/>
      <dgm:t>
        <a:bodyPr/>
        <a:lstStyle/>
        <a:p>
          <a:endParaRPr lang="de-AT" sz="1600">
            <a:solidFill>
              <a:schemeClr val="bg1"/>
            </a:solidFill>
          </a:endParaRPr>
        </a:p>
      </dgm:t>
    </dgm:pt>
    <dgm:pt modelId="{2FFAF9D8-C83F-4488-9CC0-87C0051F4592}">
      <dgm:prSet custT="1"/>
      <dgm:spPr/>
      <dgm:t>
        <a:bodyPr/>
        <a:lstStyle/>
        <a:p>
          <a:pPr rtl="0"/>
          <a:r>
            <a:rPr lang="de-AT" sz="1400" dirty="0">
              <a:solidFill>
                <a:schemeClr val="bg1"/>
              </a:solidFill>
            </a:rPr>
            <a:t>Unternehmens-kommunikation </a:t>
          </a:r>
        </a:p>
      </dgm:t>
    </dgm:pt>
    <dgm:pt modelId="{7AA9C764-0B14-455B-AF2D-2C520772C8F3}" type="parTrans" cxnId="{0B2853B0-EDA8-4ECE-9BF6-7FBC0630B468}">
      <dgm:prSet/>
      <dgm:spPr/>
      <dgm:t>
        <a:bodyPr/>
        <a:lstStyle/>
        <a:p>
          <a:endParaRPr lang="de-AT" sz="1600">
            <a:solidFill>
              <a:schemeClr val="bg1"/>
            </a:solidFill>
          </a:endParaRPr>
        </a:p>
      </dgm:t>
    </dgm:pt>
    <dgm:pt modelId="{E1072427-EDDF-4BE4-8791-645B743D84D2}" type="sibTrans" cxnId="{0B2853B0-EDA8-4ECE-9BF6-7FBC0630B468}">
      <dgm:prSet/>
      <dgm:spPr/>
      <dgm:t>
        <a:bodyPr/>
        <a:lstStyle/>
        <a:p>
          <a:endParaRPr lang="de-AT" sz="1600">
            <a:solidFill>
              <a:schemeClr val="bg1"/>
            </a:solidFill>
          </a:endParaRPr>
        </a:p>
      </dgm:t>
    </dgm:pt>
    <dgm:pt modelId="{924DC208-6D26-4CCB-9A8A-EFB88F26584B}">
      <dgm:prSet custT="1"/>
      <dgm:spPr/>
      <dgm:t>
        <a:bodyPr/>
        <a:lstStyle/>
        <a:p>
          <a:pPr rtl="0"/>
          <a:r>
            <a:rPr lang="de-AT" sz="1400" dirty="0">
              <a:solidFill>
                <a:schemeClr val="bg1"/>
              </a:solidFill>
            </a:rPr>
            <a:t>Strategisches Marketing</a:t>
          </a:r>
        </a:p>
      </dgm:t>
    </dgm:pt>
    <dgm:pt modelId="{AC03D30A-5FB0-465C-825B-20FF3E4BFDA5}" type="sibTrans" cxnId="{ED71B01F-EA16-4EAA-98B2-F30F74A8E0F9}">
      <dgm:prSet/>
      <dgm:spPr/>
      <dgm:t>
        <a:bodyPr/>
        <a:lstStyle/>
        <a:p>
          <a:endParaRPr lang="de-AT" sz="1600">
            <a:solidFill>
              <a:schemeClr val="bg1"/>
            </a:solidFill>
          </a:endParaRPr>
        </a:p>
      </dgm:t>
    </dgm:pt>
    <dgm:pt modelId="{79275F3B-DFC0-4727-9C20-FB7F26CAC2A4}" type="parTrans" cxnId="{ED71B01F-EA16-4EAA-98B2-F30F74A8E0F9}">
      <dgm:prSet/>
      <dgm:spPr/>
      <dgm:t>
        <a:bodyPr/>
        <a:lstStyle/>
        <a:p>
          <a:endParaRPr lang="de-AT" sz="1600">
            <a:solidFill>
              <a:schemeClr val="bg1"/>
            </a:solidFill>
          </a:endParaRPr>
        </a:p>
      </dgm:t>
    </dgm:pt>
    <dgm:pt modelId="{9BE4E626-774B-426A-AE55-48D9B8CF50AB}">
      <dgm:prSet custT="1"/>
      <dgm:spPr/>
      <dgm:t>
        <a:bodyPr/>
        <a:lstStyle/>
        <a:p>
          <a:pPr rtl="0"/>
          <a:r>
            <a:rPr lang="de-AT" sz="1400" dirty="0">
              <a:solidFill>
                <a:schemeClr val="bg1"/>
              </a:solidFill>
            </a:rPr>
            <a:t>Produkt- und Brand Management</a:t>
          </a:r>
        </a:p>
      </dgm:t>
    </dgm:pt>
    <dgm:pt modelId="{2399296C-DC06-4059-BEAD-E3FADD814064}" type="sibTrans" cxnId="{DFAA86D4-C4C5-4846-98B8-58BF72662CB4}">
      <dgm:prSet/>
      <dgm:spPr/>
      <dgm:t>
        <a:bodyPr/>
        <a:lstStyle/>
        <a:p>
          <a:endParaRPr lang="de-AT" sz="1600">
            <a:solidFill>
              <a:schemeClr val="bg1"/>
            </a:solidFill>
          </a:endParaRPr>
        </a:p>
      </dgm:t>
    </dgm:pt>
    <dgm:pt modelId="{4BB76230-F1B2-4B25-9785-F250FA5835A5}" type="parTrans" cxnId="{DFAA86D4-C4C5-4846-98B8-58BF72662CB4}">
      <dgm:prSet/>
      <dgm:spPr/>
      <dgm:t>
        <a:bodyPr/>
        <a:lstStyle/>
        <a:p>
          <a:endParaRPr lang="de-AT" sz="1600">
            <a:solidFill>
              <a:schemeClr val="bg1"/>
            </a:solidFill>
          </a:endParaRPr>
        </a:p>
      </dgm:t>
    </dgm:pt>
    <dgm:pt modelId="{054E784D-E75B-415A-B556-D47151ED6608}" type="pres">
      <dgm:prSet presAssocID="{82046535-B108-427F-9FE3-16D2D83D2490}" presName="compositeShape" presStyleCnt="0">
        <dgm:presLayoutVars>
          <dgm:chMax val="7"/>
          <dgm:dir/>
          <dgm:resizeHandles val="exact"/>
        </dgm:presLayoutVars>
      </dgm:prSet>
      <dgm:spPr/>
    </dgm:pt>
    <dgm:pt modelId="{D801D0FE-60CB-4E73-BF5E-47A2C6AAC4D6}" type="pres">
      <dgm:prSet presAssocID="{9BE4E626-774B-426A-AE55-48D9B8CF50AB}" presName="circ1" presStyleLbl="vennNode1" presStyleIdx="0" presStyleCnt="4" custScaleX="187413"/>
      <dgm:spPr/>
    </dgm:pt>
    <dgm:pt modelId="{BA4FCE92-0C6F-4CB1-B7B9-8D71E76EEC6F}" type="pres">
      <dgm:prSet presAssocID="{9BE4E626-774B-426A-AE55-48D9B8CF50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437366-04C8-4951-97B5-F5B00599508E}" type="pres">
      <dgm:prSet presAssocID="{924DC208-6D26-4CCB-9A8A-EFB88F26584B}" presName="circ2" presStyleLbl="vennNode1" presStyleIdx="1" presStyleCnt="4" custScaleX="232645" custLinFactNeighborX="15035"/>
      <dgm:spPr/>
    </dgm:pt>
    <dgm:pt modelId="{6699077A-8A56-4810-933A-BC4867189EFE}" type="pres">
      <dgm:prSet presAssocID="{924DC208-6D26-4CCB-9A8A-EFB88F2658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5FE1A6-EC69-4DA0-9B33-5E7835034569}" type="pres">
      <dgm:prSet presAssocID="{35D0E0A1-0E6B-4ED4-9D49-E70EFCAEFCEB}" presName="circ3" presStyleLbl="vennNode1" presStyleIdx="2" presStyleCnt="4" custScaleX="201810"/>
      <dgm:spPr/>
    </dgm:pt>
    <dgm:pt modelId="{0558B155-59A2-4DC2-BDC2-916AD3BF1845}" type="pres">
      <dgm:prSet presAssocID="{35D0E0A1-0E6B-4ED4-9D49-E70EFCAEFC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E776BF-3F8F-459A-BC8F-F9127DAF6B5C}" type="pres">
      <dgm:prSet presAssocID="{2FFAF9D8-C83F-4488-9CC0-87C0051F4592}" presName="circ4" presStyleLbl="vennNode1" presStyleIdx="3" presStyleCnt="4" custScaleX="265685" custLinFactNeighborX="-12121"/>
      <dgm:spPr/>
    </dgm:pt>
    <dgm:pt modelId="{7C87F225-0A36-459C-B80A-1269939F9BD6}" type="pres">
      <dgm:prSet presAssocID="{2FFAF9D8-C83F-4488-9CC0-87C0051F459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459005-AF26-45D4-A9FD-B9A6E08FEBC2}" type="presOf" srcId="{924DC208-6D26-4CCB-9A8A-EFB88F26584B}" destId="{C9437366-04C8-4951-97B5-F5B00599508E}" srcOrd="0" destOrd="0" presId="urn:microsoft.com/office/officeart/2005/8/layout/venn1"/>
    <dgm:cxn modelId="{2918C11B-E511-4D6C-AF55-2EBBECC0CADC}" type="presOf" srcId="{35D0E0A1-0E6B-4ED4-9D49-E70EFCAEFCEB}" destId="{A75FE1A6-EC69-4DA0-9B33-5E7835034569}" srcOrd="0" destOrd="0" presId="urn:microsoft.com/office/officeart/2005/8/layout/venn1"/>
    <dgm:cxn modelId="{ED71B01F-EA16-4EAA-98B2-F30F74A8E0F9}" srcId="{82046535-B108-427F-9FE3-16D2D83D2490}" destId="{924DC208-6D26-4CCB-9A8A-EFB88F26584B}" srcOrd="1" destOrd="0" parTransId="{79275F3B-DFC0-4727-9C20-FB7F26CAC2A4}" sibTransId="{AC03D30A-5FB0-465C-825B-20FF3E4BFDA5}"/>
    <dgm:cxn modelId="{FFF37121-D4FD-4C3A-A968-95928EA60057}" srcId="{82046535-B108-427F-9FE3-16D2D83D2490}" destId="{35D0E0A1-0E6B-4ED4-9D49-E70EFCAEFCEB}" srcOrd="2" destOrd="0" parTransId="{35DA9722-EA5E-4912-8A79-7B4616FA8039}" sibTransId="{B1D38B1A-E367-482E-BDC2-8F975F92C39F}"/>
    <dgm:cxn modelId="{2143AB59-ADD0-4969-8330-F9179AF7E0CD}" type="presOf" srcId="{2FFAF9D8-C83F-4488-9CC0-87C0051F4592}" destId="{5FE776BF-3F8F-459A-BC8F-F9127DAF6B5C}" srcOrd="0" destOrd="0" presId="urn:microsoft.com/office/officeart/2005/8/layout/venn1"/>
    <dgm:cxn modelId="{BC624F89-EA95-4B35-A43C-FE6A578DFE05}" type="presOf" srcId="{82046535-B108-427F-9FE3-16D2D83D2490}" destId="{054E784D-E75B-415A-B556-D47151ED6608}" srcOrd="0" destOrd="0" presId="urn:microsoft.com/office/officeart/2005/8/layout/venn1"/>
    <dgm:cxn modelId="{071416A0-9C13-4D9A-91F1-6A113728EFE6}" type="presOf" srcId="{35D0E0A1-0E6B-4ED4-9D49-E70EFCAEFCEB}" destId="{0558B155-59A2-4DC2-BDC2-916AD3BF1845}" srcOrd="1" destOrd="0" presId="urn:microsoft.com/office/officeart/2005/8/layout/venn1"/>
    <dgm:cxn modelId="{0B2853B0-EDA8-4ECE-9BF6-7FBC0630B468}" srcId="{82046535-B108-427F-9FE3-16D2D83D2490}" destId="{2FFAF9D8-C83F-4488-9CC0-87C0051F4592}" srcOrd="3" destOrd="0" parTransId="{7AA9C764-0B14-455B-AF2D-2C520772C8F3}" sibTransId="{E1072427-EDDF-4BE4-8791-645B743D84D2}"/>
    <dgm:cxn modelId="{7528DCBC-D71D-4478-B8DC-205DE5285006}" type="presOf" srcId="{2FFAF9D8-C83F-4488-9CC0-87C0051F4592}" destId="{7C87F225-0A36-459C-B80A-1269939F9BD6}" srcOrd="1" destOrd="0" presId="urn:microsoft.com/office/officeart/2005/8/layout/venn1"/>
    <dgm:cxn modelId="{E8D11BC4-F227-4507-B77F-40205E5A1999}" type="presOf" srcId="{924DC208-6D26-4CCB-9A8A-EFB88F26584B}" destId="{6699077A-8A56-4810-933A-BC4867189EFE}" srcOrd="1" destOrd="0" presId="urn:microsoft.com/office/officeart/2005/8/layout/venn1"/>
    <dgm:cxn modelId="{9EAF2FC7-43FC-419B-9F9F-2F38DD00AFA9}" type="presOf" srcId="{9BE4E626-774B-426A-AE55-48D9B8CF50AB}" destId="{D801D0FE-60CB-4E73-BF5E-47A2C6AAC4D6}" srcOrd="0" destOrd="0" presId="urn:microsoft.com/office/officeart/2005/8/layout/venn1"/>
    <dgm:cxn modelId="{DFAA86D4-C4C5-4846-98B8-58BF72662CB4}" srcId="{82046535-B108-427F-9FE3-16D2D83D2490}" destId="{9BE4E626-774B-426A-AE55-48D9B8CF50AB}" srcOrd="0" destOrd="0" parTransId="{4BB76230-F1B2-4B25-9785-F250FA5835A5}" sibTransId="{2399296C-DC06-4059-BEAD-E3FADD814064}"/>
    <dgm:cxn modelId="{2A80B5E9-A543-468F-83F6-D319BC9AF5EC}" type="presOf" srcId="{9BE4E626-774B-426A-AE55-48D9B8CF50AB}" destId="{BA4FCE92-0C6F-4CB1-B7B9-8D71E76EEC6F}" srcOrd="1" destOrd="0" presId="urn:microsoft.com/office/officeart/2005/8/layout/venn1"/>
    <dgm:cxn modelId="{E34F1641-5C87-487A-BF85-6F74441D41C1}" type="presParOf" srcId="{054E784D-E75B-415A-B556-D47151ED6608}" destId="{D801D0FE-60CB-4E73-BF5E-47A2C6AAC4D6}" srcOrd="0" destOrd="0" presId="urn:microsoft.com/office/officeart/2005/8/layout/venn1"/>
    <dgm:cxn modelId="{A3FA3BA3-CD32-44DD-87CB-FD3C2D4F8E57}" type="presParOf" srcId="{054E784D-E75B-415A-B556-D47151ED6608}" destId="{BA4FCE92-0C6F-4CB1-B7B9-8D71E76EEC6F}" srcOrd="1" destOrd="0" presId="urn:microsoft.com/office/officeart/2005/8/layout/venn1"/>
    <dgm:cxn modelId="{D0908648-F8DC-43DC-9A89-4AC4E431A313}" type="presParOf" srcId="{054E784D-E75B-415A-B556-D47151ED6608}" destId="{C9437366-04C8-4951-97B5-F5B00599508E}" srcOrd="2" destOrd="0" presId="urn:microsoft.com/office/officeart/2005/8/layout/venn1"/>
    <dgm:cxn modelId="{F553C6FC-D526-42E5-A854-67FEB6C5384E}" type="presParOf" srcId="{054E784D-E75B-415A-B556-D47151ED6608}" destId="{6699077A-8A56-4810-933A-BC4867189EFE}" srcOrd="3" destOrd="0" presId="urn:microsoft.com/office/officeart/2005/8/layout/venn1"/>
    <dgm:cxn modelId="{A113C28F-CDD0-46DB-B942-597851888863}" type="presParOf" srcId="{054E784D-E75B-415A-B556-D47151ED6608}" destId="{A75FE1A6-EC69-4DA0-9B33-5E7835034569}" srcOrd="4" destOrd="0" presId="urn:microsoft.com/office/officeart/2005/8/layout/venn1"/>
    <dgm:cxn modelId="{7F45AEA6-E40E-46EC-B45B-E051C95A0C75}" type="presParOf" srcId="{054E784D-E75B-415A-B556-D47151ED6608}" destId="{0558B155-59A2-4DC2-BDC2-916AD3BF1845}" srcOrd="5" destOrd="0" presId="urn:microsoft.com/office/officeart/2005/8/layout/venn1"/>
    <dgm:cxn modelId="{BDA6D3EF-8E42-430D-A8CA-AFAF5A3A7C9E}" type="presParOf" srcId="{054E784D-E75B-415A-B556-D47151ED6608}" destId="{5FE776BF-3F8F-459A-BC8F-F9127DAF6B5C}" srcOrd="6" destOrd="0" presId="urn:microsoft.com/office/officeart/2005/8/layout/venn1"/>
    <dgm:cxn modelId="{A8D52054-BA6B-436E-B21F-BFFF5555D416}" type="presParOf" srcId="{054E784D-E75B-415A-B556-D47151ED6608}" destId="{7C87F225-0A36-459C-B80A-1269939F9BD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19D9F-10DE-47CC-A5D6-8D3E6BFD0621}">
      <dsp:nvSpPr>
        <dsp:cNvPr id="0" name=""/>
        <dsp:cNvSpPr/>
      </dsp:nvSpPr>
      <dsp:spPr>
        <a:xfrm>
          <a:off x="37445" y="0"/>
          <a:ext cx="2704066" cy="183620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Anspruchsvolle, </a:t>
          </a:r>
          <a:r>
            <a:rPr lang="de-AT" sz="1200" kern="1200" dirty="0" err="1"/>
            <a:t>methoden</a:t>
          </a:r>
          <a:r>
            <a:rPr lang="de-AT" sz="1200" kern="1200" dirty="0"/>
            <a:t>- und forschungsgeleitete Lehre mit starkem Praxisbezug</a:t>
          </a:r>
        </a:p>
      </dsp:txBody>
      <dsp:txXfrm>
        <a:off x="37445" y="734481"/>
        <a:ext cx="2704066" cy="734481"/>
      </dsp:txXfrm>
    </dsp:sp>
    <dsp:sp modelId="{377FC7E1-8B4C-4A88-818F-B1BA915A9D63}">
      <dsp:nvSpPr>
        <dsp:cNvPr id="0" name=""/>
        <dsp:cNvSpPr/>
      </dsp:nvSpPr>
      <dsp:spPr>
        <a:xfrm>
          <a:off x="1062866" y="110172"/>
          <a:ext cx="611455" cy="6114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ED00B0-1E0F-4846-B168-5F5AAE750573}">
      <dsp:nvSpPr>
        <dsp:cNvPr id="0" name=""/>
        <dsp:cNvSpPr/>
      </dsp:nvSpPr>
      <dsp:spPr>
        <a:xfrm>
          <a:off x="3139494" y="0"/>
          <a:ext cx="2963649" cy="183620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Sektoraler Ansatz: Vorbereitung auf Marketingtätigkeiten in unterschiedlichen Branchen</a:t>
          </a:r>
          <a:endParaRPr lang="de-AT" sz="12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100" kern="1200" dirty="0"/>
            <a:t> B2C, B2B, Services, Non-Profit etc.</a:t>
          </a:r>
          <a:endParaRPr lang="de-AT" sz="1100" b="0" kern="1200" dirty="0"/>
        </a:p>
      </dsp:txBody>
      <dsp:txXfrm>
        <a:off x="3139494" y="734481"/>
        <a:ext cx="2963649" cy="734481"/>
      </dsp:txXfrm>
    </dsp:sp>
    <dsp:sp modelId="{558FFC0E-53D0-4058-B9D1-F9BAE82CE921}">
      <dsp:nvSpPr>
        <dsp:cNvPr id="0" name=""/>
        <dsp:cNvSpPr/>
      </dsp:nvSpPr>
      <dsp:spPr>
        <a:xfrm>
          <a:off x="4330128" y="110172"/>
          <a:ext cx="611455" cy="6114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AA12BF-9A2B-4637-81D7-2A9AD148F2E3}">
      <dsp:nvSpPr>
        <dsp:cNvPr id="0" name=""/>
        <dsp:cNvSpPr/>
      </dsp:nvSpPr>
      <dsp:spPr>
        <a:xfrm>
          <a:off x="107543" y="1544444"/>
          <a:ext cx="5888057" cy="275430"/>
        </a:xfrm>
        <a:prstGeom prst="leftRight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787CC-AF7C-44F6-AC30-BF17B4A488DD}">
      <dsp:nvSpPr>
        <dsp:cNvPr id="0" name=""/>
        <dsp:cNvSpPr/>
      </dsp:nvSpPr>
      <dsp:spPr>
        <a:xfrm>
          <a:off x="0" y="0"/>
          <a:ext cx="3341228" cy="3078342"/>
        </a:xfrm>
        <a:prstGeom prst="roundRect">
          <a:avLst>
            <a:gd name="adj" fmla="val 10000"/>
          </a:avLst>
        </a:prstGeom>
        <a:solidFill>
          <a:srgbClr val="003CB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AT" sz="2400" kern="1200" dirty="0">
              <a:solidFill>
                <a:schemeClr val="bg1"/>
              </a:solidFill>
            </a:rPr>
            <a:t>2. Semester: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AT" sz="1400" kern="1200" dirty="0">
              <a:solidFill>
                <a:schemeClr val="bg1"/>
              </a:solidFill>
            </a:rPr>
            <a:t>Applied Marketing-Management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de-AT" sz="1400" kern="1200" dirty="0">
            <a:solidFill>
              <a:schemeClr val="bg1"/>
            </a:solidFill>
          </a:endParaRPr>
        </a:p>
      </dsp:txBody>
      <dsp:txXfrm>
        <a:off x="0" y="0"/>
        <a:ext cx="3341228" cy="923502"/>
      </dsp:txXfrm>
    </dsp:sp>
    <dsp:sp modelId="{C6C8DD03-4CEF-4FC7-8F0A-5019812B2E08}">
      <dsp:nvSpPr>
        <dsp:cNvPr id="0" name=""/>
        <dsp:cNvSpPr/>
      </dsp:nvSpPr>
      <dsp:spPr>
        <a:xfrm>
          <a:off x="100864" y="850366"/>
          <a:ext cx="3141850" cy="945158"/>
        </a:xfrm>
        <a:prstGeom prst="roundRect">
          <a:avLst>
            <a:gd name="adj" fmla="val 10000"/>
          </a:avLst>
        </a:prstGeom>
        <a:solidFill>
          <a:srgbClr val="1C8FD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22860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6700" algn="l"/>
              <a:tab pos="361950" algn="l"/>
              <a:tab pos="895350" algn="l"/>
            </a:tabLst>
          </a:pPr>
          <a:endParaRPr lang="de-AT" sz="1200" kern="1200" dirty="0"/>
        </a:p>
      </dsp:txBody>
      <dsp:txXfrm>
        <a:off x="128547" y="878049"/>
        <a:ext cx="3086484" cy="889792"/>
      </dsp:txXfrm>
    </dsp:sp>
    <dsp:sp modelId="{84F43C36-2D51-4627-B982-E8412F9D514E}">
      <dsp:nvSpPr>
        <dsp:cNvPr id="0" name=""/>
        <dsp:cNvSpPr/>
      </dsp:nvSpPr>
      <dsp:spPr>
        <a:xfrm>
          <a:off x="100864" y="1902195"/>
          <a:ext cx="3141850" cy="996128"/>
        </a:xfrm>
        <a:prstGeom prst="roundRect">
          <a:avLst>
            <a:gd name="adj" fmla="val 10000"/>
          </a:avLst>
        </a:prstGeom>
        <a:solidFill>
          <a:srgbClr val="1C8FD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22860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6700" algn="l"/>
              <a:tab pos="361950" algn="l"/>
              <a:tab pos="895350" algn="l"/>
            </a:tabLst>
          </a:pPr>
          <a:endParaRPr lang="de-AT" sz="1200" kern="1200" dirty="0"/>
        </a:p>
      </dsp:txBody>
      <dsp:txXfrm>
        <a:off x="130040" y="1931371"/>
        <a:ext cx="3083498" cy="937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787CC-AF7C-44F6-AC30-BF17B4A488DD}">
      <dsp:nvSpPr>
        <dsp:cNvPr id="0" name=""/>
        <dsp:cNvSpPr/>
      </dsp:nvSpPr>
      <dsp:spPr>
        <a:xfrm>
          <a:off x="1555" y="0"/>
          <a:ext cx="3183242" cy="3078342"/>
        </a:xfrm>
        <a:prstGeom prst="roundRect">
          <a:avLst>
            <a:gd name="adj" fmla="val 10000"/>
          </a:avLst>
        </a:prstGeom>
        <a:solidFill>
          <a:srgbClr val="003CB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AT" sz="2400" kern="1200" dirty="0">
              <a:solidFill>
                <a:schemeClr val="bg1"/>
              </a:solidFill>
            </a:rPr>
            <a:t>1. Semester: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AT" sz="1400" kern="1200" dirty="0" err="1">
              <a:solidFill>
                <a:schemeClr val="bg1"/>
              </a:solidFill>
            </a:rPr>
            <a:t>Foundations</a:t>
          </a:r>
          <a:r>
            <a:rPr lang="de-AT" sz="1400" kern="1200" dirty="0">
              <a:solidFill>
                <a:schemeClr val="bg1"/>
              </a:solidFill>
            </a:rPr>
            <a:t> </a:t>
          </a:r>
          <a:r>
            <a:rPr lang="de-AT" sz="1400" kern="1200" dirty="0" err="1">
              <a:solidFill>
                <a:schemeClr val="bg1"/>
              </a:solidFill>
            </a:rPr>
            <a:t>of</a:t>
          </a:r>
          <a:r>
            <a:rPr lang="de-AT" sz="1400" kern="1200" dirty="0">
              <a:solidFill>
                <a:schemeClr val="bg1"/>
              </a:solidFill>
            </a:rPr>
            <a:t> Marketing-Management</a:t>
          </a:r>
        </a:p>
      </dsp:txBody>
      <dsp:txXfrm>
        <a:off x="1555" y="0"/>
        <a:ext cx="3183242" cy="923502"/>
      </dsp:txXfrm>
    </dsp:sp>
    <dsp:sp modelId="{3D341092-04DE-4E78-8608-359775078D5F}">
      <dsp:nvSpPr>
        <dsp:cNvPr id="0" name=""/>
        <dsp:cNvSpPr/>
      </dsp:nvSpPr>
      <dsp:spPr>
        <a:xfrm>
          <a:off x="97154" y="837634"/>
          <a:ext cx="2998665" cy="641004"/>
        </a:xfrm>
        <a:prstGeom prst="roundRect">
          <a:avLst>
            <a:gd name="adj" fmla="val 10000"/>
          </a:avLst>
        </a:prstGeom>
        <a:solidFill>
          <a:srgbClr val="1C8FD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985838" lvl="0" indent="-803275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071563" algn="l"/>
            </a:tabLst>
          </a:pPr>
          <a:r>
            <a:rPr lang="de-AT" sz="1200" b="1" u="sng" kern="1200" dirty="0"/>
            <a:t>Kurs I:</a:t>
          </a:r>
          <a:r>
            <a:rPr lang="de-AT" sz="1200" b="1" u="none" kern="1200" dirty="0"/>
            <a:t>	</a:t>
          </a:r>
          <a:r>
            <a:rPr lang="de-AT" sz="1200" kern="1200" dirty="0" err="1"/>
            <a:t>Product</a:t>
          </a:r>
          <a:r>
            <a:rPr lang="de-AT" sz="1200" kern="1200" dirty="0"/>
            <a:t> Management I: Marketing-</a:t>
          </a:r>
          <a:r>
            <a:rPr lang="de-AT" sz="1200" kern="1200" dirty="0" err="1"/>
            <a:t>Planning</a:t>
          </a:r>
          <a:endParaRPr lang="de-AT" sz="1200" kern="1200" dirty="0"/>
        </a:p>
      </dsp:txBody>
      <dsp:txXfrm>
        <a:off x="115928" y="856408"/>
        <a:ext cx="2961117" cy="603456"/>
      </dsp:txXfrm>
    </dsp:sp>
    <dsp:sp modelId="{3FE65AEE-51D3-474C-AE83-0CBFFA68DDA1}">
      <dsp:nvSpPr>
        <dsp:cNvPr id="0" name=""/>
        <dsp:cNvSpPr/>
      </dsp:nvSpPr>
      <dsp:spPr>
        <a:xfrm>
          <a:off x="97154" y="1537764"/>
          <a:ext cx="2998665" cy="641004"/>
        </a:xfrm>
        <a:prstGeom prst="roundRect">
          <a:avLst>
            <a:gd name="adj" fmla="val 10000"/>
          </a:avLst>
        </a:prstGeom>
        <a:solidFill>
          <a:srgbClr val="1C8FD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985838" lvl="0" indent="-803275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tabLst>
              <a:tab pos="1071563" algn="l"/>
            </a:tabLst>
          </a:pPr>
          <a:r>
            <a:rPr lang="de-AT" sz="1200" b="1" u="sng" kern="1200" dirty="0"/>
            <a:t>Kurs II:</a:t>
          </a:r>
          <a:r>
            <a:rPr lang="de-AT" sz="1200" b="1" u="none" kern="1200" dirty="0"/>
            <a:t>	</a:t>
          </a:r>
          <a:r>
            <a:rPr lang="de-AT" sz="1200" kern="1200" dirty="0" err="1"/>
            <a:t>Product</a:t>
          </a:r>
          <a:r>
            <a:rPr lang="de-AT" sz="1200" kern="1200" dirty="0"/>
            <a:t> Management II: Marketing-Mix</a:t>
          </a:r>
        </a:p>
      </dsp:txBody>
      <dsp:txXfrm>
        <a:off x="115928" y="1556538"/>
        <a:ext cx="2961117" cy="603456"/>
      </dsp:txXfrm>
    </dsp:sp>
    <dsp:sp modelId="{2E248F56-FA09-4B81-8B82-C713A157C645}">
      <dsp:nvSpPr>
        <dsp:cNvPr id="0" name=""/>
        <dsp:cNvSpPr/>
      </dsp:nvSpPr>
      <dsp:spPr>
        <a:xfrm>
          <a:off x="97154" y="2244960"/>
          <a:ext cx="2998665" cy="641004"/>
        </a:xfrm>
        <a:prstGeom prst="roundRect">
          <a:avLst>
            <a:gd name="adj" fmla="val 10000"/>
          </a:avLst>
        </a:prstGeom>
        <a:solidFill>
          <a:srgbClr val="1C8FD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u="sng" kern="1200" dirty="0"/>
            <a:t>Kurs III:</a:t>
          </a:r>
          <a:r>
            <a:rPr lang="de-AT" sz="1200" b="1" u="none" kern="1200" dirty="0"/>
            <a:t>  </a:t>
          </a:r>
          <a:r>
            <a:rPr lang="de-AT" sz="1200" kern="1200" dirty="0"/>
            <a:t>Marketing Research </a:t>
          </a:r>
          <a:r>
            <a:rPr lang="de-AT" sz="1200" kern="1200" dirty="0" err="1"/>
            <a:t>Methods</a:t>
          </a:r>
          <a:endParaRPr lang="de-AT" sz="1200" kern="1200" dirty="0"/>
        </a:p>
      </dsp:txBody>
      <dsp:txXfrm>
        <a:off x="115928" y="2263734"/>
        <a:ext cx="2961117" cy="603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1D0FE-60CB-4E73-BF5E-47A2C6AAC4D6}">
      <dsp:nvSpPr>
        <dsp:cNvPr id="0" name=""/>
        <dsp:cNvSpPr/>
      </dsp:nvSpPr>
      <dsp:spPr>
        <a:xfrm>
          <a:off x="2580677" y="31863"/>
          <a:ext cx="3105253" cy="1656904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>
              <a:solidFill>
                <a:schemeClr val="bg1"/>
              </a:solidFill>
            </a:rPr>
            <a:t>Produkt- und Brand Management</a:t>
          </a:r>
        </a:p>
      </dsp:txBody>
      <dsp:txXfrm>
        <a:off x="2938975" y="254908"/>
        <a:ext cx="2388656" cy="525748"/>
      </dsp:txXfrm>
    </dsp:sp>
    <dsp:sp modelId="{C9437366-04C8-4951-97B5-F5B00599508E}">
      <dsp:nvSpPr>
        <dsp:cNvPr id="0" name=""/>
        <dsp:cNvSpPr/>
      </dsp:nvSpPr>
      <dsp:spPr>
        <a:xfrm>
          <a:off x="3187928" y="764724"/>
          <a:ext cx="3854704" cy="1656904"/>
        </a:xfrm>
        <a:prstGeom prst="ellipse">
          <a:avLst/>
        </a:prstGeom>
        <a:solidFill>
          <a:schemeClr val="accent3">
            <a:shade val="80000"/>
            <a:alpha val="50000"/>
            <a:hueOff val="-24"/>
            <a:satOff val="-309"/>
            <a:lumOff val="1132"/>
            <a:alpha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>
              <a:solidFill>
                <a:schemeClr val="bg1"/>
              </a:solidFill>
            </a:rPr>
            <a:t>Strategisches Marketing</a:t>
          </a:r>
        </a:p>
      </dsp:txBody>
      <dsp:txXfrm>
        <a:off x="5263539" y="955906"/>
        <a:ext cx="1482578" cy="1274541"/>
      </dsp:txXfrm>
    </dsp:sp>
    <dsp:sp modelId="{A75FE1A6-EC69-4DA0-9B33-5E7835034569}">
      <dsp:nvSpPr>
        <dsp:cNvPr id="0" name=""/>
        <dsp:cNvSpPr/>
      </dsp:nvSpPr>
      <dsp:spPr>
        <a:xfrm>
          <a:off x="2461405" y="1497586"/>
          <a:ext cx="3343798" cy="1656904"/>
        </a:xfrm>
        <a:prstGeom prst="ellipse">
          <a:avLst/>
        </a:prstGeom>
        <a:solidFill>
          <a:schemeClr val="accent3">
            <a:shade val="80000"/>
            <a:alpha val="50000"/>
            <a:hueOff val="-49"/>
            <a:satOff val="-617"/>
            <a:lumOff val="2264"/>
            <a:alphaOff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>
              <a:solidFill>
                <a:schemeClr val="bg1"/>
              </a:solidFill>
            </a:rPr>
            <a:t>Marketing-, Marktforschungs- und Unternehmensberatung</a:t>
          </a:r>
        </a:p>
      </dsp:txBody>
      <dsp:txXfrm>
        <a:off x="2847228" y="2405697"/>
        <a:ext cx="2572152" cy="525748"/>
      </dsp:txXfrm>
    </dsp:sp>
    <dsp:sp modelId="{5FE776BF-3F8F-459A-BC8F-F9127DAF6B5C}">
      <dsp:nvSpPr>
        <dsp:cNvPr id="0" name=""/>
        <dsp:cNvSpPr/>
      </dsp:nvSpPr>
      <dsp:spPr>
        <a:xfrm>
          <a:off x="998536" y="764724"/>
          <a:ext cx="4402145" cy="1656904"/>
        </a:xfrm>
        <a:prstGeom prst="ellipse">
          <a:avLst/>
        </a:prstGeom>
        <a:solidFill>
          <a:schemeClr val="accent3">
            <a:shade val="80000"/>
            <a:alpha val="50000"/>
            <a:hueOff val="-73"/>
            <a:satOff val="-926"/>
            <a:lumOff val="3396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>
              <a:solidFill>
                <a:schemeClr val="bg1"/>
              </a:solidFill>
            </a:rPr>
            <a:t>Unternehmens-kommunikation </a:t>
          </a:r>
        </a:p>
      </dsp:txBody>
      <dsp:txXfrm>
        <a:off x="1337163" y="955906"/>
        <a:ext cx="1693132" cy="1274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0.90465</cdr:y>
    </cdr:from>
    <cdr:to>
      <cdr:x>0.15088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3155113"/>
          <a:ext cx="930479" cy="332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AT" sz="1600" dirty="0">
              <a:solidFill>
                <a:schemeClr val="tx1">
                  <a:lumMod val="65000"/>
                  <a:lumOff val="35000"/>
                </a:schemeClr>
              </a:solidFill>
            </a:rPr>
            <a:t>(n=108)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16.01.2024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16.01.2024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2/3 werden einen Marketing-Master besuchen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460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CC2FD-B32F-4992-A15B-F95E2E35C81B}" type="slidenum">
              <a:rPr kumimoji="0" lang="de-AT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7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94% finden innerhalb von 3 Monaten einen Job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722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Rechteck 19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29D52CF-088B-4276-BFE1-945C4B5425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A0A08A-522B-4F56-BC91-E041BF362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8" name="Rechteck 17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9" name="Rechteck 18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519DC4A-77D5-4DBC-A814-E91DA18DF7E5}" type="datetime1">
              <a:rPr lang="de-AT" smtClean="0"/>
              <a:t>16.01.2024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9C530C2-3AE1-4F04-B129-EEB82BDFC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7F9ACD3-5965-44E5-B3DA-7938A1D882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0648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489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287338" y="547943"/>
            <a:ext cx="8552850" cy="1553555"/>
            <a:chOff x="287338" y="547943"/>
            <a:chExt cx="8552850" cy="1835052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7233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982FAF-0D8B-4D82-AC44-2570A84BB8A2}" type="datetime1">
              <a:rPr lang="de-AT" smtClean="0"/>
              <a:t>16.01.2024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DE7151A-95A6-4A98-9F1F-D48DE0F38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64B873B-2F3B-4CEA-80EF-DC59B9CF2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0648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66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7" y="1210152"/>
            <a:ext cx="8210547" cy="393334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3691DBA-7286-4143-96D2-8768C660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210152"/>
            <a:ext cx="3960000" cy="3473291"/>
          </a:xfrm>
        </p:spPr>
        <p:txBody>
          <a:bodyPr>
            <a:normAutofit/>
          </a:bodyPr>
          <a:lstStyle>
            <a:lvl1pP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210152"/>
            <a:ext cx="3960000" cy="3473291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85DC-72A5-4C96-AC72-F0DCFAC4B01F}" type="datetime1">
              <a:rPr lang="de-AT" smtClean="0"/>
              <a:t>16.01.2024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192C5EA-5045-48FA-ABBC-1ADFCC6A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B0C12A-598C-48B9-80C4-EED06F86BB7C}" type="datetime1">
              <a:rPr lang="de-AT" smtClean="0"/>
              <a:t>16.01.2024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C1DFA3-8F92-4E2F-A1E7-CF627FEA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768077"/>
            <a:ext cx="4319712" cy="244525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sz="180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1914525"/>
            <a:ext cx="447675" cy="2047875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303859"/>
            <a:ext cx="2763926" cy="1630162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E84DA7-54C1-4605-A3E4-5DD959D565BC}" type="datetime1">
              <a:rPr lang="de-AT" smtClean="0"/>
              <a:t>16.01.2024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D138573-963E-45E2-816B-C3F7B0FE1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166238"/>
            <a:ext cx="5586593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893772"/>
            <a:ext cx="5586593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80061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BDC8D04-A605-420C-944D-BF9374792A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210152"/>
            <a:ext cx="7759644" cy="346851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1F9F-ADDC-48CA-87E8-7C741CB4AF57}" type="datetime1">
              <a:rPr lang="de-AT" smtClean="0"/>
              <a:t>16.01.2024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A6BAB8-2B02-40A4-B543-51845FA3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1" name="Rechteck 10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4" name="Rechteck 3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rgbClr val="0096D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9E8E94B-19E0-4458-A9D9-D71C1EA63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74A6EB8-B6CF-4CED-A031-3CB1F73EF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68397"/>
            <a:ext cx="1890084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547943"/>
            <a:ext cx="8552850" cy="1553556"/>
            <a:chOff x="287338" y="547943"/>
            <a:chExt cx="8552850" cy="1835052"/>
          </a:xfrm>
        </p:grpSpPr>
        <p:sp>
          <p:nvSpPr>
            <p:cNvPr id="20" name="Rechteck 19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859CA52-33AC-46B7-96CF-A5811BB34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2A84ADA-69BC-4F65-8CC7-3227D03260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68397"/>
            <a:ext cx="1890084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15D0B79-E5D2-4789-A98A-ACA090EDB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A0D050-8010-42F1-B557-589781D91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96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EE019C1-FAD9-4D77-A508-4E956D261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B97328B-DD20-4764-A0AE-416F6498D7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134A309-877F-46E4-88DA-9F288E11F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B4074C-1B5C-4350-869B-7E2FE8DA50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075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E66218F-0F9A-421F-95D9-B444BA7B1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123301-C0B8-405E-B34C-30D313AD66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9CD7164-1D99-44F2-9C47-0EF01215AC3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210152"/>
            <a:ext cx="7764463" cy="3473291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2" y="4870853"/>
            <a:ext cx="3217443" cy="232277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4870853"/>
            <a:ext cx="892150" cy="232277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2" y="4870853"/>
            <a:ext cx="987407" cy="232277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C09BE98-3F76-4504-B33B-570363D5165A}" type="datetime1">
              <a:rPr lang="de-AT" smtClean="0"/>
              <a:t>16.01.2024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69100"/>
            <a:ext cx="6840000" cy="7700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0648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89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80975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2563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46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2950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  <p15:guide id="10" orient="horz" pos="762" userDrawn="1">
          <p15:clr>
            <a:srgbClr val="F26B43"/>
          </p15:clr>
        </p15:guide>
        <p15:guide id="11" orient="horz" pos="3168" userDrawn="1">
          <p15:clr>
            <a:srgbClr val="F26B43"/>
          </p15:clr>
        </p15:guide>
        <p15:guide id="15" pos="3898" userDrawn="1">
          <p15:clr>
            <a:srgbClr val="F26B43"/>
          </p15:clr>
        </p15:guide>
        <p15:guide id="17" orient="horz" pos="1644" userDrawn="1">
          <p15:clr>
            <a:srgbClr val="F26B43"/>
          </p15:clr>
        </p15:guide>
        <p15:guide id="18" orient="horz" pos="20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jpe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jpe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5" Type="http://schemas.openxmlformats.org/officeDocument/2006/relationships/image" Target="../media/image49.jpeg"/><Relationship Id="rId33" Type="http://schemas.openxmlformats.org/officeDocument/2006/relationships/image" Target="../media/image57.jpeg"/><Relationship Id="rId38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u.ac.at/mm/teaching-lehre/sbwl-marketin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referenzen&amp;source=images&amp;cd=&amp;cad=rja&amp;docid=VCtax5t9vq4qPM&amp;tbnid=Zro7TDBl83uf6M:&amp;ved=0CAUQjRw&amp;url=http://www.data-systems.at/referenzen&amp;ei=DVEzUbRxwpG1Bp-6gNgP&amp;bvm=bv.43148975,d.Yms&amp;psig=AFQjCNHEzhKOy5KSgbGJbxr8TRtH1LSwkw&amp;ust=1362403975415329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hyperlink" Target="https://www.wu.ac.at/mm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altLang="de-DE" dirty="0"/>
              <a:t>Vorstellung der</a:t>
            </a:r>
            <a:br>
              <a:rPr lang="de-AT" altLang="de-DE" dirty="0"/>
            </a:br>
            <a:r>
              <a:rPr lang="de-AT" altLang="de-DE" dirty="0"/>
              <a:t>Speziellen Marketing</a:t>
            </a:r>
            <a:br>
              <a:rPr lang="de-AT" altLang="de-DE" dirty="0"/>
            </a:b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26520" y="2684684"/>
            <a:ext cx="5877212" cy="126721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AT" altLang="de-DE" sz="1800" dirty="0"/>
              <a:t>Dr. Claudia Klausegger/Dr. Dieter Scharitzer</a:t>
            </a:r>
          </a:p>
          <a:p>
            <a:pPr>
              <a:spcBef>
                <a:spcPct val="0"/>
              </a:spcBef>
            </a:pPr>
            <a:r>
              <a:rPr lang="de-AT" altLang="de-DE" sz="1400" dirty="0"/>
              <a:t>www.wu.ac.at/mm</a:t>
            </a:r>
          </a:p>
          <a:p>
            <a:pPr>
              <a:spcBef>
                <a:spcPct val="0"/>
              </a:spcBef>
            </a:pPr>
            <a:r>
              <a:rPr lang="de-AT" altLang="de-DE" dirty="0"/>
              <a:t>16. Jänner 2024</a:t>
            </a:r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94178"/>
            <a:ext cx="1028026" cy="5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103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10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Über 4.000 SBWL </a:t>
            </a:r>
            <a:r>
              <a:rPr lang="de-DE" altLang="de-DE" dirty="0" err="1"/>
              <a:t>AbsolventInnen</a:t>
            </a:r>
            <a:r>
              <a:rPr lang="de-DE" altLang="de-DE" dirty="0"/>
              <a:t>:</a:t>
            </a:r>
            <a:br>
              <a:rPr lang="de-DE" altLang="de-DE" dirty="0"/>
            </a:br>
            <a:r>
              <a:rPr lang="de-DE" altLang="de-DE" dirty="0"/>
              <a:t>Arbeitgeber und Jobs (Auszug)</a:t>
            </a:r>
            <a:endParaRPr lang="de-AT" dirty="0"/>
          </a:p>
        </p:txBody>
      </p:sp>
      <p:pic>
        <p:nvPicPr>
          <p:cNvPr id="6" name="Picture 2" descr="Hill+Knowlton Strate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8" y="1667951"/>
            <a:ext cx="1328738" cy="1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henkel.at/atd/content_images/Logo_Henkel_RGB_v120_183075_print_1772H_1772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07" y="2532345"/>
            <a:ext cx="807244" cy="4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s://www.pressetext.com/news/logo/20000502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55" y="1556033"/>
            <a:ext cx="1007269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hitec.at/Grafiken/Hitec-Header-mit-Logo-9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19" b="-798"/>
          <a:stretch>
            <a:fillRect/>
          </a:stretch>
        </p:blipFill>
        <p:spPr bwMode="auto">
          <a:xfrm>
            <a:off x="1361542" y="3396739"/>
            <a:ext cx="710803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11" y="3505086"/>
            <a:ext cx="636984" cy="3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kn-portal.com/fileadmin/templates/portal/images/logo-kuehne-nage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76" y="3163376"/>
            <a:ext cx="1117997" cy="4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ttp://1.bp.blogspot.com/-H9trClrS9bo/UMwikFHZ1HI/AAAAAAAAIjw/0eSolqKvTCE/s1600/apple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36" y="2316843"/>
            <a:ext cx="448865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https://www.voebb.at/images/members/paybox_bank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51" y="3774168"/>
            <a:ext cx="554831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www.presseportal.de/bild/17459-logo-pressemitteilung-stiftung-menschen-fuer-mensche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5" y="2046571"/>
            <a:ext cx="711994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http://www.fh-wien.ac.at/fileadmin/images/fhwien_vk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01" y="2423999"/>
            <a:ext cx="578644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88" y="4206364"/>
            <a:ext cx="953691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http://www.zusammen-oesterreich.at/uploads/tx_chilibmi/IBM.jpeg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00" y="4461925"/>
            <a:ext cx="526256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http://t0.gstatic.com/images?q=tbn:ANd9GcSDTBlLLIU1lo6g7YpHvbz3H8CtmK8znnunPUnBXkGmOjIGFCHc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13" y="3072889"/>
            <a:ext cx="595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http://loreal.at/_de/_at/common/Img/navigations/loreal-logo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10" y="2964542"/>
            <a:ext cx="909638" cy="242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http://www.jnm.com/documents/51202/201089/Siemens_Logo.jpg?t=134875248574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85" y="1452448"/>
            <a:ext cx="947738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 descr="bfi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82" y="2046571"/>
            <a:ext cx="719138" cy="3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2" descr="Cant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86" y="1884645"/>
            <a:ext cx="406003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4" descr="VOLKSTHEATER - JEDEN TAG THEAT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7" y="3450317"/>
            <a:ext cx="38695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 descr="Austrian Airline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95" y="2046570"/>
            <a:ext cx="106680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8" descr="http://www.telemark-marketing.com/HP/tm/include/pics/TM_logo_72dpi_small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54" y="4361145"/>
            <a:ext cx="890588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95" y="3990862"/>
            <a:ext cx="613172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71" y="4473644"/>
            <a:ext cx="589360" cy="2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http://chinabevnews.files.wordpress.com/2013/02/nestlelogo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63" y="4152786"/>
            <a:ext cx="929879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5" descr="http://www.seeklogo.com/images/P/P_and_G-logo-E26FBC2148-seeklogo.com.g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42" y="2478767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 descr="http://www.beiersdorf.at/Original/13/395/bdf_logo_NEW2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51" y="1991802"/>
            <a:ext cx="1114425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9" descr="http://www.petcom.at/index/unternehmen/tiernahrung-industrie/Mars-Austria/Masterfoods-Austria-Umsatz/Masterfoods.gif?1144270457"/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07" y="3667012"/>
            <a:ext cx="809625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1" descr="http://www.mozartkugel.at/mozartkugel/images/atde1/pictures/KraftFoodsLogo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0" y="2613307"/>
            <a:ext cx="8477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11" y="2478767"/>
            <a:ext cx="741759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70" y="4735717"/>
            <a:ext cx="851297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6" descr="Link zur Startseit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88" y="1667951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8" descr="Conplementation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98" y="1280999"/>
            <a:ext cx="1028700" cy="2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82" y="1227420"/>
            <a:ext cx="1058466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3" descr="PREFA Aluminiumprodukte GmbH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20" y="3806314"/>
            <a:ext cx="49411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0" descr="Symbolbild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6" b="27795"/>
          <a:stretch>
            <a:fillRect/>
          </a:stretch>
        </p:blipFill>
        <p:spPr bwMode="auto">
          <a:xfrm>
            <a:off x="3278448" y="2964542"/>
            <a:ext cx="80724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57" y="3450318"/>
            <a:ext cx="69175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6" descr="Logo"/>
          <p:cNvPicPr>
            <a:picLocks noChangeAspect="1" noChangeArrowheads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27" y="1171400"/>
            <a:ext cx="73699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1" descr="3M Logo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0" y="1171461"/>
            <a:ext cx="570310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2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4" y="4261133"/>
            <a:ext cx="852488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7" descr="Boehringer Ingelheim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94" y="3828936"/>
            <a:ext cx="728663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4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24" y="2856196"/>
            <a:ext cx="373856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9" descr="Uniqa Logo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57" y="4527833"/>
            <a:ext cx="39171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hteck 77"/>
          <p:cNvSpPr/>
          <p:nvPr/>
        </p:nvSpPr>
        <p:spPr>
          <a:xfrm rot="21417862">
            <a:off x="6633080" y="2385878"/>
            <a:ext cx="19623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Digital Marketing Manager</a:t>
            </a:r>
          </a:p>
        </p:txBody>
      </p:sp>
      <p:sp>
        <p:nvSpPr>
          <p:cNvPr id="79" name="Rechteck 78"/>
          <p:cNvSpPr/>
          <p:nvPr/>
        </p:nvSpPr>
        <p:spPr>
          <a:xfrm rot="1504026">
            <a:off x="7322100" y="1283695"/>
            <a:ext cx="16514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Key Account Manager</a:t>
            </a:r>
          </a:p>
        </p:txBody>
      </p:sp>
      <p:sp>
        <p:nvSpPr>
          <p:cNvPr id="80" name="Rechteck 79"/>
          <p:cNvSpPr/>
          <p:nvPr/>
        </p:nvSpPr>
        <p:spPr>
          <a:xfrm>
            <a:off x="6396863" y="4313061"/>
            <a:ext cx="24096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Research </a:t>
            </a:r>
            <a:r>
              <a:rPr lang="de-AT" sz="1050" dirty="0" err="1"/>
              <a:t>and</a:t>
            </a:r>
            <a:r>
              <a:rPr lang="de-AT" sz="1050" dirty="0"/>
              <a:t> Teaching </a:t>
            </a:r>
            <a:r>
              <a:rPr lang="de-AT" sz="1050" dirty="0" err="1"/>
              <a:t>Assistant</a:t>
            </a:r>
            <a:endParaRPr lang="de-AT" sz="1050" dirty="0"/>
          </a:p>
        </p:txBody>
      </p:sp>
      <p:sp>
        <p:nvSpPr>
          <p:cNvPr id="81" name="Rechteck 80"/>
          <p:cNvSpPr/>
          <p:nvPr/>
        </p:nvSpPr>
        <p:spPr>
          <a:xfrm rot="394274">
            <a:off x="6638295" y="3368061"/>
            <a:ext cx="12073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Media Manager</a:t>
            </a:r>
          </a:p>
        </p:txBody>
      </p:sp>
      <p:sp>
        <p:nvSpPr>
          <p:cNvPr id="82" name="Rechteck 81"/>
          <p:cNvSpPr/>
          <p:nvPr/>
        </p:nvSpPr>
        <p:spPr>
          <a:xfrm rot="1106180">
            <a:off x="7751731" y="2827787"/>
            <a:ext cx="12843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Project Manager</a:t>
            </a:r>
          </a:p>
        </p:txBody>
      </p:sp>
      <p:sp>
        <p:nvSpPr>
          <p:cNvPr id="83" name="Rechteck 82"/>
          <p:cNvSpPr/>
          <p:nvPr/>
        </p:nvSpPr>
        <p:spPr>
          <a:xfrm rot="20474265">
            <a:off x="7681129" y="3504081"/>
            <a:ext cx="12955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Prozessmanager</a:t>
            </a:r>
          </a:p>
        </p:txBody>
      </p:sp>
      <p:sp>
        <p:nvSpPr>
          <p:cNvPr id="84" name="Rechteck 83"/>
          <p:cNvSpPr/>
          <p:nvPr/>
        </p:nvSpPr>
        <p:spPr>
          <a:xfrm rot="20945032">
            <a:off x="6384890" y="1932250"/>
            <a:ext cx="12121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Brand Manager</a:t>
            </a:r>
          </a:p>
        </p:txBody>
      </p:sp>
      <p:sp>
        <p:nvSpPr>
          <p:cNvPr id="85" name="Rechteck 84"/>
          <p:cNvSpPr/>
          <p:nvPr/>
        </p:nvSpPr>
        <p:spPr>
          <a:xfrm>
            <a:off x="7647497" y="2034315"/>
            <a:ext cx="1088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 err="1"/>
              <a:t>Sales</a:t>
            </a:r>
            <a:r>
              <a:rPr lang="de-AT" sz="1050" dirty="0"/>
              <a:t> Analyst</a:t>
            </a:r>
          </a:p>
        </p:txBody>
      </p:sp>
      <p:sp>
        <p:nvSpPr>
          <p:cNvPr id="86" name="Rechteck 85"/>
          <p:cNvSpPr/>
          <p:nvPr/>
        </p:nvSpPr>
        <p:spPr>
          <a:xfrm>
            <a:off x="6396864" y="2937889"/>
            <a:ext cx="16882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Regionalverkaufsleiter</a:t>
            </a:r>
          </a:p>
        </p:txBody>
      </p:sp>
      <p:sp>
        <p:nvSpPr>
          <p:cNvPr id="87" name="Rechteck 86"/>
          <p:cNvSpPr/>
          <p:nvPr/>
        </p:nvSpPr>
        <p:spPr>
          <a:xfrm>
            <a:off x="8088120" y="3983806"/>
            <a:ext cx="6864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Berater</a:t>
            </a:r>
          </a:p>
        </p:txBody>
      </p:sp>
      <p:sp>
        <p:nvSpPr>
          <p:cNvPr id="88" name="Rechteck 87"/>
          <p:cNvSpPr/>
          <p:nvPr/>
        </p:nvSpPr>
        <p:spPr>
          <a:xfrm rot="866383">
            <a:off x="6290676" y="3771765"/>
            <a:ext cx="14494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/>
              <a:t>Personalentwickler</a:t>
            </a:r>
          </a:p>
        </p:txBody>
      </p:sp>
      <p:sp>
        <p:nvSpPr>
          <p:cNvPr id="89" name="Rechteck 88"/>
          <p:cNvSpPr/>
          <p:nvPr/>
        </p:nvSpPr>
        <p:spPr>
          <a:xfrm rot="1108427">
            <a:off x="6257498" y="1430788"/>
            <a:ext cx="21900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50" dirty="0" err="1"/>
              <a:t>Product</a:t>
            </a:r>
            <a:r>
              <a:rPr lang="de-AT" sz="1050" dirty="0"/>
              <a:t> &amp; Marketing Manager</a:t>
            </a:r>
          </a:p>
        </p:txBody>
      </p:sp>
    </p:spTree>
    <p:extLst>
      <p:ext uri="{BB962C8B-B14F-4D97-AF65-F5344CB8AC3E}">
        <p14:creationId xmlns:p14="http://schemas.microsoft.com/office/powerpoint/2010/main" val="29807737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11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2407" y="169100"/>
            <a:ext cx="7303553" cy="770069"/>
          </a:xfrm>
        </p:spPr>
        <p:txBody>
          <a:bodyPr>
            <a:normAutofit/>
          </a:bodyPr>
          <a:lstStyle/>
          <a:p>
            <a:r>
              <a:rPr lang="de-AT" altLang="de-DE" sz="2000" dirty="0"/>
              <a:t>Einstieg in die Spezielle Marketing im SS 2024</a:t>
            </a:r>
            <a:endParaRPr lang="de-AT" sz="2000" dirty="0"/>
          </a:p>
        </p:txBody>
      </p:sp>
      <p:sp>
        <p:nvSpPr>
          <p:cNvPr id="13" name="Pfeil nach rechts 12"/>
          <p:cNvSpPr/>
          <p:nvPr/>
        </p:nvSpPr>
        <p:spPr>
          <a:xfrm>
            <a:off x="462407" y="1111546"/>
            <a:ext cx="8169210" cy="286231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sp>
        <p:nvSpPr>
          <p:cNvPr id="14" name="Freihandform 13"/>
          <p:cNvSpPr/>
          <p:nvPr/>
        </p:nvSpPr>
        <p:spPr>
          <a:xfrm>
            <a:off x="462405" y="1867633"/>
            <a:ext cx="4449541" cy="1397979"/>
          </a:xfrm>
          <a:custGeom>
            <a:avLst/>
            <a:gdLst>
              <a:gd name="connsiteX0" fmla="*/ 0 w 4449541"/>
              <a:gd name="connsiteY0" fmla="*/ 233001 h 1397979"/>
              <a:gd name="connsiteX1" fmla="*/ 233001 w 4449541"/>
              <a:gd name="connsiteY1" fmla="*/ 0 h 1397979"/>
              <a:gd name="connsiteX2" fmla="*/ 4216540 w 4449541"/>
              <a:gd name="connsiteY2" fmla="*/ 0 h 1397979"/>
              <a:gd name="connsiteX3" fmla="*/ 4449541 w 4449541"/>
              <a:gd name="connsiteY3" fmla="*/ 233001 h 1397979"/>
              <a:gd name="connsiteX4" fmla="*/ 4449541 w 4449541"/>
              <a:gd name="connsiteY4" fmla="*/ 1164978 h 1397979"/>
              <a:gd name="connsiteX5" fmla="*/ 4216540 w 4449541"/>
              <a:gd name="connsiteY5" fmla="*/ 1397979 h 1397979"/>
              <a:gd name="connsiteX6" fmla="*/ 233001 w 4449541"/>
              <a:gd name="connsiteY6" fmla="*/ 1397979 h 1397979"/>
              <a:gd name="connsiteX7" fmla="*/ 0 w 4449541"/>
              <a:gd name="connsiteY7" fmla="*/ 1164978 h 1397979"/>
              <a:gd name="connsiteX8" fmla="*/ 0 w 4449541"/>
              <a:gd name="connsiteY8" fmla="*/ 233001 h 13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541" h="1397979">
                <a:moveTo>
                  <a:pt x="0" y="233001"/>
                </a:moveTo>
                <a:cubicBezTo>
                  <a:pt x="0" y="104318"/>
                  <a:pt x="104318" y="0"/>
                  <a:pt x="233001" y="0"/>
                </a:cubicBezTo>
                <a:lnTo>
                  <a:pt x="4216540" y="0"/>
                </a:lnTo>
                <a:cubicBezTo>
                  <a:pt x="4345223" y="0"/>
                  <a:pt x="4449541" y="104318"/>
                  <a:pt x="4449541" y="233001"/>
                </a:cubicBezTo>
                <a:lnTo>
                  <a:pt x="4449541" y="1164978"/>
                </a:lnTo>
                <a:cubicBezTo>
                  <a:pt x="4449541" y="1293661"/>
                  <a:pt x="4345223" y="1397979"/>
                  <a:pt x="4216540" y="1397979"/>
                </a:cubicBezTo>
                <a:lnTo>
                  <a:pt x="233001" y="1397979"/>
                </a:lnTo>
                <a:cubicBezTo>
                  <a:pt x="104318" y="1397979"/>
                  <a:pt x="0" y="1293661"/>
                  <a:pt x="0" y="1164978"/>
                </a:cubicBezTo>
                <a:lnTo>
                  <a:pt x="0" y="233001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64" tIns="113964" rIns="113964" bIns="113964" numCol="1" spcCol="1270" anchor="t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200" b="1" u="sng" kern="1200" dirty="0"/>
              <a:t>Antrittsvoraussetzungen:</a:t>
            </a: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AT" sz="1200" kern="1200" dirty="0"/>
              <a:t>Gesetzliche Voraussetzungen</a:t>
            </a: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AT" sz="1200" b="0" kern="1200" dirty="0"/>
              <a:t>Gültige LPIS-Anmeldung für den </a:t>
            </a:r>
            <a:r>
              <a:rPr lang="de-AT" sz="1200" b="1" kern="1200" dirty="0"/>
              <a:t>Kurs </a:t>
            </a:r>
            <a:r>
              <a:rPr lang="de-AT" sz="1200" b="1" dirty="0"/>
              <a:t>04788</a:t>
            </a:r>
            <a:br>
              <a:rPr lang="de-AT" sz="1200" b="0" kern="1200" dirty="0"/>
            </a:br>
            <a:r>
              <a:rPr lang="de-AT" sz="1200" b="0" kern="1200" dirty="0"/>
              <a:t>„Einstieg in die SBWL: Marketing“</a:t>
            </a:r>
            <a:br>
              <a:rPr lang="de-AT" sz="1200" b="0" kern="1200" dirty="0"/>
            </a:br>
            <a:r>
              <a:rPr lang="de-AT" sz="1200" b="1" kern="1200" dirty="0"/>
              <a:t>(1.2. bis 11.2.2024)</a:t>
            </a:r>
            <a:br>
              <a:rPr lang="de-AT" sz="1200" b="1" kern="1200" dirty="0"/>
            </a:br>
            <a:br>
              <a:rPr lang="de-AT" sz="1200" b="1" kern="1200" dirty="0"/>
            </a:br>
            <a:r>
              <a:rPr lang="de-AT" sz="1100" b="0" kern="1200" dirty="0">
                <a:sym typeface="Wingdings" panose="05000000000000000000" pitchFamily="2" charset="2"/>
              </a:rPr>
              <a:t> Details entnehmen Sie bitte dem elektr. VVZ</a:t>
            </a:r>
            <a:endParaRPr lang="de-AT" sz="1100" b="0" u="sng" kern="1200" dirty="0"/>
          </a:p>
        </p:txBody>
      </p:sp>
      <p:sp>
        <p:nvSpPr>
          <p:cNvPr id="15" name="Freihandform 14"/>
          <p:cNvSpPr/>
          <p:nvPr/>
        </p:nvSpPr>
        <p:spPr>
          <a:xfrm>
            <a:off x="4967646" y="1484654"/>
            <a:ext cx="3541770" cy="2174193"/>
          </a:xfrm>
          <a:custGeom>
            <a:avLst/>
            <a:gdLst>
              <a:gd name="connsiteX0" fmla="*/ 0 w 3325357"/>
              <a:gd name="connsiteY0" fmla="*/ 362373 h 2174193"/>
              <a:gd name="connsiteX1" fmla="*/ 362373 w 3325357"/>
              <a:gd name="connsiteY1" fmla="*/ 0 h 2174193"/>
              <a:gd name="connsiteX2" fmla="*/ 2962984 w 3325357"/>
              <a:gd name="connsiteY2" fmla="*/ 0 h 2174193"/>
              <a:gd name="connsiteX3" fmla="*/ 3325357 w 3325357"/>
              <a:gd name="connsiteY3" fmla="*/ 362373 h 2174193"/>
              <a:gd name="connsiteX4" fmla="*/ 3325357 w 3325357"/>
              <a:gd name="connsiteY4" fmla="*/ 1811820 h 2174193"/>
              <a:gd name="connsiteX5" fmla="*/ 2962984 w 3325357"/>
              <a:gd name="connsiteY5" fmla="*/ 2174193 h 2174193"/>
              <a:gd name="connsiteX6" fmla="*/ 362373 w 3325357"/>
              <a:gd name="connsiteY6" fmla="*/ 2174193 h 2174193"/>
              <a:gd name="connsiteX7" fmla="*/ 0 w 3325357"/>
              <a:gd name="connsiteY7" fmla="*/ 1811820 h 2174193"/>
              <a:gd name="connsiteX8" fmla="*/ 0 w 3325357"/>
              <a:gd name="connsiteY8" fmla="*/ 362373 h 217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357" h="2174193">
                <a:moveTo>
                  <a:pt x="0" y="362373"/>
                </a:moveTo>
                <a:cubicBezTo>
                  <a:pt x="0" y="162240"/>
                  <a:pt x="162240" y="0"/>
                  <a:pt x="362373" y="0"/>
                </a:cubicBezTo>
                <a:lnTo>
                  <a:pt x="2962984" y="0"/>
                </a:lnTo>
                <a:cubicBezTo>
                  <a:pt x="3163117" y="0"/>
                  <a:pt x="3325357" y="162240"/>
                  <a:pt x="3325357" y="362373"/>
                </a:cubicBezTo>
                <a:lnTo>
                  <a:pt x="3325357" y="1811820"/>
                </a:lnTo>
                <a:cubicBezTo>
                  <a:pt x="3325357" y="2011953"/>
                  <a:pt x="3163117" y="2174193"/>
                  <a:pt x="2962984" y="2174193"/>
                </a:cubicBezTo>
                <a:lnTo>
                  <a:pt x="362373" y="2174193"/>
                </a:lnTo>
                <a:cubicBezTo>
                  <a:pt x="162240" y="2174193"/>
                  <a:pt x="0" y="2011953"/>
                  <a:pt x="0" y="1811820"/>
                </a:cubicBezTo>
                <a:lnTo>
                  <a:pt x="0" y="362373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475" tIns="159475" rIns="159475" bIns="159475" numCol="1" spcCol="1270" anchor="t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u="sng" kern="1200" dirty="0"/>
              <a:t>Einstiegstest:</a:t>
            </a:r>
            <a:endParaRPr lang="de-AT" sz="1400" b="1" u="sng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t-IT" sz="1400" b="1"/>
              <a:t>Mi</a:t>
            </a:r>
            <a:r>
              <a:rPr lang="it-IT" sz="1400" b="1" u="none" kern="1200"/>
              <a:t>., </a:t>
            </a:r>
            <a:r>
              <a:rPr lang="it-IT" sz="1400" b="1" u="none" kern="1200" dirty="0"/>
              <a:t>14.2.2024, 15:30-16:30 </a:t>
            </a:r>
            <a:r>
              <a:rPr lang="it-IT" sz="1400" b="1" u="none" kern="1200" dirty="0" err="1"/>
              <a:t>Uhr</a:t>
            </a:r>
            <a:r>
              <a:rPr lang="it-IT" sz="1400" b="1" u="none" kern="1200" dirty="0"/>
              <a:t> </a:t>
            </a:r>
            <a:r>
              <a:rPr lang="it-IT" sz="1400" u="none" kern="1200" dirty="0"/>
              <a:t>(TC.0.10. </a:t>
            </a:r>
            <a:r>
              <a:rPr lang="it-IT" sz="1400" u="none" kern="1200" dirty="0" err="1"/>
              <a:t>AudiMax</a:t>
            </a:r>
            <a:r>
              <a:rPr lang="it-IT" sz="1400" u="none" kern="1200" dirty="0"/>
              <a:t>)</a:t>
            </a:r>
            <a:endParaRPr lang="de-AT" sz="1400" u="none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AT" sz="1400" u="sng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AT" sz="1400" b="1" u="sng" kern="1200" dirty="0"/>
              <a:t>Literatur (E-Book):</a:t>
            </a:r>
            <a:r>
              <a:rPr lang="de-AT" sz="1400" u="none" kern="1200" dirty="0"/>
              <a:t> </a:t>
            </a:r>
            <a:br>
              <a:rPr lang="de-AT" sz="1400" u="none" kern="1200" dirty="0"/>
            </a:br>
            <a:r>
              <a:rPr lang="de-DE" sz="1000" b="0" u="none" kern="1200" dirty="0"/>
              <a:t>Heribert Meffert, Christoph </a:t>
            </a:r>
            <a:r>
              <a:rPr lang="de-DE" sz="1000" b="0" u="none" kern="1200" dirty="0" err="1"/>
              <a:t>Burmann</a:t>
            </a:r>
            <a:r>
              <a:rPr lang="de-DE" sz="1000" b="0" u="none" kern="1200" dirty="0"/>
              <a:t>, Manfred </a:t>
            </a:r>
            <a:r>
              <a:rPr lang="de-DE" sz="1000" b="0" u="none" kern="1200" dirty="0" err="1"/>
              <a:t>Kirchgeorg</a:t>
            </a:r>
            <a:r>
              <a:rPr lang="de-DE" sz="1000" b="0" u="none" kern="1200" dirty="0"/>
              <a:t>, Maik Eisenbeiß (2019): Marketing. Grundlagen marktorientierter Unternehmensführung, 13. Auflage, Wiesbaden: Springer Gabler.</a:t>
            </a:r>
            <a:br>
              <a:rPr lang="de-AT" sz="800" b="0" u="none" kern="1200" dirty="0"/>
            </a:br>
            <a:endParaRPr lang="de-AT" sz="2000" b="0" u="none" kern="1200" dirty="0"/>
          </a:p>
        </p:txBody>
      </p:sp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462405" y="1053239"/>
            <a:ext cx="4157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AT" altLang="de-DE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Die 45 besten Studierenden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AT" altLang="de-DE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des Einstiegstests!</a:t>
            </a:r>
          </a:p>
        </p:txBody>
      </p:sp>
      <p:sp>
        <p:nvSpPr>
          <p:cNvPr id="8" name="Pfeil nach unten 7"/>
          <p:cNvSpPr/>
          <p:nvPr/>
        </p:nvSpPr>
        <p:spPr bwMode="auto">
          <a:xfrm rot="2204996">
            <a:off x="4266920" y="3357192"/>
            <a:ext cx="702469" cy="347663"/>
          </a:xfrm>
          <a:prstGeom prst="downArrow">
            <a:avLst/>
          </a:prstGeom>
          <a:solidFill>
            <a:srgbClr val="FFCC00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de-AT" sz="135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2405" y="3796434"/>
            <a:ext cx="4480085" cy="106182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de-DE" sz="1050" dirty="0"/>
              <a:t>Literatur als E-Book </a:t>
            </a:r>
            <a:r>
              <a:rPr lang="de-DE" sz="1050" u="sng" dirty="0"/>
              <a:t>kostenlos</a:t>
            </a:r>
            <a:r>
              <a:rPr lang="de-DE" sz="1050" dirty="0"/>
              <a:t> über WU-Netzwerk downloadbar!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de-DE" sz="1050" dirty="0"/>
              <a:t>Seitenabgrenzung wie im aktuellen Kurs Marketing (Kastner, M.) + </a:t>
            </a:r>
            <a:r>
              <a:rPr lang="de-DE" sz="1050" b="1" dirty="0"/>
              <a:t>zusätzliche Einsc</a:t>
            </a:r>
            <a:r>
              <a:rPr lang="de-DE" sz="1050" dirty="0"/>
              <a:t>hränkungen siehe Homepage (</a:t>
            </a:r>
            <a:r>
              <a:rPr lang="de-DE" sz="1050" dirty="0">
                <a:hlinkClick r:id="rId2"/>
              </a:rPr>
              <a:t>https://www.wu.ac.at/mm/teaching-lehre/sbwl-marketing</a:t>
            </a:r>
            <a:r>
              <a:rPr lang="de-DE" sz="1050" dirty="0"/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 flipH="1">
            <a:off x="5653446" y="4096515"/>
            <a:ext cx="329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C00000"/>
                </a:solidFill>
              </a:rPr>
              <a:t>Der Einstiegstest ist ausschließlich </a:t>
            </a:r>
            <a:r>
              <a:rPr lang="de-AT" sz="1200" b="1" u="sng" dirty="0">
                <a:solidFill>
                  <a:srgbClr val="C00000"/>
                </a:solidFill>
              </a:rPr>
              <a:t>schriftlich im Hörsaal</a:t>
            </a:r>
            <a:r>
              <a:rPr lang="de-AT" sz="1200" dirty="0">
                <a:solidFill>
                  <a:srgbClr val="C00000"/>
                </a:solidFill>
              </a:rPr>
              <a:t> geplant. </a:t>
            </a:r>
          </a:p>
        </p:txBody>
      </p:sp>
    </p:spTree>
    <p:extLst>
      <p:ext uri="{BB962C8B-B14F-4D97-AF65-F5344CB8AC3E}">
        <p14:creationId xmlns:p14="http://schemas.microsoft.com/office/powerpoint/2010/main" val="3418672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12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Kick-Off Veranstaltung - Kurs I </a:t>
            </a:r>
            <a:endParaRPr lang="de-AT" dirty="0"/>
          </a:p>
        </p:txBody>
      </p:sp>
      <p:pic>
        <p:nvPicPr>
          <p:cNvPr id="6" name="Picture 2" descr="W:\WU\Daten\Marketing\mm\post\Class of 2014\Fotos\IMG_7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5390" r="13341" b="6677"/>
          <a:stretch>
            <a:fillRect/>
          </a:stretch>
        </p:blipFill>
        <p:spPr bwMode="auto">
          <a:xfrm>
            <a:off x="505270" y="1255781"/>
            <a:ext cx="6301978" cy="28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77320" y="1364127"/>
            <a:ext cx="118824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AT" sz="2100" b="1" dirty="0">
                <a:solidFill>
                  <a:srgbClr val="0070C0"/>
                </a:solidFill>
              </a:rPr>
              <a:t>Top 45</a:t>
            </a: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990777" y="4290997"/>
            <a:ext cx="669612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350" b="1" u="sng" dirty="0"/>
              <a:t>Im Sommersemester 2024:</a:t>
            </a:r>
            <a:r>
              <a:rPr lang="de-AT" altLang="de-DE" sz="1350" dirty="0"/>
              <a:t> Voraussichtlich Montag, 4. März 2024, 9:00 – 12:30 Uhr</a:t>
            </a:r>
          </a:p>
        </p:txBody>
      </p:sp>
    </p:spTree>
    <p:extLst>
      <p:ext uri="{BB962C8B-B14F-4D97-AF65-F5344CB8AC3E}">
        <p14:creationId xmlns:p14="http://schemas.microsoft.com/office/powerpoint/2010/main" val="32738733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SBWL Marketing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13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Positives Feedback unserer Studierenden</a:t>
            </a:r>
            <a:endParaRPr lang="de-AT" dirty="0"/>
          </a:p>
        </p:txBody>
      </p:sp>
      <p:sp>
        <p:nvSpPr>
          <p:cNvPr id="30" name="Textfeld 22"/>
          <p:cNvSpPr txBox="1">
            <a:spLocks noChangeArrowheads="1"/>
          </p:cNvSpPr>
          <p:nvPr/>
        </p:nvSpPr>
        <p:spPr bwMode="auto">
          <a:xfrm>
            <a:off x="477838" y="1877381"/>
            <a:ext cx="1501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(stimme völlig zu)</a:t>
            </a:r>
          </a:p>
        </p:txBody>
      </p:sp>
      <p:sp>
        <p:nvSpPr>
          <p:cNvPr id="31" name="Textfeld 26"/>
          <p:cNvSpPr txBox="1">
            <a:spLocks noChangeArrowheads="1"/>
          </p:cNvSpPr>
          <p:nvPr/>
        </p:nvSpPr>
        <p:spPr bwMode="auto">
          <a:xfrm>
            <a:off x="550863" y="3947481"/>
            <a:ext cx="150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(stimme gar nicht  zu)</a:t>
            </a:r>
          </a:p>
        </p:txBody>
      </p:sp>
      <p:graphicFrame>
        <p:nvGraphicFramePr>
          <p:cNvPr id="32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865680"/>
              </p:ext>
            </p:extLst>
          </p:nvPr>
        </p:nvGraphicFramePr>
        <p:xfrm>
          <a:off x="1860550" y="2047244"/>
          <a:ext cx="7078663" cy="27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feld 6"/>
          <p:cNvSpPr txBox="1">
            <a:spLocks noChangeArrowheads="1"/>
          </p:cNvSpPr>
          <p:nvPr/>
        </p:nvSpPr>
        <p:spPr bwMode="auto">
          <a:xfrm>
            <a:off x="1476375" y="2088519"/>
            <a:ext cx="45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1,0</a:t>
            </a:r>
          </a:p>
        </p:txBody>
      </p:sp>
      <p:sp>
        <p:nvSpPr>
          <p:cNvPr id="34" name="Textfeld 17"/>
          <p:cNvSpPr txBox="1">
            <a:spLocks noChangeArrowheads="1"/>
          </p:cNvSpPr>
          <p:nvPr/>
        </p:nvSpPr>
        <p:spPr bwMode="auto">
          <a:xfrm>
            <a:off x="1558925" y="3671256"/>
            <a:ext cx="45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6,0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900395" y="1628496"/>
            <a:ext cx="3734933" cy="3385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Zufriedenheit &amp; Weiterempfehlung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8313" y="1534481"/>
            <a:ext cx="8470900" cy="32242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Textfeld 29"/>
          <p:cNvSpPr txBox="1">
            <a:spLocks noChangeArrowheads="1"/>
          </p:cNvSpPr>
          <p:nvPr/>
        </p:nvSpPr>
        <p:spPr bwMode="auto">
          <a:xfrm rot="16200000">
            <a:off x="214313" y="2893381"/>
            <a:ext cx="176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6-teilige</a:t>
            </a: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Ratingskala</a:t>
            </a:r>
          </a:p>
        </p:txBody>
      </p:sp>
      <p:sp>
        <p:nvSpPr>
          <p:cNvPr id="40" name="Textfeld 4"/>
          <p:cNvSpPr txBox="1">
            <a:spLocks noChangeArrowheads="1"/>
          </p:cNvSpPr>
          <p:nvPr/>
        </p:nvSpPr>
        <p:spPr bwMode="auto">
          <a:xfrm>
            <a:off x="4572000" y="4428494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1,25</a:t>
            </a:r>
          </a:p>
        </p:txBody>
      </p:sp>
      <p:sp>
        <p:nvSpPr>
          <p:cNvPr id="41" name="Textfeld 27"/>
          <p:cNvSpPr txBox="1">
            <a:spLocks noChangeArrowheads="1"/>
          </p:cNvSpPr>
          <p:nvPr/>
        </p:nvSpPr>
        <p:spPr bwMode="auto">
          <a:xfrm>
            <a:off x="7300913" y="4431669"/>
            <a:ext cx="1004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1,21</a:t>
            </a:r>
          </a:p>
        </p:txBody>
      </p:sp>
      <p:pic>
        <p:nvPicPr>
          <p:cNvPr id="42" name="Picture 4" descr="http://www.data-systems.at/Media/Default/Images/Referenz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335523"/>
            <a:ext cx="925818" cy="1394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17640" y="1067518"/>
            <a:ext cx="798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 Wir evaluieren jede Lehrveranstaltung jedes Semester freiwillig!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29935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14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en-US" dirty="0"/>
              <a:t>Hohe Zufriedenheit im WU-Vergleich </a:t>
            </a:r>
            <a:endParaRPr lang="de-AT" dirty="0"/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2626964" y="1539798"/>
            <a:ext cx="1485900" cy="1177529"/>
          </a:xfrm>
          <a:prstGeom prst="line">
            <a:avLst/>
          </a:prstGeom>
          <a:ln>
            <a:solidFill>
              <a:srgbClr val="1094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2655539" y="1281433"/>
            <a:ext cx="1457325" cy="0"/>
          </a:xfrm>
          <a:prstGeom prst="line">
            <a:avLst/>
          </a:prstGeom>
          <a:ln w="9525">
            <a:solidFill>
              <a:srgbClr val="1094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394683"/>
              </p:ext>
            </p:extLst>
          </p:nvPr>
        </p:nvGraphicFramePr>
        <p:xfrm>
          <a:off x="462407" y="1161180"/>
          <a:ext cx="6167018" cy="348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77" y="1339774"/>
            <a:ext cx="497681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54562" y="4870853"/>
            <a:ext cx="3217443" cy="232277"/>
          </a:xfrm>
        </p:spPr>
        <p:txBody>
          <a:bodyPr/>
          <a:lstStyle/>
          <a:p>
            <a:r>
              <a:rPr lang="de-AT" dirty="0"/>
              <a:t>SBWL Marketing</a:t>
            </a:r>
          </a:p>
        </p:txBody>
      </p:sp>
    </p:spTree>
    <p:extLst>
      <p:ext uri="{BB962C8B-B14F-4D97-AF65-F5344CB8AC3E}">
        <p14:creationId xmlns:p14="http://schemas.microsoft.com/office/powerpoint/2010/main" val="15060902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15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" name="Rechteck 1"/>
          <p:cNvSpPr/>
          <p:nvPr/>
        </p:nvSpPr>
        <p:spPr>
          <a:xfrm>
            <a:off x="1518138" y="2471323"/>
            <a:ext cx="5462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altLang="de-DE" b="1" dirty="0"/>
              <a:t>Wir freuen uns auf ein </a:t>
            </a:r>
          </a:p>
          <a:p>
            <a:pPr algn="ctr"/>
            <a:r>
              <a:rPr lang="de-AT" altLang="de-DE" b="1" dirty="0"/>
              <a:t>Wiedersehen beim Einstiegstest</a:t>
            </a:r>
            <a:r>
              <a:rPr lang="de-AT" altLang="de-DE" b="1" dirty="0">
                <a:sym typeface="Wingdings" panose="05000000000000000000" pitchFamily="2" charset="2"/>
              </a:rPr>
              <a:t>!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7337388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684020" y="2303859"/>
            <a:ext cx="2887985" cy="1630162"/>
          </a:xfrm>
        </p:spPr>
        <p:txBody>
          <a:bodyPr>
            <a:norm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r>
              <a:rPr lang="de-DE" altLang="de-DE" sz="1200" b="1" dirty="0"/>
              <a:t>Institut für Marketing-Management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532481"/>
              </a:buClr>
            </a:pPr>
            <a:endParaRPr lang="de-DE" altLang="de-DE" sz="12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altLang="de-DE" sz="1000" dirty="0"/>
              <a:t>Welthandelsplatz 1, Building D2, </a:t>
            </a:r>
            <a:r>
              <a:rPr lang="de-AT" altLang="de-DE" sz="1000" dirty="0" err="1"/>
              <a:t>Entrance</a:t>
            </a:r>
            <a:r>
              <a:rPr lang="de-AT" altLang="de-DE" sz="1000" dirty="0"/>
              <a:t>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altLang="de-DE" sz="1000" dirty="0"/>
              <a:t>1020 Wien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 altLang="de-DE" sz="10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altLang="de-DE" sz="1000" dirty="0">
                <a:hlinkClick r:id="rId2"/>
              </a:rPr>
              <a:t>https://www.wu.ac.at/mm</a:t>
            </a:r>
            <a:endParaRPr lang="de-AT" altLang="de-DE" sz="10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 altLang="de-DE" sz="10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altLang="de-DE" sz="1000" dirty="0"/>
              <a:t>Tel (++43-(0)1) 313 36 – 4609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altLang="de-DE" sz="1000" dirty="0"/>
              <a:t>Fax (++43-(0)1) 313 36 – 90 732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 altLang="de-DE" sz="1000" dirty="0"/>
          </a:p>
          <a:p>
            <a:endParaRPr lang="de-AT" dirty="0"/>
          </a:p>
        </p:txBody>
      </p:sp>
      <p:pic>
        <p:nvPicPr>
          <p:cNvPr id="8" name="Picture 9" descr="Bildergebnis für fragen animie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19" y="2070497"/>
            <a:ext cx="2013347" cy="20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4"/>
          <p:cNvSpPr txBox="1">
            <a:spLocks/>
          </p:cNvSpPr>
          <p:nvPr/>
        </p:nvSpPr>
        <p:spPr>
          <a:xfrm>
            <a:off x="462408" y="169100"/>
            <a:ext cx="6840000" cy="770069"/>
          </a:xfrm>
          <a:prstGeom prst="rect">
            <a:avLst/>
          </a:prstGeom>
        </p:spPr>
        <p:txBody>
          <a:bodyPr anchor="ctr"/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altLang="de-DE" dirty="0"/>
              <a:t>Wie finden Sie uns</a:t>
            </a:r>
            <a:r>
              <a:rPr lang="de-AT" altLang="de-DE" dirty="0">
                <a:sym typeface="Wingdings" panose="05000000000000000000" pitchFamily="2" charset="2"/>
              </a:rPr>
              <a:t>!</a:t>
            </a:r>
            <a:endParaRPr lang="de-AT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354562" y="4870853"/>
            <a:ext cx="3217443" cy="232277"/>
          </a:xfrm>
        </p:spPr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3"/>
          </p:nvPr>
        </p:nvSpPr>
        <p:spPr>
          <a:xfrm>
            <a:off x="462407" y="4870853"/>
            <a:ext cx="892150" cy="232277"/>
          </a:xfrm>
        </p:spPr>
        <p:txBody>
          <a:bodyPr/>
          <a:lstStyle/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96192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Institut für Marketing-Management</a:t>
            </a:r>
            <a:endParaRPr lang="de-AT" dirty="0"/>
          </a:p>
        </p:txBody>
      </p:sp>
      <p:cxnSp>
        <p:nvCxnSpPr>
          <p:cNvPr id="8" name="Gerade Verbindung 27"/>
          <p:cNvCxnSpPr>
            <a:endCxn id="23" idx="0"/>
          </p:cNvCxnSpPr>
          <p:nvPr/>
        </p:nvCxnSpPr>
        <p:spPr>
          <a:xfrm>
            <a:off x="2273471" y="3153597"/>
            <a:ext cx="15479" cy="326231"/>
          </a:xfrm>
          <a:prstGeom prst="line">
            <a:avLst/>
          </a:prstGeom>
          <a:ln w="317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976881" y="1912965"/>
            <a:ext cx="6679530" cy="10428"/>
          </a:xfrm>
          <a:prstGeom prst="line">
            <a:avLst/>
          </a:pr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de-AT" sz="12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2424" y="2340253"/>
            <a:ext cx="1253040" cy="651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Internationales</a:t>
            </a:r>
          </a:p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Marketing</a:t>
            </a:r>
          </a:p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Management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974713" y="2334301"/>
            <a:ext cx="820973" cy="657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de-DE" sz="1200" dirty="0" err="1">
                <a:solidFill>
                  <a:schemeClr val="bg1"/>
                </a:solidFill>
              </a:rPr>
              <a:t>Retailing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&amp; Data </a:t>
            </a:r>
          </a:p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Science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849044" y="2334301"/>
            <a:ext cx="1056822" cy="657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de-DE" sz="1200" dirty="0"/>
              <a:t>Marketing</a:t>
            </a:r>
          </a:p>
          <a:p>
            <a:pPr algn="ctr" eaLnBrk="1" hangingPunct="1">
              <a:defRPr/>
            </a:pPr>
            <a:r>
              <a:rPr lang="de-DE" sz="1200" dirty="0"/>
              <a:t>&amp; Consumer</a:t>
            </a:r>
          </a:p>
          <a:p>
            <a:pPr algn="ctr" eaLnBrk="1" hangingPunct="1">
              <a:defRPr/>
            </a:pPr>
            <a:r>
              <a:rPr lang="de-DE" sz="1200" dirty="0"/>
              <a:t>Research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14149" y="2342981"/>
            <a:ext cx="1200653" cy="985679"/>
          </a:xfrm>
          <a:prstGeom prst="rect">
            <a:avLst/>
          </a:prstGeom>
          <a:solidFill>
            <a:srgbClr val="7030A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Institut für</a:t>
            </a:r>
          </a:p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Marketing-</a:t>
            </a:r>
          </a:p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Management:</a:t>
            </a:r>
          </a:p>
          <a:p>
            <a:pPr algn="ctr" eaLnBrk="1" hangingPunct="1">
              <a:defRPr/>
            </a:pPr>
            <a:r>
              <a:rPr lang="de-DE" sz="1200" b="1" dirty="0">
                <a:solidFill>
                  <a:schemeClr val="bg1"/>
                </a:solidFill>
              </a:rPr>
              <a:t>Spezielle</a:t>
            </a:r>
            <a:br>
              <a:rPr lang="de-DE" sz="1200" b="1" dirty="0">
                <a:solidFill>
                  <a:schemeClr val="bg1"/>
                </a:solidFill>
              </a:rPr>
            </a:br>
            <a:r>
              <a:rPr lang="de-DE" sz="1200" b="1" dirty="0">
                <a:solidFill>
                  <a:schemeClr val="bg1"/>
                </a:solidFill>
              </a:rPr>
              <a:t>Marketing</a:t>
            </a:r>
            <a:endParaRPr lang="de-AT" sz="1200" b="1" dirty="0">
              <a:solidFill>
                <a:schemeClr val="bg1"/>
              </a:solidFill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284187" y="1948684"/>
            <a:ext cx="0" cy="342900"/>
          </a:xfrm>
          <a:prstGeom prst="line">
            <a:avLst/>
          </a:pr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de-AT" sz="12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53169" y="1211688"/>
            <a:ext cx="45640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2700" b="1" dirty="0">
                <a:solidFill>
                  <a:srgbClr val="7030A0"/>
                </a:solidFill>
                <a:latin typeface="Arial" panose="020B0604020202020204" pitchFamily="34" charset="0"/>
              </a:rPr>
              <a:t>Department für Marketing</a:t>
            </a:r>
            <a:r>
              <a:rPr lang="de-DE" altLang="de-DE" sz="2700" b="1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*)</a:t>
            </a:r>
            <a:endParaRPr lang="de-AT" altLang="de-DE" sz="2700" b="1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976881" y="1948684"/>
            <a:ext cx="0" cy="342900"/>
          </a:xfrm>
          <a:prstGeom prst="line">
            <a:avLst/>
          </a:pr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de-AT" sz="120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418852" y="1948684"/>
            <a:ext cx="0" cy="342900"/>
          </a:xfrm>
          <a:prstGeom prst="line">
            <a:avLst/>
          </a:pr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de-AT" sz="120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378496" y="1948684"/>
            <a:ext cx="0" cy="342900"/>
          </a:xfrm>
          <a:prstGeom prst="line">
            <a:avLst/>
          </a:pr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de-AT" sz="120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962698" y="2334301"/>
            <a:ext cx="1026114" cy="657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Marketing</a:t>
            </a:r>
          </a:p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&amp; Customer</a:t>
            </a:r>
          </a:p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Analytics</a:t>
            </a:r>
            <a:endParaRPr lang="de-AT" sz="1200" dirty="0">
              <a:solidFill>
                <a:schemeClr val="bg1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513162" y="1948684"/>
            <a:ext cx="0" cy="342900"/>
          </a:xfrm>
          <a:prstGeom prst="line">
            <a:avLst/>
          </a:pr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de-AT" sz="1200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3784375" y="1704607"/>
            <a:ext cx="0" cy="135731"/>
          </a:xfrm>
          <a:prstGeom prst="line">
            <a:avLst/>
          </a:pr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de-AT" sz="1200"/>
          </a:p>
        </p:txBody>
      </p:sp>
      <p:sp>
        <p:nvSpPr>
          <p:cNvPr id="22" name="Rechteck 25"/>
          <p:cNvSpPr>
            <a:spLocks noChangeArrowheads="1"/>
          </p:cNvSpPr>
          <p:nvPr/>
        </p:nvSpPr>
        <p:spPr bwMode="auto">
          <a:xfrm>
            <a:off x="2751502" y="4573008"/>
            <a:ext cx="407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FontTx/>
              <a:buNone/>
            </a:pPr>
            <a:r>
              <a:rPr lang="de-AT" altLang="de-DE" sz="1200" b="1" i="1" u="sng" baseline="30000" dirty="0">
                <a:latin typeface="Arial" panose="020B0604020202020204" pitchFamily="34" charset="0"/>
              </a:rPr>
              <a:t>*) </a:t>
            </a:r>
            <a:r>
              <a:rPr lang="de-AT" altLang="de-DE" sz="1200" b="1" i="1" u="sng" dirty="0">
                <a:latin typeface="Arial" panose="020B0604020202020204" pitchFamily="34" charset="0"/>
              </a:rPr>
              <a:t>Department-Vorstand:</a:t>
            </a:r>
          </a:p>
          <a:p>
            <a:pPr algn="r" eaLnBrk="1" hangingPunct="1">
              <a:spcAft>
                <a:spcPct val="0"/>
              </a:spcAft>
              <a:buClrTx/>
              <a:buFontTx/>
              <a:buNone/>
            </a:pPr>
            <a:r>
              <a:rPr lang="de-AT" altLang="de-DE" sz="1200" dirty="0">
                <a:latin typeface="Arial" panose="020B0604020202020204" pitchFamily="34" charset="0"/>
              </a:rPr>
              <a:t>                             Univ. Prof. Dr. Martin Schreier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13715" y="3479828"/>
            <a:ext cx="3749279" cy="3924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AT" altLang="de-DE" sz="1350" b="1" u="sng">
                <a:latin typeface="Arial" panose="020B0604020202020204" pitchFamily="34" charset="0"/>
              </a:rPr>
              <a:t>Institutsvorstand</a:t>
            </a:r>
            <a:r>
              <a:rPr lang="de-AT" altLang="de-DE" sz="1200" b="1" u="sng">
                <a:latin typeface="Arial" panose="020B0604020202020204" pitchFamily="34" charset="0"/>
              </a:rPr>
              <a:t>: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AT" altLang="de-DE" sz="1200">
                <a:latin typeface="Arial" panose="020B0604020202020204" pitchFamily="34" charset="0"/>
              </a:rPr>
              <a:t>Univ. Prof. Dr. Martin Schreier</a:t>
            </a:r>
          </a:p>
        </p:txBody>
      </p:sp>
      <p:pic>
        <p:nvPicPr>
          <p:cNvPr id="24" name="Picture 36" descr="MM-Schre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3"/>
          <a:stretch>
            <a:fillRect/>
          </a:stretch>
        </p:blipFill>
        <p:spPr bwMode="auto">
          <a:xfrm>
            <a:off x="1803174" y="3908453"/>
            <a:ext cx="976313" cy="81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6582343" y="1947494"/>
            <a:ext cx="0" cy="342900"/>
          </a:xfrm>
          <a:prstGeom prst="line">
            <a:avLst/>
          </a:pr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de-AT" sz="120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053054" y="2335261"/>
            <a:ext cx="1026114" cy="657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Interactive</a:t>
            </a:r>
          </a:p>
          <a:p>
            <a:pPr algn="ctr" eaLnBrk="1" hangingPunct="1">
              <a:defRPr/>
            </a:pPr>
            <a:r>
              <a:rPr lang="de-DE" sz="1200" dirty="0">
                <a:solidFill>
                  <a:schemeClr val="bg1"/>
                </a:solidFill>
              </a:rPr>
              <a:t>Marketing &amp;</a:t>
            </a:r>
          </a:p>
          <a:p>
            <a:pPr algn="ctr" eaLnBrk="1" hangingPunct="1">
              <a:defRPr/>
            </a:pPr>
            <a:r>
              <a:rPr lang="de-DE" sz="1200" dirty="0" err="1">
                <a:solidFill>
                  <a:schemeClr val="bg1"/>
                </a:solidFill>
              </a:rPr>
              <a:t>Social</a:t>
            </a:r>
            <a:r>
              <a:rPr lang="de-DE" sz="1200" dirty="0">
                <a:solidFill>
                  <a:schemeClr val="bg1"/>
                </a:solidFill>
              </a:rPr>
              <a:t> Media</a:t>
            </a:r>
            <a:endParaRPr lang="de-AT" sz="1200" dirty="0">
              <a:solidFill>
                <a:schemeClr val="bg1"/>
              </a:solidFill>
            </a:endParaRPr>
          </a:p>
        </p:txBody>
      </p:sp>
      <p:pic>
        <p:nvPicPr>
          <p:cNvPr id="27" name="Picture 36" descr="MM-Schre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3"/>
          <a:stretch>
            <a:fillRect/>
          </a:stretch>
        </p:blipFill>
        <p:spPr bwMode="auto">
          <a:xfrm>
            <a:off x="5744444" y="3758851"/>
            <a:ext cx="976313" cy="81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54562" y="4870853"/>
            <a:ext cx="3217443" cy="232277"/>
          </a:xfrm>
        </p:spPr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62407" y="4870853"/>
            <a:ext cx="892150" cy="232277"/>
          </a:xfrm>
        </p:spPr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7664911" y="1958000"/>
            <a:ext cx="0" cy="342900"/>
          </a:xfrm>
          <a:prstGeom prst="line">
            <a:avLst/>
          </a:pr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de-AT" sz="120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7135621" y="2337884"/>
            <a:ext cx="1655322" cy="657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1200" dirty="0">
                <a:solidFill>
                  <a:schemeClr val="bg1"/>
                </a:solidFill>
              </a:rPr>
              <a:t>Digital Marketing &amp; </a:t>
            </a:r>
          </a:p>
          <a:p>
            <a:pPr algn="ctr">
              <a:defRPr/>
            </a:pPr>
            <a:r>
              <a:rPr lang="de-DE" sz="1200" dirty="0" err="1">
                <a:solidFill>
                  <a:schemeClr val="bg1"/>
                </a:solidFill>
              </a:rPr>
              <a:t>Behavioral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Insights</a:t>
            </a:r>
            <a:endParaRPr lang="de-A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33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5" grpId="0" animBg="1"/>
      <p:bldP spid="26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Team des Instituts für Marketing-Management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414" y="1191496"/>
            <a:ext cx="2564428" cy="37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17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Wir bieten exzellente Lehre auf 2 Säulen</a:t>
            </a:r>
            <a:endParaRPr lang="de-AT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173396657"/>
              </p:ext>
            </p:extLst>
          </p:nvPr>
        </p:nvGraphicFramePr>
        <p:xfrm>
          <a:off x="1011090" y="1269721"/>
          <a:ext cx="6103144" cy="183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5"/>
          <p:cNvSpPr>
            <a:spLocks noChangeArrowheads="1"/>
          </p:cNvSpPr>
          <p:nvPr/>
        </p:nvSpPr>
        <p:spPr bwMode="auto">
          <a:xfrm>
            <a:off x="1173070" y="4240219"/>
            <a:ext cx="61293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AT" altLang="de-DE" sz="1350" b="1" u="sng">
                <a:solidFill>
                  <a:srgbClr val="7030A0"/>
                </a:solidFill>
                <a:latin typeface="Arial" panose="020B0604020202020204" pitchFamily="34" charset="0"/>
              </a:rPr>
              <a:t>Wir erwarten:</a:t>
            </a:r>
            <a:r>
              <a:rPr lang="de-AT" altLang="de-DE" sz="1350" b="1">
                <a:latin typeface="Arial" panose="020B0604020202020204" pitchFamily="34" charset="0"/>
              </a:rPr>
              <a:t> </a:t>
            </a:r>
            <a:r>
              <a:rPr lang="de-AT" altLang="de-DE" sz="1350">
                <a:latin typeface="Arial" panose="020B0604020202020204" pitchFamily="34" charset="0"/>
              </a:rPr>
              <a:t>Überdurchschnittliches Interesse, Engagement und Einsatz</a:t>
            </a:r>
          </a:p>
        </p:txBody>
      </p:sp>
      <p:grpSp>
        <p:nvGrpSpPr>
          <p:cNvPr id="8" name="Gruppieren 6"/>
          <p:cNvGrpSpPr>
            <a:grpSpLocks/>
          </p:cNvGrpSpPr>
          <p:nvPr/>
        </p:nvGrpSpPr>
        <p:grpSpPr bwMode="auto">
          <a:xfrm>
            <a:off x="1118302" y="3479409"/>
            <a:ext cx="6103144" cy="652463"/>
            <a:chOff x="0" y="2741067"/>
            <a:chExt cx="8137525" cy="1200829"/>
          </a:xfrm>
        </p:grpSpPr>
        <p:sp>
          <p:nvSpPr>
            <p:cNvPr id="9" name="Rechteck 8"/>
            <p:cNvSpPr/>
            <p:nvPr/>
          </p:nvSpPr>
          <p:spPr>
            <a:xfrm>
              <a:off x="0" y="2741067"/>
              <a:ext cx="8137525" cy="1200829"/>
            </a:xfrm>
            <a:prstGeom prst="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0" name="Rechteck 9"/>
            <p:cNvSpPr/>
            <p:nvPr/>
          </p:nvSpPr>
          <p:spPr>
            <a:xfrm>
              <a:off x="0" y="2741067"/>
              <a:ext cx="7921625" cy="501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73672" tIns="374904" rIns="473672" bIns="74676" spcCol="1270"/>
            <a:lstStyle/>
            <a:p>
              <a:pPr marL="85725" lvl="1" indent="-85725" defTabSz="466725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de-AT" sz="1050" dirty="0"/>
                <a:t>Marketing, General Management, International Management, Innovation, …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423794" y="3234288"/>
            <a:ext cx="4272200" cy="396536"/>
            <a:chOff x="406876" y="2386827"/>
            <a:chExt cx="5696267" cy="708480"/>
          </a:xfrm>
          <a:solidFill>
            <a:schemeClr val="accent1"/>
          </a:solidFill>
        </p:grpSpPr>
        <p:sp>
          <p:nvSpPr>
            <p:cNvPr id="12" name="Abgerundetes Rechteck 11"/>
            <p:cNvSpPr/>
            <p:nvPr/>
          </p:nvSpPr>
          <p:spPr>
            <a:xfrm>
              <a:off x="406876" y="2386827"/>
              <a:ext cx="5696267" cy="70848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3" name="Abgerundetes Rechteck 6"/>
            <p:cNvSpPr/>
            <p:nvPr/>
          </p:nvSpPr>
          <p:spPr>
            <a:xfrm>
              <a:off x="441461" y="2421412"/>
              <a:ext cx="5627097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479" tIns="0" rIns="161479" bIns="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AT" sz="1200" dirty="0"/>
                <a:t>Optimale Vorbereitung auf den Marketing-Master</a:t>
              </a:r>
            </a:p>
          </p:txBody>
        </p:sp>
      </p:grpSp>
      <p:sp>
        <p:nvSpPr>
          <p:cNvPr id="14" name="Textfeld 1"/>
          <p:cNvSpPr txBox="1">
            <a:spLocks noChangeArrowheads="1"/>
          </p:cNvSpPr>
          <p:nvPr/>
        </p:nvSpPr>
        <p:spPr bwMode="auto">
          <a:xfrm>
            <a:off x="3765062" y="2079234"/>
            <a:ext cx="4315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33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-5400000">
            <a:off x="-2227738" y="2742993"/>
            <a:ext cx="5886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ingdings" panose="05000000000000000000" pitchFamily="2" charset="2"/>
              <a:buNone/>
            </a:pPr>
            <a:r>
              <a:rPr lang="de-AT" altLang="de-DE" sz="2100" b="1" dirty="0">
                <a:solidFill>
                  <a:srgbClr val="0070C0"/>
                </a:solidFill>
                <a:latin typeface="Arial" panose="020B0604020202020204" pitchFamily="34" charset="0"/>
              </a:rPr>
              <a:t>WIR sind DER Generalist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de-AT" altLang="de-DE" sz="21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3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5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Aufbau des Bachelorprogramms Marketing</a:t>
            </a:r>
            <a:endParaRPr lang="de-AT" dirty="0"/>
          </a:p>
        </p:txBody>
      </p:sp>
      <p:graphicFrame>
        <p:nvGraphicFramePr>
          <p:cNvPr id="6" name="Inhaltsplatzhalt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78757842"/>
              </p:ext>
            </p:extLst>
          </p:nvPr>
        </p:nvGraphicFramePr>
        <p:xfrm>
          <a:off x="3594972" y="1694235"/>
          <a:ext cx="3341228" cy="307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988391"/>
              </p:ext>
            </p:extLst>
          </p:nvPr>
        </p:nvGraphicFramePr>
        <p:xfrm>
          <a:off x="347468" y="1694235"/>
          <a:ext cx="3186354" cy="307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2407" y="1256456"/>
            <a:ext cx="7450518" cy="917972"/>
          </a:xfrm>
        </p:spPr>
        <p:txBody>
          <a:bodyPr/>
          <a:lstStyle/>
          <a:p>
            <a:pPr eaLnBrk="1" hangingPunct="1"/>
            <a:r>
              <a:rPr lang="de-AT" altLang="de-DE" sz="1200" b="1" u="sng" dirty="0"/>
              <a:t>Course System:</a:t>
            </a:r>
            <a:r>
              <a:rPr lang="de-AT" altLang="de-DE" sz="1200" b="1" dirty="0"/>
              <a:t> </a:t>
            </a:r>
            <a:r>
              <a:rPr lang="de-AT" altLang="de-DE" sz="1200" dirty="0"/>
              <a:t>5 Kurse à 2 </a:t>
            </a:r>
            <a:r>
              <a:rPr lang="de-AT" altLang="de-DE" sz="1200" dirty="0" err="1"/>
              <a:t>SSt</a:t>
            </a:r>
            <a:r>
              <a:rPr lang="de-AT" altLang="de-DE" sz="1200" dirty="0"/>
              <a:t> </a:t>
            </a:r>
            <a:r>
              <a:rPr lang="de-AT" altLang="de-DE" sz="1200" b="1" dirty="0"/>
              <a:t>(prüfungsimmanent, deutschsprachig)</a:t>
            </a:r>
            <a:endParaRPr lang="de-AT" altLang="de-DE" sz="1200" dirty="0"/>
          </a:p>
        </p:txBody>
      </p:sp>
      <p:sp>
        <p:nvSpPr>
          <p:cNvPr id="9" name="Textfeld 14"/>
          <p:cNvSpPr txBox="1">
            <a:spLocks noChangeArrowheads="1"/>
          </p:cNvSpPr>
          <p:nvPr/>
        </p:nvSpPr>
        <p:spPr bwMode="auto">
          <a:xfrm>
            <a:off x="3750181" y="2598478"/>
            <a:ext cx="3024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184150"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tabLst>
                <a:tab pos="36195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36195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tabLst>
                <a:tab pos="3619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tabLst>
                <a:tab pos="36195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1950" algn="l"/>
              </a:tabLs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1950" algn="l"/>
              </a:tabLs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1950" algn="l"/>
              </a:tabLs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1950" algn="l"/>
              </a:tabLs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1950" algn="l"/>
              </a:tabLs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AT" altLang="de-DE" sz="1200" b="1" u="sng" dirty="0">
                <a:solidFill>
                  <a:schemeClr val="bg1"/>
                </a:solidFill>
                <a:latin typeface="+mn-lt"/>
              </a:rPr>
              <a:t>Kurs IV (wahlweise): </a:t>
            </a:r>
          </a:p>
          <a:p>
            <a:pPr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de-AT" altLang="de-DE" sz="1200" dirty="0">
                <a:solidFill>
                  <a:schemeClr val="bg1"/>
                </a:solidFill>
                <a:latin typeface="+mn-lt"/>
              </a:rPr>
              <a:t>„</a:t>
            </a:r>
            <a:r>
              <a:rPr lang="de-AT" altLang="de-DE" sz="1200" dirty="0" err="1">
                <a:solidFill>
                  <a:schemeClr val="bg1"/>
                </a:solidFill>
                <a:latin typeface="+mn-lt"/>
              </a:rPr>
              <a:t>Digging</a:t>
            </a:r>
            <a:r>
              <a:rPr lang="de-AT" altLang="de-DE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AT" altLang="de-DE" sz="1200" dirty="0" err="1">
                <a:solidFill>
                  <a:schemeClr val="bg1"/>
                </a:solidFill>
                <a:latin typeface="+mn-lt"/>
              </a:rPr>
              <a:t>Deeper</a:t>
            </a:r>
            <a:r>
              <a:rPr lang="de-AT" altLang="de-DE" sz="1200" dirty="0">
                <a:solidFill>
                  <a:schemeClr val="bg1"/>
                </a:solidFill>
                <a:latin typeface="+mn-lt"/>
              </a:rPr>
              <a:t>“</a:t>
            </a:r>
            <a:br>
              <a:rPr lang="de-AT" altLang="de-DE" sz="1200" dirty="0">
                <a:solidFill>
                  <a:schemeClr val="bg1"/>
                </a:solidFill>
                <a:latin typeface="+mn-lt"/>
              </a:rPr>
            </a:br>
            <a:r>
              <a:rPr lang="de-AT" altLang="de-DE" sz="1200" dirty="0">
                <a:solidFill>
                  <a:schemeClr val="bg1"/>
                </a:solidFill>
                <a:latin typeface="+mn-lt"/>
              </a:rPr>
              <a:t>Diverse </a:t>
            </a:r>
            <a:r>
              <a:rPr lang="de-AT" altLang="de-DE" sz="1200" dirty="0" err="1">
                <a:solidFill>
                  <a:schemeClr val="bg1"/>
                </a:solidFill>
                <a:latin typeface="+mn-lt"/>
              </a:rPr>
              <a:t>Electives</a:t>
            </a:r>
            <a:r>
              <a:rPr lang="de-AT" altLang="de-DE" sz="1200" dirty="0">
                <a:solidFill>
                  <a:schemeClr val="bg1"/>
                </a:solidFill>
                <a:latin typeface="+mn-lt"/>
              </a:rPr>
              <a:t>, u.a.</a:t>
            </a:r>
            <a:br>
              <a:rPr lang="de-AT" altLang="de-DE" sz="1200" dirty="0">
                <a:solidFill>
                  <a:schemeClr val="bg1"/>
                </a:solidFill>
                <a:latin typeface="+mn-lt"/>
              </a:rPr>
            </a:br>
            <a:r>
              <a:rPr lang="de-AT" altLang="de-DE" sz="1200" dirty="0">
                <a:solidFill>
                  <a:schemeClr val="bg1"/>
                </a:solidFill>
                <a:latin typeface="+mn-lt"/>
              </a:rPr>
              <a:t>Marketing </a:t>
            </a:r>
            <a:r>
              <a:rPr lang="de-AT" altLang="de-DE" sz="1200" dirty="0" err="1">
                <a:solidFill>
                  <a:schemeClr val="bg1"/>
                </a:solidFill>
                <a:latin typeface="+mn-lt"/>
              </a:rPr>
              <a:t>Across</a:t>
            </a:r>
            <a:r>
              <a:rPr lang="de-AT" altLang="de-DE" sz="1200" dirty="0">
                <a:solidFill>
                  <a:schemeClr val="bg1"/>
                </a:solidFill>
                <a:latin typeface="+mn-lt"/>
              </a:rPr>
              <a:t> Industries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03759" y="3368812"/>
            <a:ext cx="3006329" cy="1223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138113">
              <a:defRPr/>
            </a:pPr>
            <a:endParaRPr lang="de-AT" sz="1050" b="1" u="sng" dirty="0">
              <a:solidFill>
                <a:schemeClr val="bg1"/>
              </a:solidFill>
              <a:latin typeface="Arial" charset="0"/>
            </a:endParaRPr>
          </a:p>
          <a:p>
            <a:pPr marL="271463" indent="-138113">
              <a:defRPr/>
            </a:pPr>
            <a:endParaRPr lang="de-AT" sz="1200" b="1" u="sng" dirty="0">
              <a:solidFill>
                <a:schemeClr val="bg1"/>
              </a:solidFill>
              <a:latin typeface="Arial" charset="0"/>
            </a:endParaRPr>
          </a:p>
          <a:p>
            <a:pPr marL="87313">
              <a:defRPr/>
            </a:pPr>
            <a:r>
              <a:rPr lang="de-AT" sz="1200" b="1" u="sng" dirty="0">
                <a:solidFill>
                  <a:schemeClr val="bg1"/>
                </a:solidFill>
              </a:rPr>
              <a:t>Kurs V (3 Themen zur Auswahl):</a:t>
            </a:r>
            <a:endParaRPr lang="de-AT" sz="1200" b="1" dirty="0">
              <a:solidFill>
                <a:schemeClr val="bg1"/>
              </a:solidFill>
            </a:endParaRPr>
          </a:p>
          <a:p>
            <a:pPr marL="271463" indent="-138113"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de-AT" sz="1200" dirty="0">
                <a:solidFill>
                  <a:schemeClr val="bg1"/>
                </a:solidFill>
              </a:rPr>
              <a:t>Marketing Consulting Project</a:t>
            </a:r>
          </a:p>
          <a:p>
            <a:pPr eaLnBrk="1" hangingPunct="1">
              <a:defRPr/>
            </a:pPr>
            <a:endParaRPr lang="de-AT" sz="1500" dirty="0">
              <a:solidFill>
                <a:schemeClr val="bg1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16" y="3671602"/>
            <a:ext cx="492919" cy="35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63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6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Enge Kooperation mit der Praxis </a:t>
            </a:r>
            <a:br>
              <a:rPr lang="de-DE" altLang="de-DE" dirty="0"/>
            </a:br>
            <a:r>
              <a:rPr lang="de-DE" altLang="de-DE" sz="1800" dirty="0"/>
              <a:t>=&gt; Kurs V „</a:t>
            </a:r>
            <a:r>
              <a:rPr lang="en-US" altLang="de-DE" sz="1800" dirty="0"/>
              <a:t>Marketing by Consulting” SS 2023</a:t>
            </a:r>
            <a:endParaRPr lang="en-US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18" y="1175657"/>
            <a:ext cx="9258795" cy="38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985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>
              <a:defRPr/>
            </a:pPr>
            <a:r>
              <a:rPr lang="de-AT" sz="60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BE3DC40E-DBBE-4E2D-9EEC-FBF0DA0E9179}" type="slidenum">
              <a:rPr lang="de-AT" sz="600">
                <a:solidFill>
                  <a:srgbClr val="000000">
                    <a:tint val="75000"/>
                  </a:srgbClr>
                </a:solidFill>
                <a:latin typeface="Verdana"/>
              </a:rPr>
              <a:pPr defTabSz="822960">
                <a:defRPr/>
              </a:pPr>
              <a:t>7</a:t>
            </a:fld>
            <a:endParaRPr lang="de-AT" sz="600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heißt Marketing in der Praxis?</a:t>
            </a:r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158922" y="4870855"/>
            <a:ext cx="2413083" cy="232277"/>
          </a:xfrm>
        </p:spPr>
        <p:txBody>
          <a:bodyPr/>
          <a:lstStyle/>
          <a:p>
            <a:pPr defTabSz="822960">
              <a:defRPr/>
            </a:pPr>
            <a:r>
              <a:rPr lang="de-AT" sz="600" dirty="0">
                <a:solidFill>
                  <a:srgbClr val="000000">
                    <a:tint val="75000"/>
                  </a:srgbClr>
                </a:solidFill>
                <a:latin typeface="Verdana"/>
              </a:rPr>
              <a:t>SBWL Marketing: </a:t>
            </a:r>
            <a:r>
              <a:rPr lang="de-AT" sz="600" dirty="0" err="1">
                <a:solidFill>
                  <a:srgbClr val="000000">
                    <a:tint val="75000"/>
                  </a:srgbClr>
                </a:solidFill>
                <a:latin typeface="Verdana"/>
              </a:rPr>
              <a:t>Kick-OFF</a:t>
            </a:r>
            <a:endParaRPr lang="de-AT" sz="600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762719" y="1607076"/>
            <a:ext cx="21411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050" b="1" i="1" dirty="0">
                <a:solidFill>
                  <a:srgbClr val="000000"/>
                </a:solidFill>
              </a:rPr>
              <a:t>“Marketing in the Circular Economy”</a:t>
            </a:r>
            <a:endParaRPr lang="de-AT" sz="1050" b="1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Rechteck 2"/>
          <p:cNvSpPr>
            <a:spLocks noChangeArrowheads="1"/>
          </p:cNvSpPr>
          <p:nvPr/>
        </p:nvSpPr>
        <p:spPr bwMode="auto">
          <a:xfrm>
            <a:off x="3524269" y="2232242"/>
            <a:ext cx="2101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de-AT" altLang="de-DE" sz="900" b="1" i="1" dirty="0">
                <a:solidFill>
                  <a:srgbClr val="000000"/>
                </a:solidFill>
                <a:latin typeface="Verdana"/>
              </a:rPr>
              <a:t>“Marketing für ein Autohaus mit Markenvielfalt”</a:t>
            </a:r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1489514" y="1025515"/>
            <a:ext cx="5819733" cy="574685"/>
          </a:xfrm>
          <a:prstGeom prst="rect">
            <a:avLst/>
          </a:prstGeom>
        </p:spPr>
        <p:txBody>
          <a:bodyPr vert="horz" lIns="0" tIns="34286" rIns="0" bIns="34286" rtlCol="0">
            <a:normAutofit/>
          </a:bodyPr>
          <a:lstStyle>
            <a:lvl1pPr marL="266689" indent="-266689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29" indent="-273040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56" indent="-273040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695" indent="-266689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384" indent="-263514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42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8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3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8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02">
              <a:spcAft>
                <a:spcPts val="450"/>
              </a:spcAft>
              <a:buClr>
                <a:srgbClr val="0096D3"/>
              </a:buClr>
              <a:buNone/>
              <a:defRPr/>
            </a:pPr>
            <a:r>
              <a:rPr lang="de-AT" sz="1350" i="1" dirty="0">
                <a:solidFill>
                  <a:srgbClr val="000000"/>
                </a:solidFill>
                <a:latin typeface="Verdana"/>
              </a:rPr>
              <a:t>Marketing </a:t>
            </a:r>
            <a:r>
              <a:rPr lang="de-AT" sz="1350" i="1" dirty="0" err="1">
                <a:solidFill>
                  <a:srgbClr val="000000"/>
                </a:solidFill>
                <a:latin typeface="Verdana"/>
              </a:rPr>
              <a:t>by</a:t>
            </a:r>
            <a:r>
              <a:rPr lang="de-AT" sz="1350" i="1" dirty="0">
                <a:solidFill>
                  <a:srgbClr val="000000"/>
                </a:solidFill>
                <a:latin typeface="Verdana"/>
              </a:rPr>
              <a:t> Consulting </a:t>
            </a:r>
            <a:r>
              <a:rPr lang="de-AT" sz="1350" dirty="0">
                <a:solidFill>
                  <a:srgbClr val="000000"/>
                </a:solidFill>
                <a:latin typeface="Verdana"/>
              </a:rPr>
              <a:t>Projekte SS 2023.</a:t>
            </a:r>
          </a:p>
          <a:p>
            <a:pPr marL="200017" indent="-200017" defTabSz="685702">
              <a:spcAft>
                <a:spcPts val="450"/>
              </a:spcAft>
              <a:buClr>
                <a:srgbClr val="0096D3"/>
              </a:buClr>
              <a:defRPr/>
            </a:pPr>
            <a:endParaRPr lang="de-AT" sz="12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60088" y="1587802"/>
            <a:ext cx="223560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de-AT" sz="1050" b="1" i="1" dirty="0">
                <a:solidFill>
                  <a:srgbClr val="000000"/>
                </a:solidFill>
              </a:rPr>
              <a:t>tech2people</a:t>
            </a:r>
          </a:p>
          <a:p>
            <a:pPr lvl="0" algn="ctr">
              <a:defRPr/>
            </a:pPr>
            <a:br>
              <a:rPr lang="de-AT" sz="1050" b="1" i="1" dirty="0">
                <a:solidFill>
                  <a:srgbClr val="000000"/>
                </a:solidFill>
              </a:rPr>
            </a:br>
            <a:r>
              <a:rPr lang="de-AT" sz="1050" b="1" i="1" dirty="0">
                <a:solidFill>
                  <a:srgbClr val="000000"/>
                </a:solidFill>
              </a:rPr>
              <a:t>„</a:t>
            </a:r>
            <a:r>
              <a:rPr lang="de-AT" sz="900" b="1" i="1" dirty="0" err="1">
                <a:solidFill>
                  <a:srgbClr val="000000"/>
                </a:solidFill>
              </a:rPr>
              <a:t>Bringing</a:t>
            </a:r>
            <a:r>
              <a:rPr lang="de-AT" sz="900" b="1" i="1" dirty="0">
                <a:solidFill>
                  <a:srgbClr val="000000"/>
                </a:solidFill>
              </a:rPr>
              <a:t> tech2people - </a:t>
            </a:r>
          </a:p>
          <a:p>
            <a:pPr lvl="0" algn="ctr">
              <a:defRPr/>
            </a:pPr>
            <a:r>
              <a:rPr lang="de-AT" sz="900" b="1" i="1" dirty="0">
                <a:solidFill>
                  <a:srgbClr val="000000"/>
                </a:solidFill>
              </a:rPr>
              <a:t>Patient*innen-Akquise und Kommunikation für das entstehende </a:t>
            </a:r>
            <a:r>
              <a:rPr lang="de-AT" sz="900" b="1" i="1" dirty="0" err="1">
                <a:solidFill>
                  <a:srgbClr val="000000"/>
                </a:solidFill>
              </a:rPr>
              <a:t>robotische</a:t>
            </a:r>
            <a:r>
              <a:rPr lang="de-AT" sz="900" b="1" i="1" dirty="0">
                <a:solidFill>
                  <a:srgbClr val="000000"/>
                </a:solidFill>
              </a:rPr>
              <a:t> Zentrum für Neurotherapie“</a:t>
            </a:r>
            <a:endParaRPr lang="de-AT" sz="900" b="1" i="1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7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670" y="2199303"/>
            <a:ext cx="1763938" cy="1799216"/>
          </a:xfrm>
          <a:prstGeom prst="rect">
            <a:avLst/>
          </a:prstGeom>
        </p:spPr>
      </p:pic>
      <p:pic>
        <p:nvPicPr>
          <p:cNvPr id="18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005" y="3839239"/>
            <a:ext cx="1909603" cy="8586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b="2829"/>
          <a:stretch/>
        </p:blipFill>
        <p:spPr>
          <a:xfrm>
            <a:off x="1431619" y="2864024"/>
            <a:ext cx="1846385" cy="1852942"/>
          </a:xfrm>
          <a:prstGeom prst="rect">
            <a:avLst/>
          </a:prstGeom>
        </p:spPr>
      </p:pic>
      <p:pic>
        <p:nvPicPr>
          <p:cNvPr id="15" name="Grafik 14" descr="Startseite - Wolfgang Denzel Auto AG 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00" y="1660163"/>
            <a:ext cx="1114586" cy="40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2"/>
          <a:stretch/>
        </p:blipFill>
        <p:spPr>
          <a:xfrm>
            <a:off x="3381853" y="2864024"/>
            <a:ext cx="2399747" cy="18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429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8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Enge Kooperation </a:t>
            </a:r>
            <a:br>
              <a:rPr lang="de-AT" altLang="de-DE" dirty="0"/>
            </a:br>
            <a:r>
              <a:rPr lang="de-AT" altLang="de-DE" dirty="0"/>
              <a:t>mit der Praxis - Zitate</a:t>
            </a:r>
            <a:endParaRPr lang="de-AT" dirty="0"/>
          </a:p>
        </p:txBody>
      </p:sp>
      <p:sp>
        <p:nvSpPr>
          <p:cNvPr id="6" name="Rechteck 9"/>
          <p:cNvSpPr>
            <a:spLocks noChangeArrowheads="1"/>
          </p:cNvSpPr>
          <p:nvPr/>
        </p:nvSpPr>
        <p:spPr bwMode="auto">
          <a:xfrm>
            <a:off x="407638" y="3427628"/>
            <a:ext cx="49149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AT" altLang="de-DE" sz="1050" i="1" dirty="0">
                <a:latin typeface="Arial" panose="020B0604020202020204" pitchFamily="34" charset="0"/>
              </a:rPr>
              <a:t>„Der Einsatz der 16 Studenten im Zuge dieser Kooperation aus Wissenschaft und Praxis kann sich sehen lassen! Die Erkenntnisse dieses viermonatigen Praxistests sind für uns überaus wertvoll und </a:t>
            </a:r>
            <a:r>
              <a:rPr lang="de-AT" altLang="de-DE" sz="1050" b="1" i="1" dirty="0">
                <a:latin typeface="Arial" panose="020B0604020202020204" pitchFamily="34" charset="0"/>
              </a:rPr>
              <a:t>werden in unsere Planungen jedenfalls einfließen</a:t>
            </a:r>
            <a:r>
              <a:rPr lang="de-AT" altLang="de-DE" sz="1050" i="1" dirty="0">
                <a:latin typeface="Arial" panose="020B0604020202020204" pitchFamily="34" charset="0"/>
              </a:rPr>
              <a:t>.“ </a:t>
            </a:r>
            <a:br>
              <a:rPr lang="de-AT" altLang="de-DE" sz="1050" i="1" dirty="0">
                <a:latin typeface="Arial" panose="020B0604020202020204" pitchFamily="34" charset="0"/>
              </a:rPr>
            </a:br>
            <a:r>
              <a:rPr lang="de-AT" altLang="de-DE" sz="1050" i="1" dirty="0">
                <a:latin typeface="Arial" panose="020B0604020202020204" pitchFamily="34" charset="0"/>
              </a:rPr>
              <a:t>(Dr. Reinhard Zuba, Group Chief Marketing Officer, Telekom Austria Group)</a:t>
            </a:r>
          </a:p>
        </p:txBody>
      </p:sp>
      <p:pic>
        <p:nvPicPr>
          <p:cNvPr id="7" name="Picture 8" descr="http://upload.wikimedia.org/wikipedia/commons/9/96/Telekom_Austria_Group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60" y="3385956"/>
            <a:ext cx="1683544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oca_col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31" y="1550012"/>
            <a:ext cx="910829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462407" y="1482147"/>
            <a:ext cx="5400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050" i="1" dirty="0">
                <a:latin typeface="Arial" panose="020B0604020202020204" pitchFamily="34" charset="0"/>
              </a:rPr>
              <a:t>"Wir haben in dieser fortlaufenden Kooperation viele </a:t>
            </a:r>
            <a:r>
              <a:rPr lang="de-DE" altLang="de-DE" sz="1050" b="1" i="1" dirty="0">
                <a:latin typeface="Arial" panose="020B0604020202020204" pitchFamily="34" charset="0"/>
              </a:rPr>
              <a:t>spannende </a:t>
            </a:r>
            <a:r>
              <a:rPr lang="de-DE" altLang="de-DE" sz="1050" b="1" i="1" dirty="0" err="1">
                <a:latin typeface="Arial" panose="020B0604020202020204" pitchFamily="34" charset="0"/>
              </a:rPr>
              <a:t>Insights</a:t>
            </a:r>
            <a:r>
              <a:rPr lang="de-DE" altLang="de-DE" sz="1050" b="1" i="1" dirty="0">
                <a:latin typeface="Arial" panose="020B0604020202020204" pitchFamily="34" charset="0"/>
              </a:rPr>
              <a:t> </a:t>
            </a:r>
            <a:r>
              <a:rPr lang="de-DE" altLang="de-DE" sz="1050" i="1" dirty="0">
                <a:latin typeface="Arial" panose="020B0604020202020204" pitchFamily="34" charset="0"/>
              </a:rPr>
              <a:t>sammeln können, die in weiterer Folge auch Eingang in unsere Marketing-Initiativen gefunden haben." </a:t>
            </a:r>
            <a:br>
              <a:rPr lang="de-DE" altLang="de-DE" sz="1050" i="1" dirty="0">
                <a:latin typeface="Arial" panose="020B0604020202020204" pitchFamily="34" charset="0"/>
              </a:rPr>
            </a:br>
            <a:r>
              <a:rPr lang="de-DE" altLang="de-DE" sz="1050" i="1" dirty="0">
                <a:latin typeface="Arial" panose="020B0604020202020204" pitchFamily="34" charset="0"/>
              </a:rPr>
              <a:t>(Gerasimos </a:t>
            </a:r>
            <a:r>
              <a:rPr lang="de-DE" altLang="de-DE" sz="1050" i="1" dirty="0" err="1">
                <a:latin typeface="Arial" panose="020B0604020202020204" pitchFamily="34" charset="0"/>
              </a:rPr>
              <a:t>Spyratos</a:t>
            </a:r>
            <a:r>
              <a:rPr lang="de-DE" altLang="de-DE" sz="1050" i="1" dirty="0">
                <a:latin typeface="Arial" panose="020B0604020202020204" pitchFamily="34" charset="0"/>
              </a:rPr>
              <a:t>, Customer Development Manager, Coca-Cola </a:t>
            </a:r>
            <a:r>
              <a:rPr lang="de-DE" altLang="de-DE" sz="1050" i="1" dirty="0" err="1">
                <a:latin typeface="Arial" panose="020B0604020202020204" pitchFamily="34" charset="0"/>
              </a:rPr>
              <a:t>Hellenic</a:t>
            </a:r>
            <a:r>
              <a:rPr lang="de-DE" altLang="de-DE" sz="1050" i="1" dirty="0">
                <a:latin typeface="Arial" panose="020B0604020202020204" pitchFamily="34" charset="0"/>
              </a:rPr>
              <a:t> Austria)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6" y="2467985"/>
            <a:ext cx="1138238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595881" y="2346540"/>
            <a:ext cx="5130404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050" i="1" dirty="0">
                <a:latin typeface="Arial" panose="020B0604020202020204" pitchFamily="34" charset="0"/>
              </a:rPr>
              <a:t>"Frische Gedanken gepaart mit viel Motivation, hohem Fachwissen und persönlichem Einsatz haben wir in unserer Zusammenarbeit mit den Studenten und dem Team der WU erlebt. Die </a:t>
            </a:r>
            <a:r>
              <a:rPr lang="de-DE" altLang="de-DE" sz="1050" b="1" i="1" dirty="0">
                <a:latin typeface="Arial" panose="020B0604020202020204" pitchFamily="34" charset="0"/>
              </a:rPr>
              <a:t>wertvollen Erkenntnisse</a:t>
            </a:r>
            <a:r>
              <a:rPr lang="de-DE" altLang="de-DE" sz="1050" i="1" dirty="0">
                <a:latin typeface="Arial" panose="020B0604020202020204" pitchFamily="34" charset="0"/>
              </a:rPr>
              <a:t>, die wir gewonnen haben stimmen mich sehr positiv für weitere Kooperationen und Projekte!" </a:t>
            </a:r>
            <a:br>
              <a:rPr lang="de-DE" altLang="de-DE" sz="1050" i="1" dirty="0">
                <a:latin typeface="Arial" panose="020B0604020202020204" pitchFamily="34" charset="0"/>
              </a:rPr>
            </a:br>
            <a:r>
              <a:rPr lang="de-DE" altLang="de-DE" sz="1050" i="1" dirty="0">
                <a:latin typeface="Arial" panose="020B0604020202020204" pitchFamily="34" charset="0"/>
              </a:rPr>
              <a:t>(Ulrike Glatt, Marketing Manager </a:t>
            </a:r>
            <a:r>
              <a:rPr lang="de-DE" altLang="de-DE" sz="1050" i="1" dirty="0" err="1">
                <a:latin typeface="Arial" panose="020B0604020202020204" pitchFamily="34" charset="0"/>
              </a:rPr>
              <a:t>Cosmetics</a:t>
            </a:r>
            <a:r>
              <a:rPr lang="de-DE" altLang="de-DE" sz="1050" i="1" dirty="0">
                <a:latin typeface="Arial" panose="020B0604020202020204" pitchFamily="34" charset="0"/>
              </a:rPr>
              <a:t> Austria, Henkel CEE GmbH) </a:t>
            </a:r>
          </a:p>
        </p:txBody>
      </p:sp>
      <p:pic>
        <p:nvPicPr>
          <p:cNvPr id="12" name="Picture 13" descr="http://andrea2007.files.wordpress.com/2009/07/sprechblase.jpg?w=4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83" y="3391"/>
            <a:ext cx="826294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12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24987"/>
              </p:ext>
            </p:extLst>
          </p:nvPr>
        </p:nvGraphicFramePr>
        <p:xfrm>
          <a:off x="-885239" y="178910"/>
          <a:ext cx="6065068" cy="328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2531971552"/>
              </p:ext>
            </p:extLst>
          </p:nvPr>
        </p:nvGraphicFramePr>
        <p:xfrm>
          <a:off x="467544" y="1869672"/>
          <a:ext cx="7992888" cy="31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SBWL Marketing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9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+mj-lt"/>
              </a:rPr>
              <a:t>Marketing-Karriere</a:t>
            </a:r>
            <a:endParaRPr lang="de-AT" dirty="0">
              <a:latin typeface="+mj-lt"/>
            </a:endParaRPr>
          </a:p>
        </p:txBody>
      </p:sp>
      <p:sp>
        <p:nvSpPr>
          <p:cNvPr id="9" name="Rechteck 30"/>
          <p:cNvSpPr>
            <a:spLocks noChangeArrowheads="1"/>
          </p:cNvSpPr>
          <p:nvPr/>
        </p:nvSpPr>
        <p:spPr bwMode="auto">
          <a:xfrm>
            <a:off x="385188" y="1211277"/>
            <a:ext cx="653534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spcAft>
                <a:spcPts val="600"/>
              </a:spcAft>
              <a:buClr>
                <a:srgbClr val="53248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Aft>
                <a:spcPts val="600"/>
              </a:spcAft>
              <a:buClr>
                <a:srgbClr val="457AA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Aft>
                <a:spcPts val="600"/>
              </a:spcAft>
              <a:buClr>
                <a:srgbClr val="A991C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de-AT" altLang="de-DE" sz="1350" dirty="0">
                <a:latin typeface="Arial" panose="020B0604020202020204" pitchFamily="34" charset="0"/>
              </a:rPr>
              <a:t>Typische Karrierewege unserer </a:t>
            </a:r>
            <a:r>
              <a:rPr lang="de-AT" altLang="de-DE" sz="1350" dirty="0" err="1">
                <a:latin typeface="Arial" panose="020B0604020202020204" pitchFamily="34" charset="0"/>
              </a:rPr>
              <a:t>AbsolventInnen</a:t>
            </a:r>
            <a:r>
              <a:rPr lang="de-AT" altLang="de-DE" sz="1350" dirty="0">
                <a:latin typeface="Arial" panose="020B0604020202020204" pitchFamily="34" charset="0"/>
              </a:rPr>
              <a:t> führen zu </a:t>
            </a:r>
            <a:r>
              <a:rPr lang="de-AT" altLang="de-DE" sz="1350" b="1" dirty="0">
                <a:latin typeface="Arial" panose="020B0604020202020204" pitchFamily="34" charset="0"/>
              </a:rPr>
              <a:t>leitenden Positionen im Marketing in nationalen und internationalen Unternehmen</a:t>
            </a:r>
            <a:r>
              <a:rPr lang="de-AT" altLang="de-DE" sz="1350" dirty="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0" name="Picture 8" descr="http://karrierenews.diepresse.com/images/uploads/b/d/9/732121/themen_fuer_karriere_zukunft_arbeitstrends20120214113327.jpg"/>
          <p:cNvPicPr>
            <a:picLocks noChangeAspect="1" noChangeArrowheads="1"/>
          </p:cNvPicPr>
          <p:nvPr/>
        </p:nvPicPr>
        <p:blipFill>
          <a:blip r:embed="rId12" cstate="print"/>
          <a:srcRect l="16959"/>
          <a:stretch>
            <a:fillRect/>
          </a:stretch>
        </p:blipFill>
        <p:spPr bwMode="auto">
          <a:xfrm rot="20712658">
            <a:off x="6239009" y="1808472"/>
            <a:ext cx="1363039" cy="98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577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9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A562FD96-0AA0-475E-BF40-91403ACEE879}" vid="{C80C3DE2-B696-4A76-8C1D-EC779ECC1AE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16:9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A9B84DD5-1FC6-409B-9532-726F6E82FE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791D87-F9FC-404A-BB71-DC819E493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5CAE87-91A2-4AB2-96E3-A0D4EA8CDBD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a8d9a65-8471-4209-a900-f8e11db75e0a"/>
    <ds:schemaRef ds:uri="dde413db-0745-4f3a-8dca-564dc7ff6f7d"/>
    <ds:schemaRef ds:uri="08b0a3ee-3d2a-451c-9a1a-7e5d5b0c9c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WU-MM-Logo16x9</Template>
  <TotalTime>0</TotalTime>
  <Words>896</Words>
  <Application>Microsoft Office PowerPoint</Application>
  <PresentationFormat>Bildschirmpräsentation (16:9)</PresentationFormat>
  <Paragraphs>162</Paragraphs>
  <Slides>16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Verdana</vt:lpstr>
      <vt:lpstr>Wingdings</vt:lpstr>
      <vt:lpstr>WU 16:9</vt:lpstr>
      <vt:lpstr>Vorstellung der Speziellen Marketing </vt:lpstr>
      <vt:lpstr>Institut für Marketing-Management</vt:lpstr>
      <vt:lpstr>Team des Instituts für Marketing-Management</vt:lpstr>
      <vt:lpstr>Wir bieten exzellente Lehre auf 2 Säulen</vt:lpstr>
      <vt:lpstr>Aufbau des Bachelorprogramms Marketing</vt:lpstr>
      <vt:lpstr>Enge Kooperation mit der Praxis  =&gt; Kurs V „Marketing by Consulting” SS 2023</vt:lpstr>
      <vt:lpstr>Was heißt Marketing in der Praxis?</vt:lpstr>
      <vt:lpstr>Enge Kooperation  mit der Praxis - Zitate</vt:lpstr>
      <vt:lpstr>Marketing-Karriere</vt:lpstr>
      <vt:lpstr>Über 4.000 SBWL AbsolventInnen: Arbeitgeber und Jobs (Auszug)</vt:lpstr>
      <vt:lpstr>Einstieg in die Spezielle Marketing im SS 2024</vt:lpstr>
      <vt:lpstr>Kick-Off Veranstaltung - Kurs I </vt:lpstr>
      <vt:lpstr>Positives Feedback unserer Studierenden</vt:lpstr>
      <vt:lpstr>Hohe Zufriedenheit im WU-Vergleich 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2020-05-28T10:15:21Z</dcterms:created>
  <dcterms:modified xsi:type="dcterms:W3CDTF">2024-01-16T08:01:54Z</dcterms:modified>
  <cp:category>Präsentationsvorlage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