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6" r:id="rId2"/>
    <p:sldMasterId id="2147483688" r:id="rId3"/>
  </p:sldMasterIdLst>
  <p:notesMasterIdLst>
    <p:notesMasterId r:id="rId28"/>
  </p:notesMasterIdLst>
  <p:handoutMasterIdLst>
    <p:handoutMasterId r:id="rId29"/>
  </p:handoutMasterIdLst>
  <p:sldIdLst>
    <p:sldId id="343" r:id="rId4"/>
    <p:sldId id="337" r:id="rId5"/>
    <p:sldId id="318" r:id="rId6"/>
    <p:sldId id="324" r:id="rId7"/>
    <p:sldId id="325" r:id="rId8"/>
    <p:sldId id="296" r:id="rId9"/>
    <p:sldId id="327" r:id="rId10"/>
    <p:sldId id="345" r:id="rId11"/>
    <p:sldId id="346" r:id="rId12"/>
    <p:sldId id="348" r:id="rId13"/>
    <p:sldId id="289" r:id="rId14"/>
    <p:sldId id="328" r:id="rId15"/>
    <p:sldId id="329" r:id="rId16"/>
    <p:sldId id="342" r:id="rId17"/>
    <p:sldId id="340" r:id="rId18"/>
    <p:sldId id="335" r:id="rId19"/>
    <p:sldId id="309" r:id="rId20"/>
    <p:sldId id="312" r:id="rId21"/>
    <p:sldId id="313" r:id="rId22"/>
    <p:sldId id="319" r:id="rId23"/>
    <p:sldId id="316" r:id="rId24"/>
    <p:sldId id="295" r:id="rId25"/>
    <p:sldId id="297" r:id="rId26"/>
    <p:sldId id="341" r:id="rId27"/>
  </p:sldIdLst>
  <p:sldSz cx="9144000" cy="6858000" type="screen4x3"/>
  <p:notesSz cx="9926638"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1003">
          <p15:clr>
            <a:srgbClr val="A4A3A4"/>
          </p15:clr>
        </p15:guide>
        <p15:guide id="4" orient="horz" pos="1162">
          <p15:clr>
            <a:srgbClr val="A4A3A4"/>
          </p15:clr>
        </p15:guide>
        <p15:guide id="5" orient="horz" pos="3929">
          <p15:clr>
            <a:srgbClr val="A4A3A4"/>
          </p15:clr>
        </p15:guide>
        <p15:guide id="6" orient="horz" pos="635">
          <p15:clr>
            <a:srgbClr val="A4A3A4"/>
          </p15:clr>
        </p15:guide>
        <p15:guide id="7" orient="horz" pos="2840">
          <p15:clr>
            <a:srgbClr val="A4A3A4"/>
          </p15:clr>
        </p15:guide>
        <p15:guide id="8" orient="horz" pos="3999">
          <p15:clr>
            <a:srgbClr val="A4A3A4"/>
          </p15:clr>
        </p15:guide>
        <p15:guide id="9" pos="4740">
          <p15:clr>
            <a:srgbClr val="A4A3A4"/>
          </p15:clr>
        </p15:guide>
        <p15:guide id="10" pos="295">
          <p15:clr>
            <a:srgbClr val="A4A3A4"/>
          </p15:clr>
        </p15:guide>
        <p15:guide id="11" pos="5148">
          <p15:clr>
            <a:srgbClr val="A4A3A4"/>
          </p15:clr>
        </p15:guide>
        <p15:guide id="12" pos="5644">
          <p15:clr>
            <a:srgbClr val="A4A3A4"/>
          </p15:clr>
        </p15:guide>
        <p15:guide id="13" pos="5465">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A9A"/>
    <a:srgbClr val="00719E"/>
    <a:srgbClr val="345C78"/>
    <a:srgbClr val="99ADBB"/>
    <a:srgbClr val="9EADB2"/>
    <a:srgbClr val="95B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102A9-8310-4765-A935-A1911B00CA5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74853" autoAdjust="0"/>
  </p:normalViewPr>
  <p:slideViewPr>
    <p:cSldViewPr showGuides="1">
      <p:cViewPr varScale="1">
        <p:scale>
          <a:sx n="94" d="100"/>
          <a:sy n="94" d="100"/>
        </p:scale>
        <p:origin x="1614" y="78"/>
      </p:cViewPr>
      <p:guideLst>
        <p:guide orient="horz" pos="2160"/>
        <p:guide orient="horz" pos="119"/>
        <p:guide orient="horz" pos="1003"/>
        <p:guide orient="horz" pos="1162"/>
        <p:guide orient="horz" pos="3929"/>
        <p:guide orient="horz" pos="635"/>
        <p:guide orient="horz" pos="2840"/>
        <p:guide orient="horz" pos="3999"/>
        <p:guide pos="4740"/>
        <p:guide pos="295"/>
        <p:guide pos="5148"/>
        <p:guide pos="5644"/>
        <p:guide pos="5465"/>
      </p:guideLst>
    </p:cSldViewPr>
  </p:slideViewPr>
  <p:notesTextViewPr>
    <p:cViewPr>
      <p:scale>
        <a:sx n="3" d="2"/>
        <a:sy n="3" d="2"/>
      </p:scale>
      <p:origin x="0" y="0"/>
    </p:cViewPr>
  </p:notesTextViewPr>
  <p:sorterViewPr>
    <p:cViewPr>
      <p:scale>
        <a:sx n="33" d="100"/>
        <a:sy n="33" d="100"/>
      </p:scale>
      <p:origin x="0" y="0"/>
    </p:cViewPr>
  </p:sorterViewPr>
  <p:notesViewPr>
    <p:cSldViewPr showGuides="1">
      <p:cViewPr varScale="1">
        <p:scale>
          <a:sx n="131" d="100"/>
          <a:sy n="131" d="100"/>
        </p:scale>
        <p:origin x="1560" y="114"/>
      </p:cViewPr>
      <p:guideLst>
        <p:guide orient="horz" pos="2142"/>
        <p:guide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019103" y="158477"/>
            <a:ext cx="4301543" cy="340328"/>
          </a:xfrm>
          <a:prstGeom prst="rect">
            <a:avLst/>
          </a:prstGeom>
        </p:spPr>
        <p:txBody>
          <a:bodyPr vert="horz" lIns="92641" tIns="46321" rIns="92641" bIns="46321" rtlCol="0"/>
          <a:lstStyle>
            <a:lvl1pPr algn="l">
              <a:defRPr sz="1300"/>
            </a:lvl1pPr>
          </a:lstStyle>
          <a:p>
            <a:r>
              <a:rPr lang="de-AT" sz="900" cap="all" dirty="0">
                <a:latin typeface="Verdana" pitchFamily="34" charset="0"/>
                <a:ea typeface="Verdana" pitchFamily="34" charset="0"/>
                <a:cs typeface="Verdana" pitchFamily="34" charset="0"/>
              </a:rPr>
              <a:t>SBWL </a:t>
            </a:r>
            <a:r>
              <a:rPr lang="de-AT" sz="900" cap="all" dirty="0" err="1">
                <a:latin typeface="Verdana" pitchFamily="34" charset="0"/>
                <a:ea typeface="Verdana" pitchFamily="34" charset="0"/>
                <a:cs typeface="Verdana" pitchFamily="34" charset="0"/>
              </a:rPr>
              <a:t>wirtschaftstraining</a:t>
            </a:r>
            <a:r>
              <a:rPr lang="de-AT" sz="900" cap="all" dirty="0">
                <a:latin typeface="Verdana" pitchFamily="34" charset="0"/>
                <a:ea typeface="Verdana" pitchFamily="34" charset="0"/>
                <a:cs typeface="Verdana" pitchFamily="34" charset="0"/>
              </a:rPr>
              <a:t> und Bildungsmanagement</a:t>
            </a:r>
          </a:p>
        </p:txBody>
      </p:sp>
      <p:sp>
        <p:nvSpPr>
          <p:cNvPr id="4" name="Fußzeilenplatzhalter 3"/>
          <p:cNvSpPr>
            <a:spLocks noGrp="1"/>
          </p:cNvSpPr>
          <p:nvPr>
            <p:ph type="ftr" sz="quarter" idx="2"/>
          </p:nvPr>
        </p:nvSpPr>
        <p:spPr>
          <a:xfrm>
            <a:off x="7" y="6456243"/>
            <a:ext cx="4301543" cy="340328"/>
          </a:xfrm>
          <a:prstGeom prst="rect">
            <a:avLst/>
          </a:prstGeom>
        </p:spPr>
        <p:txBody>
          <a:bodyPr vert="horz" lIns="92641" tIns="46321" rIns="92641" bIns="46321" rtlCol="0" anchor="b"/>
          <a:lstStyle>
            <a:lvl1pPr algn="l">
              <a:defRPr sz="1300"/>
            </a:lvl1pPr>
          </a:lstStyle>
          <a:p>
            <a:endParaRPr lang="de-AT" sz="900" cap="all"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5622806" y="6456243"/>
            <a:ext cx="4301543" cy="340328"/>
          </a:xfrm>
          <a:prstGeom prst="rect">
            <a:avLst/>
          </a:prstGeom>
        </p:spPr>
        <p:txBody>
          <a:bodyPr vert="horz" lIns="92641" tIns="46321" rIns="92641" bIns="46321" rtlCol="0" anchor="b"/>
          <a:lstStyle>
            <a:lvl1pPr algn="r">
              <a:defRPr sz="1300"/>
            </a:lvl1pPr>
          </a:lstStyle>
          <a:p>
            <a:fld id="{EF8F0C54-50F9-488D-9F36-A0537D25AB73}" type="slidenum">
              <a:rPr lang="de-AT" sz="900" cap="all">
                <a:latin typeface="Verdana" pitchFamily="34" charset="0"/>
                <a:ea typeface="Verdana" pitchFamily="34" charset="0"/>
                <a:cs typeface="Verdana" pitchFamily="34" charset="0"/>
              </a:rPr>
              <a:pPr/>
              <a:t>‹Nr.›</a:t>
            </a:fld>
            <a:endParaRPr lang="de-AT" sz="900" cap="all"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46359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7" y="4"/>
            <a:ext cx="4301543" cy="339884"/>
          </a:xfrm>
          <a:prstGeom prst="rect">
            <a:avLst/>
          </a:prstGeom>
        </p:spPr>
        <p:txBody>
          <a:bodyPr vert="horz" lIns="92641" tIns="46321" rIns="92641" bIns="46321" rtlCol="0"/>
          <a:lstStyle>
            <a:lvl1pPr algn="l">
              <a:defRPr sz="900" cap="all" baseline="0">
                <a:latin typeface="Verdana" pitchFamily="34" charset="0"/>
              </a:defRPr>
            </a:lvl1pPr>
          </a:lstStyle>
          <a:p>
            <a:endParaRPr lang="de-AT" dirty="0"/>
          </a:p>
        </p:txBody>
      </p:sp>
      <p:sp>
        <p:nvSpPr>
          <p:cNvPr id="3" name="Datumsplatzhalter 2"/>
          <p:cNvSpPr>
            <a:spLocks noGrp="1"/>
          </p:cNvSpPr>
          <p:nvPr>
            <p:ph type="dt" idx="1"/>
          </p:nvPr>
        </p:nvSpPr>
        <p:spPr>
          <a:xfrm>
            <a:off x="5622806" y="4"/>
            <a:ext cx="4301543" cy="339884"/>
          </a:xfrm>
          <a:prstGeom prst="rect">
            <a:avLst/>
          </a:prstGeom>
        </p:spPr>
        <p:txBody>
          <a:bodyPr vert="horz" lIns="92641" tIns="46321" rIns="92641" bIns="46321" rtlCol="0"/>
          <a:lstStyle>
            <a:lvl1pPr algn="r">
              <a:defRPr sz="900" cap="all" baseline="0">
                <a:latin typeface="Verdana" pitchFamily="34" charset="0"/>
              </a:defRPr>
            </a:lvl1pPr>
          </a:lstStyle>
          <a:p>
            <a:fld id="{A1DB3EEE-453D-45AD-A07B-ADA37DD2F94A}" type="datetimeFigureOut">
              <a:rPr lang="de-DE" smtClean="0"/>
              <a:pPr/>
              <a:t>16.01.2024</a:t>
            </a:fld>
            <a:endParaRPr lang="de-AT" dirty="0"/>
          </a:p>
        </p:txBody>
      </p:sp>
      <p:sp>
        <p:nvSpPr>
          <p:cNvPr id="4" name="Folienbildplatzhalter 3"/>
          <p:cNvSpPr>
            <a:spLocks noGrp="1" noRot="1" noChangeAspect="1"/>
          </p:cNvSpPr>
          <p:nvPr>
            <p:ph type="sldImg" idx="2"/>
          </p:nvPr>
        </p:nvSpPr>
        <p:spPr>
          <a:xfrm>
            <a:off x="3265488" y="511175"/>
            <a:ext cx="3395662" cy="2547938"/>
          </a:xfrm>
          <a:prstGeom prst="rect">
            <a:avLst/>
          </a:prstGeom>
          <a:noFill/>
          <a:ln w="12700">
            <a:solidFill>
              <a:prstClr val="black"/>
            </a:solidFill>
          </a:ln>
        </p:spPr>
        <p:txBody>
          <a:bodyPr vert="horz" lIns="92641" tIns="46321" rIns="92641" bIns="46321" rtlCol="0" anchor="ctr"/>
          <a:lstStyle/>
          <a:p>
            <a:endParaRPr lang="de-AT" dirty="0"/>
          </a:p>
        </p:txBody>
      </p:sp>
      <p:sp>
        <p:nvSpPr>
          <p:cNvPr id="5" name="Notizenplatzhalter 4"/>
          <p:cNvSpPr>
            <a:spLocks noGrp="1"/>
          </p:cNvSpPr>
          <p:nvPr>
            <p:ph type="body" sz="quarter" idx="3"/>
          </p:nvPr>
        </p:nvSpPr>
        <p:spPr>
          <a:xfrm>
            <a:off x="992665" y="3228898"/>
            <a:ext cx="7941310" cy="3058954"/>
          </a:xfrm>
          <a:prstGeom prst="rect">
            <a:avLst/>
          </a:prstGeom>
        </p:spPr>
        <p:txBody>
          <a:bodyPr vert="horz" lIns="92641" tIns="46321" rIns="92641" bIns="46321"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ußzeilenplatzhalter 5"/>
          <p:cNvSpPr>
            <a:spLocks noGrp="1"/>
          </p:cNvSpPr>
          <p:nvPr>
            <p:ph type="ftr" sz="quarter" idx="4"/>
          </p:nvPr>
        </p:nvSpPr>
        <p:spPr>
          <a:xfrm>
            <a:off x="7" y="6456613"/>
            <a:ext cx="4301543" cy="339884"/>
          </a:xfrm>
          <a:prstGeom prst="rect">
            <a:avLst/>
          </a:prstGeom>
        </p:spPr>
        <p:txBody>
          <a:bodyPr vert="horz" lIns="92641" tIns="46321" rIns="92641" bIns="46321" rtlCol="0" anchor="b"/>
          <a:lstStyle>
            <a:lvl1pPr algn="l">
              <a:defRPr sz="900" cap="all" baseline="0">
                <a:latin typeface="Verdana" pitchFamily="34" charset="0"/>
              </a:defRPr>
            </a:lvl1pPr>
          </a:lstStyle>
          <a:p>
            <a:endParaRPr lang="de-AT" dirty="0"/>
          </a:p>
        </p:txBody>
      </p:sp>
      <p:sp>
        <p:nvSpPr>
          <p:cNvPr id="7" name="Foliennummernplatzhalter 6"/>
          <p:cNvSpPr>
            <a:spLocks noGrp="1"/>
          </p:cNvSpPr>
          <p:nvPr>
            <p:ph type="sldNum" sz="quarter" idx="5"/>
          </p:nvPr>
        </p:nvSpPr>
        <p:spPr>
          <a:xfrm>
            <a:off x="5622806" y="6456613"/>
            <a:ext cx="4301543" cy="339884"/>
          </a:xfrm>
          <a:prstGeom prst="rect">
            <a:avLst/>
          </a:prstGeom>
        </p:spPr>
        <p:txBody>
          <a:bodyPr vert="horz" lIns="92641" tIns="46321" rIns="92641" bIns="46321" rtlCol="0" anchor="b"/>
          <a:lstStyle>
            <a:lvl1pPr algn="r">
              <a:defRPr sz="900" cap="all" baseline="0">
                <a:latin typeface="Verdana" pitchFamily="34" charset="0"/>
              </a:defRPr>
            </a:lvl1pPr>
          </a:lstStyle>
          <a:p>
            <a:fld id="{0DBFB593-90D8-42EF-B042-3F5628C06FFC}" type="slidenum">
              <a:rPr lang="de-AT" smtClean="0"/>
              <a:pPr/>
              <a:t>‹Nr.›</a:t>
            </a:fld>
            <a:endParaRPr lang="de-AT" dirty="0"/>
          </a:p>
        </p:txBody>
      </p:sp>
    </p:spTree>
    <p:extLst>
      <p:ext uri="{BB962C8B-B14F-4D97-AF65-F5344CB8AC3E}">
        <p14:creationId xmlns:p14="http://schemas.microsoft.com/office/powerpoint/2010/main" val="298156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mn-ea"/>
        <a:cs typeface="+mn-cs"/>
      </a:defRPr>
    </a:lvl1pPr>
    <a:lvl2pPr marL="457200" algn="l" defTabSz="914400" rtl="0" eaLnBrk="1" latinLnBrk="0" hangingPunct="1">
      <a:defRPr sz="1200" kern="1200">
        <a:solidFill>
          <a:schemeClr val="tx1"/>
        </a:solidFill>
        <a:latin typeface="Verdana" pitchFamily="34" charset="0"/>
        <a:ea typeface="+mn-ea"/>
        <a:cs typeface="+mn-cs"/>
      </a:defRPr>
    </a:lvl2pPr>
    <a:lvl3pPr marL="914400" algn="l" defTabSz="914400" rtl="0" eaLnBrk="1" latinLnBrk="0" hangingPunct="1">
      <a:defRPr sz="1200" kern="1200">
        <a:solidFill>
          <a:schemeClr val="tx1"/>
        </a:solidFill>
        <a:latin typeface="Verdana" pitchFamily="34" charset="0"/>
        <a:ea typeface="+mn-ea"/>
        <a:cs typeface="+mn-cs"/>
      </a:defRPr>
    </a:lvl3pPr>
    <a:lvl4pPr marL="1371600" algn="l" defTabSz="914400" rtl="0" eaLnBrk="1" latinLnBrk="0" hangingPunct="1">
      <a:defRPr sz="1200" kern="1200">
        <a:solidFill>
          <a:schemeClr val="tx1"/>
        </a:solidFill>
        <a:latin typeface="Verdana" pitchFamily="34" charset="0"/>
        <a:ea typeface="+mn-ea"/>
        <a:cs typeface="+mn-cs"/>
      </a:defRPr>
    </a:lvl4pPr>
    <a:lvl5pPr marL="1828800" algn="l" defTabSz="914400" rtl="0" eaLnBrk="1" latinLnBrk="0" hangingPunct="1">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600" dirty="0"/>
              <a:t>Schön, dass Sie sich für die SBWL Wirtschaftstraining und Bildungsmanagement interessieren. Mein Name ist Ilse Pachlinger, ich bin für diese SBWL verantwortlich und erzähle ihnen in den nächsten Minuten gerne mehr über die SBWL Wirtschaftstraining.</a:t>
            </a:r>
            <a:endParaRPr lang="de-DE" sz="1600"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1</a:t>
            </a:fld>
            <a:endParaRPr lang="de-AT" dirty="0"/>
          </a:p>
        </p:txBody>
      </p:sp>
    </p:spTree>
    <p:extLst>
      <p:ext uri="{BB962C8B-B14F-4D97-AF65-F5344CB8AC3E}">
        <p14:creationId xmlns:p14="http://schemas.microsoft.com/office/powerpoint/2010/main" val="281494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defTabSz="920344">
              <a:defRPr/>
            </a:pPr>
            <a:fld id="{0DBFB593-90D8-42EF-B042-3F5628C06FFC}" type="slidenum">
              <a:rPr lang="de-AT">
                <a:solidFill>
                  <a:prstClr val="black"/>
                </a:solidFill>
              </a:rPr>
              <a:pPr defTabSz="920344">
                <a:defRPr/>
              </a:pPr>
              <a:t>15</a:t>
            </a:fld>
            <a:endParaRPr lang="de-AT" dirty="0">
              <a:solidFill>
                <a:prstClr val="black"/>
              </a:solidFill>
            </a:endParaRPr>
          </a:p>
        </p:txBody>
      </p:sp>
    </p:spTree>
    <p:extLst>
      <p:ext uri="{BB962C8B-B14F-4D97-AF65-F5344CB8AC3E}">
        <p14:creationId xmlns:p14="http://schemas.microsoft.com/office/powerpoint/2010/main" val="340126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AT" dirty="0"/>
              <a:t>Im Rahmen der Absolvierung der SBWL „Wirtschaftstraining und </a:t>
            </a:r>
            <a:endParaRPr lang="de-DE" dirty="0"/>
          </a:p>
          <a:p>
            <a:r>
              <a:rPr lang="de-AT" dirty="0"/>
              <a:t>Bildungsmanagement“ besteht die Möglichkeit, eine Zusatzqualifikation</a:t>
            </a:r>
            <a:endParaRPr lang="de-DE" dirty="0"/>
          </a:p>
          <a:p>
            <a:r>
              <a:rPr lang="de-AT" dirty="0"/>
              <a:t>durch den Erwerb des Kompetenznachweises „Wirtschaftstraining“ zu </a:t>
            </a:r>
            <a:endParaRPr lang="de-DE" dirty="0"/>
          </a:p>
          <a:p>
            <a:r>
              <a:rPr lang="de-AT" dirty="0"/>
              <a:t>erhalten.</a:t>
            </a:r>
            <a:endParaRPr lang="de-DE" dirty="0"/>
          </a:p>
          <a:p>
            <a:r>
              <a:rPr lang="de-AT" dirty="0"/>
              <a:t>Dieser Kompetenznachweis entspricht einer „Train </a:t>
            </a:r>
            <a:r>
              <a:rPr lang="de-AT" dirty="0" err="1"/>
              <a:t>the</a:t>
            </a:r>
            <a:r>
              <a:rPr lang="de-AT" dirty="0"/>
              <a:t> Trainer“-</a:t>
            </a:r>
            <a:endParaRPr lang="de-DE" dirty="0"/>
          </a:p>
          <a:p>
            <a:r>
              <a:rPr lang="de-AT" dirty="0"/>
              <a:t>Ausbildung und dokumentiert den Erwerb wirtschaftspädagogischer </a:t>
            </a:r>
            <a:endParaRPr lang="de-DE" dirty="0"/>
          </a:p>
          <a:p>
            <a:r>
              <a:rPr lang="de-AT" dirty="0"/>
              <a:t>sowie sozialer Kompetenzen. Dies stellt für die Absolvent/</a:t>
            </a:r>
            <a:r>
              <a:rPr lang="de-AT" dirty="0" err="1"/>
              <a:t>inn</a:t>
            </a:r>
            <a:r>
              <a:rPr lang="de-AT" dirty="0"/>
              <a:t>/en in </a:t>
            </a:r>
            <a:endParaRPr lang="de-DE" dirty="0"/>
          </a:p>
          <a:p>
            <a:r>
              <a:rPr lang="de-AT" dirty="0"/>
              <a:t>vielen betrieblichen Handlungsfeldern einen Wettbewerbsvorteil dar.</a:t>
            </a:r>
            <a:endParaRPr lang="de-DE" dirty="0"/>
          </a:p>
          <a:p>
            <a:r>
              <a:rPr lang="de-AT" dirty="0"/>
              <a:t> </a:t>
            </a:r>
            <a:endParaRPr lang="de-DE" dirty="0"/>
          </a:p>
          <a:p>
            <a:r>
              <a:rPr lang="de-AT" dirty="0"/>
              <a:t>Der Kompetenznachweis Wirtschaftstraining richtet sich insbesondere an </a:t>
            </a:r>
            <a:endParaRPr lang="de-DE" dirty="0"/>
          </a:p>
          <a:p>
            <a:r>
              <a:rPr lang="de-AT" dirty="0"/>
              <a:t>jene Studierenden, welche in Zukunft als Inhouse-Trainer/in </a:t>
            </a:r>
            <a:r>
              <a:rPr lang="de-AT" dirty="0" err="1"/>
              <a:t>in</a:t>
            </a:r>
            <a:r>
              <a:rPr lang="de-AT" dirty="0"/>
              <a:t> einer fachlich</a:t>
            </a:r>
            <a:endParaRPr lang="de-DE" dirty="0"/>
          </a:p>
          <a:p>
            <a:r>
              <a:rPr lang="de-AT" dirty="0"/>
              <a:t>qualifizierten Weise im Bereich der innerbetrieblichen Wissensvermittlung tätig sein möchten.</a:t>
            </a:r>
            <a:endParaRPr lang="de-DE" dirty="0"/>
          </a:p>
          <a:p>
            <a:r>
              <a:rPr lang="de-AT" dirty="0"/>
              <a:t> </a:t>
            </a:r>
            <a:endParaRPr lang="de-DE" dirty="0"/>
          </a:p>
          <a:p>
            <a:r>
              <a:rPr lang="de-AT" dirty="0"/>
              <a:t>Die Anforderungen für den Erwerb des Kompetenznachweises gehen über die der SBWL hinaus (siehe Folie 18).</a:t>
            </a:r>
            <a:endParaRPr lang="de-DE" dirty="0"/>
          </a:p>
          <a:p>
            <a:r>
              <a:rPr lang="de-AT" dirty="0"/>
              <a:t>Die Überreichung der Kompetenznachweise erfolgt im Rahmen der Kick-Off-Veranstaltung des Instituts für Wirtschaftspädagogik an der WU Wien. </a:t>
            </a:r>
            <a:endParaRPr lang="de-DE" dirty="0"/>
          </a:p>
          <a:p>
            <a:r>
              <a:rPr lang="de-DE" dirty="0"/>
              <a:t> </a:t>
            </a:r>
          </a:p>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21</a:t>
            </a:fld>
            <a:endParaRPr lang="de-AT" dirty="0"/>
          </a:p>
        </p:txBody>
      </p:sp>
    </p:spTree>
    <p:extLst>
      <p:ext uri="{BB962C8B-B14F-4D97-AF65-F5344CB8AC3E}">
        <p14:creationId xmlns:p14="http://schemas.microsoft.com/office/powerpoint/2010/main" val="352507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0344">
              <a:defRPr/>
            </a:pPr>
            <a:r>
              <a:rPr lang="de-AT" dirty="0"/>
              <a:t>Ich werde dabei vor allem auf folgende Fragen eingehen</a:t>
            </a:r>
            <a:endParaRPr lang="de-DE" dirty="0"/>
          </a:p>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2</a:t>
            </a:fld>
            <a:endParaRPr lang="de-AT" dirty="0"/>
          </a:p>
        </p:txBody>
      </p:sp>
    </p:spTree>
    <p:extLst>
      <p:ext uri="{BB962C8B-B14F-4D97-AF65-F5344CB8AC3E}">
        <p14:creationId xmlns:p14="http://schemas.microsoft.com/office/powerpoint/2010/main" val="56970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SBWL bildet für folgende berufliche Handlungsfelder aus</a:t>
            </a:r>
            <a:endParaRPr lang="de-DE" dirty="0"/>
          </a:p>
          <a:p>
            <a:endParaRPr lang="de-AT" dirty="0"/>
          </a:p>
          <a:p>
            <a:r>
              <a:rPr lang="de-AT" dirty="0"/>
              <a:t>Ein Beispiel aus der beruflichen Praxis für das Handlungsfeld Weiterbildungsmanagement zeigen Ihnen jetzt Herr </a:t>
            </a:r>
            <a:r>
              <a:rPr lang="de-AT" dirty="0" err="1"/>
              <a:t>Breiteneder</a:t>
            </a:r>
            <a:r>
              <a:rPr lang="de-AT" dirty="0"/>
              <a:t> und Herr </a:t>
            </a:r>
            <a:r>
              <a:rPr lang="de-AT" dirty="0" err="1"/>
              <a:t>Besau</a:t>
            </a:r>
            <a:r>
              <a:rPr lang="de-AT" dirty="0"/>
              <a:t>.</a:t>
            </a:r>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3</a:t>
            </a:fld>
            <a:endParaRPr lang="de-AT" dirty="0"/>
          </a:p>
        </p:txBody>
      </p:sp>
    </p:spTree>
    <p:extLst>
      <p:ext uri="{BB962C8B-B14F-4D97-AF65-F5344CB8AC3E}">
        <p14:creationId xmlns:p14="http://schemas.microsoft.com/office/powerpoint/2010/main" val="306735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8</a:t>
            </a:fld>
            <a:endParaRPr lang="de-AT" dirty="0"/>
          </a:p>
        </p:txBody>
      </p:sp>
    </p:spTree>
    <p:extLst>
      <p:ext uri="{BB962C8B-B14F-4D97-AF65-F5344CB8AC3E}">
        <p14:creationId xmlns:p14="http://schemas.microsoft.com/office/powerpoint/2010/main" val="177247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9</a:t>
            </a:fld>
            <a:endParaRPr lang="de-AT" dirty="0"/>
          </a:p>
        </p:txBody>
      </p:sp>
    </p:spTree>
    <p:extLst>
      <p:ext uri="{BB962C8B-B14F-4D97-AF65-F5344CB8AC3E}">
        <p14:creationId xmlns:p14="http://schemas.microsoft.com/office/powerpoint/2010/main" val="201261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10</a:t>
            </a:fld>
            <a:endParaRPr lang="de-AT" dirty="0"/>
          </a:p>
        </p:txBody>
      </p:sp>
    </p:spTree>
    <p:extLst>
      <p:ext uri="{BB962C8B-B14F-4D97-AF65-F5344CB8AC3E}">
        <p14:creationId xmlns:p14="http://schemas.microsoft.com/office/powerpoint/2010/main" val="197020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11</a:t>
            </a:fld>
            <a:endParaRPr lang="de-AT" dirty="0"/>
          </a:p>
        </p:txBody>
      </p:sp>
    </p:spTree>
    <p:extLst>
      <p:ext uri="{BB962C8B-B14F-4D97-AF65-F5344CB8AC3E}">
        <p14:creationId xmlns:p14="http://schemas.microsoft.com/office/powerpoint/2010/main" val="250893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13</a:t>
            </a:fld>
            <a:endParaRPr lang="de-AT" dirty="0"/>
          </a:p>
        </p:txBody>
      </p:sp>
    </p:spTree>
    <p:extLst>
      <p:ext uri="{BB962C8B-B14F-4D97-AF65-F5344CB8AC3E}">
        <p14:creationId xmlns:p14="http://schemas.microsoft.com/office/powerpoint/2010/main" val="6202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DBFB593-90D8-42EF-B042-3F5628C06FFC}" type="slidenum">
              <a:rPr lang="de-AT" smtClean="0"/>
              <a:pPr/>
              <a:t>14</a:t>
            </a:fld>
            <a:endParaRPr lang="de-AT" dirty="0"/>
          </a:p>
        </p:txBody>
      </p:sp>
    </p:spTree>
    <p:extLst>
      <p:ext uri="{BB962C8B-B14F-4D97-AF65-F5344CB8AC3E}">
        <p14:creationId xmlns:p14="http://schemas.microsoft.com/office/powerpoint/2010/main" val="3147740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pieren 10"/>
          <p:cNvGrpSpPr/>
          <p:nvPr/>
        </p:nvGrpSpPr>
        <p:grpSpPr>
          <a:xfrm>
            <a:off x="287338" y="723983"/>
            <a:ext cx="8552850" cy="2445120"/>
            <a:chOff x="287338" y="603319"/>
            <a:chExt cx="8552850" cy="2037600"/>
          </a:xfrm>
        </p:grpSpPr>
        <p:sp>
          <p:nvSpPr>
            <p:cNvPr id="14" name="Rechteck 13"/>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pic>
        <p:nvPicPr>
          <p:cNvPr id="16" name="Grafik 15">
            <a:extLst>
              <a:ext uri="{FF2B5EF4-FFF2-40B4-BE49-F238E27FC236}">
                <a16:creationId xmlns:a16="http://schemas.microsoft.com/office/drawing/2014/main" id="{BCE2647B-5073-4CAC-9C5E-8009FCC05365}"/>
              </a:ext>
            </a:extLst>
          </p:cNvPr>
          <p:cNvPicPr>
            <a:picLocks noChangeAspect="1"/>
          </p:cNvPicPr>
          <p:nvPr/>
        </p:nvPicPr>
        <p:blipFill>
          <a:blip r:embed="rId3"/>
          <a:stretch>
            <a:fillRect/>
          </a:stretch>
        </p:blipFill>
        <p:spPr>
          <a:xfrm>
            <a:off x="6579375" y="1279092"/>
            <a:ext cx="1849165" cy="1170720"/>
          </a:xfrm>
          <a:prstGeom prst="rect">
            <a:avLst/>
          </a:prstGeom>
        </p:spPr>
      </p:pic>
      <p:sp>
        <p:nvSpPr>
          <p:cNvPr id="2"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Verdana Pro Black" panose="020B0A04030504040204" pitchFamily="34" charset="0"/>
                <a:ea typeface="Verdana Pro Black" panose="020B0A04030504040204" pitchFamily="34" charset="0"/>
                <a:cs typeface="Verdana Pro Black" panose="020B0A04030504040204" pitchFamily="34" charset="0"/>
              </a:defRPr>
            </a:lvl1pPr>
          </a:lstStyle>
          <a:p>
            <a:r>
              <a:rPr lang="de-AT" dirty="0"/>
              <a:t>SBWL Wirtschaftstraining</a:t>
            </a:r>
          </a:p>
        </p:txBody>
      </p:sp>
      <p:sp>
        <p:nvSpPr>
          <p:cNvPr id="3" name="Untertitel 2"/>
          <p:cNvSpPr>
            <a:spLocks noGrp="1"/>
          </p:cNvSpPr>
          <p:nvPr>
            <p:ph type="subTitle" idx="1" hasCustomPrompt="1"/>
          </p:nvPr>
        </p:nvSpPr>
        <p:spPr bwMode="black">
          <a:xfrm>
            <a:off x="605406"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0" name="Textplatzhalter 9"/>
          <p:cNvSpPr>
            <a:spLocks noGrp="1"/>
          </p:cNvSpPr>
          <p:nvPr>
            <p:ph type="body" sz="quarter" idx="11"/>
          </p:nvPr>
        </p:nvSpPr>
        <p:spPr bwMode="white">
          <a:xfrm>
            <a:off x="287338" y="352996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baseline="0" dirty="0" smtClean="0"/>
            </a:lvl1pPr>
          </a:lstStyle>
          <a:p>
            <a:pPr marL="0" lvl="0" defTabSz="914400"/>
            <a:r>
              <a:rPr lang="de-DE" dirty="0"/>
              <a:t>Textmasterformat bearbeiten</a:t>
            </a:r>
          </a:p>
        </p:txBody>
      </p:sp>
      <p:sp>
        <p:nvSpPr>
          <p:cNvPr id="12" name="Textplatzhalter 7"/>
          <p:cNvSpPr>
            <a:spLocks noGrp="1"/>
          </p:cNvSpPr>
          <p:nvPr>
            <p:ph type="body" sz="quarter" idx="12" hasCustomPrompt="1"/>
          </p:nvPr>
        </p:nvSpPr>
        <p:spPr bwMode="auto">
          <a:xfrm>
            <a:off x="457200" y="6512312"/>
            <a:ext cx="1638300" cy="292348"/>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7" name="Grafik 16">
            <a:extLst>
              <a:ext uri="{FF2B5EF4-FFF2-40B4-BE49-F238E27FC236}">
                <a16:creationId xmlns:a16="http://schemas.microsoft.com/office/drawing/2014/main" id="{577A3717-F920-47F5-9A6A-43B4555D2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113" y="6155953"/>
            <a:ext cx="1835942" cy="381097"/>
          </a:xfrm>
          <a:prstGeom prst="rect">
            <a:avLst/>
          </a:prstGeom>
        </p:spPr>
      </p:pic>
    </p:spTree>
    <p:extLst>
      <p:ext uri="{BB962C8B-B14F-4D97-AF65-F5344CB8AC3E}">
        <p14:creationId xmlns:p14="http://schemas.microsoft.com/office/powerpoint/2010/main" val="3077912681"/>
      </p:ext>
    </p:extLst>
  </p:cSld>
  <p:clrMapOvr>
    <a:masterClrMapping/>
  </p:clrMapOvr>
  <p:transition>
    <p:fade/>
  </p:transition>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Kapitelfolie">
    <p:spTree>
      <p:nvGrpSpPr>
        <p:cNvPr id="1" name=""/>
        <p:cNvGrpSpPr/>
        <p:nvPr/>
      </p:nvGrpSpPr>
      <p:grpSpPr>
        <a:xfrm>
          <a:off x="0" y="0"/>
          <a:ext cx="0" cy="0"/>
          <a:chOff x="0" y="0"/>
          <a:chExt cx="0" cy="0"/>
        </a:xfrm>
      </p:grpSpPr>
      <p:grpSp>
        <p:nvGrpSpPr>
          <p:cNvPr id="21" name="Gruppieren 20"/>
          <p:cNvGrpSpPr/>
          <p:nvPr/>
        </p:nvGrpSpPr>
        <p:grpSpPr>
          <a:xfrm>
            <a:off x="287338" y="723983"/>
            <a:ext cx="8552850" cy="2445120"/>
            <a:chOff x="287338" y="603319"/>
            <a:chExt cx="8552850" cy="2037600"/>
          </a:xfrm>
        </p:grpSpPr>
        <p:sp>
          <p:nvSpPr>
            <p:cNvPr id="22" name="Rechteck 21"/>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3" name="Rechteck 22"/>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14" name="Textplatzhalter 9"/>
          <p:cNvSpPr>
            <a:spLocks noGrp="1"/>
          </p:cNvSpPr>
          <p:nvPr>
            <p:ph type="body" sz="quarter" idx="11"/>
          </p:nvPr>
        </p:nvSpPr>
        <p:spPr bwMode="white">
          <a:xfrm>
            <a:off x="287338" y="352996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3"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2" name="Datumsplatzhalter 1"/>
          <p:cNvSpPr>
            <a:spLocks noGrp="1"/>
          </p:cNvSpPr>
          <p:nvPr>
            <p:ph type="dt" sz="half" idx="13"/>
          </p:nvPr>
        </p:nvSpPr>
        <p:spPr/>
        <p:txBody>
          <a:bodyPr/>
          <a:lstStyle/>
          <a:p>
            <a:fld id="{4B7974ED-C101-44F6-915E-24108F547DFD}" type="datetime1">
              <a:rPr lang="de-AT" smtClean="0"/>
              <a:pPr/>
              <a:t>16.01.2024</a:t>
            </a:fld>
            <a:endParaRPr lang="de-AT" dirty="0"/>
          </a:p>
        </p:txBody>
      </p:sp>
      <p:sp>
        <p:nvSpPr>
          <p:cNvPr id="3" name="Fußzeilenplatzhalter 2"/>
          <p:cNvSpPr>
            <a:spLocks noGrp="1"/>
          </p:cNvSpPr>
          <p:nvPr>
            <p:ph type="ftr" sz="quarter" idx="14"/>
          </p:nvPr>
        </p:nvSpPr>
        <p:spPr/>
        <p:txBody>
          <a:bodyPr/>
          <a:lstStyle/>
          <a:p>
            <a:r>
              <a:rPr lang="de-AT"/>
              <a:t>Fußzeile</a:t>
            </a:r>
            <a:endParaRPr lang="de-AT" dirty="0"/>
          </a:p>
        </p:txBody>
      </p:sp>
      <p:sp>
        <p:nvSpPr>
          <p:cNvPr id="6" name="Foliennummernplatzhalter 5"/>
          <p:cNvSpPr>
            <a:spLocks noGrp="1"/>
          </p:cNvSpPr>
          <p:nvPr>
            <p:ph type="sldNum" sz="quarter" idx="15"/>
          </p:nvPr>
        </p:nvSpPr>
        <p:spPr/>
        <p:txBody>
          <a:bodyPr/>
          <a:lstStyle/>
          <a:p>
            <a:r>
              <a:rPr lang="de-AT"/>
              <a:t>Seite </a:t>
            </a:r>
            <a:fld id="{680737D9-CC42-4855-ABAC-B759A1A9D624}" type="slidenum">
              <a:rPr lang="de-AT" smtClean="0"/>
              <a:pPr/>
              <a:t>‹Nr.›</a:t>
            </a:fld>
            <a:endParaRPr lang="de-AT" dirty="0"/>
          </a:p>
        </p:txBody>
      </p:sp>
      <p:pic>
        <p:nvPicPr>
          <p:cNvPr id="15" name="Grafik 14">
            <a:extLst>
              <a:ext uri="{FF2B5EF4-FFF2-40B4-BE49-F238E27FC236}">
                <a16:creationId xmlns:a16="http://schemas.microsoft.com/office/drawing/2014/main" id="{181D7EAB-0BA7-4E01-91B2-EC9EF18DB6A6}"/>
              </a:ext>
            </a:extLst>
          </p:cNvPr>
          <p:cNvPicPr>
            <a:picLocks noChangeAspect="1"/>
          </p:cNvPicPr>
          <p:nvPr/>
        </p:nvPicPr>
        <p:blipFill>
          <a:blip r:embed="rId2"/>
          <a:stretch>
            <a:fillRect/>
          </a:stretch>
        </p:blipFill>
        <p:spPr>
          <a:xfrm>
            <a:off x="6579375" y="1279092"/>
            <a:ext cx="1849165" cy="1170720"/>
          </a:xfrm>
          <a:prstGeom prst="rect">
            <a:avLst/>
          </a:prstGeom>
        </p:spPr>
      </p:pic>
      <p:pic>
        <p:nvPicPr>
          <p:cNvPr id="12" name="Grafik 11">
            <a:extLst>
              <a:ext uri="{FF2B5EF4-FFF2-40B4-BE49-F238E27FC236}">
                <a16:creationId xmlns:a16="http://schemas.microsoft.com/office/drawing/2014/main" id="{7E0998BC-97DF-4E25-87DA-15ED5E16C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613" y="6421813"/>
            <a:ext cx="1318058" cy="274262"/>
          </a:xfrm>
          <a:prstGeom prst="rect">
            <a:avLst/>
          </a:prstGeom>
        </p:spPr>
      </p:pic>
    </p:spTree>
    <p:extLst>
      <p:ext uri="{BB962C8B-B14F-4D97-AF65-F5344CB8AC3E}">
        <p14:creationId xmlns:p14="http://schemas.microsoft.com/office/powerpoint/2010/main" val="3230385132"/>
      </p:ext>
    </p:extLst>
  </p:cSld>
  <p:clrMapOvr>
    <a:masterClrMapping/>
  </p:clrMapOvr>
  <p:transition>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Kapitelfolie kurz">
    <p:spTree>
      <p:nvGrpSpPr>
        <p:cNvPr id="1" name=""/>
        <p:cNvGrpSpPr/>
        <p:nvPr/>
      </p:nvGrpSpPr>
      <p:grpSpPr>
        <a:xfrm>
          <a:off x="0" y="0"/>
          <a:ext cx="0" cy="0"/>
          <a:chOff x="0" y="0"/>
          <a:chExt cx="0" cy="0"/>
        </a:xfrm>
      </p:grpSpPr>
      <p:grpSp>
        <p:nvGrpSpPr>
          <p:cNvPr id="13" name="Gruppieren 12"/>
          <p:cNvGrpSpPr/>
          <p:nvPr/>
        </p:nvGrpSpPr>
        <p:grpSpPr>
          <a:xfrm>
            <a:off x="287338" y="723983"/>
            <a:ext cx="8552850" cy="2078015"/>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63112"/>
            <a:ext cx="5436000" cy="620057"/>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AT" dirty="0"/>
              <a:t>Einzeiligen Titel eingeben</a:t>
            </a:r>
          </a:p>
        </p:txBody>
      </p:sp>
      <p:sp>
        <p:nvSpPr>
          <p:cNvPr id="14" name="Textplatzhalter 9"/>
          <p:cNvSpPr>
            <a:spLocks noGrp="1"/>
          </p:cNvSpPr>
          <p:nvPr>
            <p:ph type="body" sz="quarter" idx="11"/>
          </p:nvPr>
        </p:nvSpPr>
        <p:spPr bwMode="white">
          <a:xfrm>
            <a:off x="287338" y="3171489"/>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4" name="Date Placeholder 3"/>
          <p:cNvSpPr>
            <a:spLocks noGrp="1"/>
          </p:cNvSpPr>
          <p:nvPr>
            <p:ph type="dt" sz="half" idx="12"/>
          </p:nvPr>
        </p:nvSpPr>
        <p:spPr/>
        <p:txBody>
          <a:bodyPr/>
          <a:lstStyle/>
          <a:p>
            <a:fld id="{4B7974ED-C101-44F6-915E-24108F547DFD}" type="datetime1">
              <a:rPr lang="de-AT" smtClean="0"/>
              <a:pPr/>
              <a:t>16.01.2024</a:t>
            </a:fld>
            <a:endParaRPr lang="de-AT" dirty="0"/>
          </a:p>
        </p:txBody>
      </p:sp>
      <p:sp>
        <p:nvSpPr>
          <p:cNvPr id="5" name="Footer Placeholder 4"/>
          <p:cNvSpPr>
            <a:spLocks noGrp="1"/>
          </p:cNvSpPr>
          <p:nvPr>
            <p:ph type="ftr" sz="quarter" idx="13"/>
          </p:nvPr>
        </p:nvSpPr>
        <p:spPr/>
        <p:txBody>
          <a:bodyPr/>
          <a:lstStyle/>
          <a:p>
            <a:r>
              <a:rPr lang="de-AT"/>
              <a:t>Fußzeile</a:t>
            </a:r>
            <a:endParaRPr lang="de-AT" dirty="0"/>
          </a:p>
        </p:txBody>
      </p:sp>
      <p:sp>
        <p:nvSpPr>
          <p:cNvPr id="6" name="Slide Number Placeholder 5"/>
          <p:cNvSpPr>
            <a:spLocks noGrp="1"/>
          </p:cNvSpPr>
          <p:nvPr>
            <p:ph type="sldNum" sz="quarter" idx="14"/>
          </p:nvPr>
        </p:nvSpPr>
        <p:spPr/>
        <p:txBody>
          <a:bodyPr/>
          <a:lstStyle/>
          <a:p>
            <a:r>
              <a:rPr lang="de-AT"/>
              <a:t>Seite </a:t>
            </a:r>
            <a:fld id="{680737D9-CC42-4855-ABAC-B759A1A9D624}" type="slidenum">
              <a:rPr lang="de-AT" smtClean="0"/>
              <a:pPr/>
              <a:t>‹Nr.›</a:t>
            </a:fld>
            <a:endParaRPr lang="de-AT" dirty="0"/>
          </a:p>
        </p:txBody>
      </p:sp>
      <p:pic>
        <p:nvPicPr>
          <p:cNvPr id="16" name="Grafik 15">
            <a:extLst>
              <a:ext uri="{FF2B5EF4-FFF2-40B4-BE49-F238E27FC236}">
                <a16:creationId xmlns:a16="http://schemas.microsoft.com/office/drawing/2014/main" id="{8CE3C7E9-F05D-4DB6-844F-097DC39A0AE4}"/>
              </a:ext>
            </a:extLst>
          </p:cNvPr>
          <p:cNvPicPr>
            <a:picLocks noChangeAspect="1"/>
          </p:cNvPicPr>
          <p:nvPr/>
        </p:nvPicPr>
        <p:blipFill>
          <a:blip r:embed="rId2"/>
          <a:stretch>
            <a:fillRect/>
          </a:stretch>
        </p:blipFill>
        <p:spPr>
          <a:xfrm>
            <a:off x="6579375" y="1279092"/>
            <a:ext cx="1849165" cy="1170720"/>
          </a:xfrm>
          <a:prstGeom prst="rect">
            <a:avLst/>
          </a:prstGeom>
        </p:spPr>
      </p:pic>
      <p:pic>
        <p:nvPicPr>
          <p:cNvPr id="12" name="Grafik 11">
            <a:extLst>
              <a:ext uri="{FF2B5EF4-FFF2-40B4-BE49-F238E27FC236}">
                <a16:creationId xmlns:a16="http://schemas.microsoft.com/office/drawing/2014/main" id="{0DCF4C52-7450-4216-AD35-23E4508F8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613" y="6421813"/>
            <a:ext cx="1318058" cy="274262"/>
          </a:xfrm>
          <a:prstGeom prst="rect">
            <a:avLst/>
          </a:prstGeom>
        </p:spPr>
      </p:pic>
    </p:spTree>
    <p:extLst>
      <p:ext uri="{BB962C8B-B14F-4D97-AF65-F5344CB8AC3E}">
        <p14:creationId xmlns:p14="http://schemas.microsoft.com/office/powerpoint/2010/main" val="302117243"/>
      </p:ext>
    </p:extLst>
  </p:cSld>
  <p:clrMapOvr>
    <a:masterClrMapping/>
  </p:clrMapOvr>
  <p:transition>
    <p:fade/>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7" y="1613536"/>
            <a:ext cx="8210547" cy="5244464"/>
          </a:xfrm>
        </p:spPr>
        <p:txBody>
          <a:bodyPr/>
          <a:lstStyle>
            <a:lvl1pPr>
              <a:buNone/>
              <a:defRPr/>
            </a:lvl1pPr>
          </a:lstStyle>
          <a:p>
            <a:pPr lvl="0"/>
            <a:r>
              <a:rPr lang="de-AT" dirty="0"/>
              <a:t>Platzhalter für Objekte</a:t>
            </a:r>
          </a:p>
        </p:txBody>
      </p:sp>
      <p:sp>
        <p:nvSpPr>
          <p:cNvPr id="8" name="Rechteck 7"/>
          <p:cNvSpPr/>
          <p:nvPr/>
        </p:nvSpPr>
        <p:spPr bwMode="gray">
          <a:xfrm>
            <a:off x="0" y="1252226"/>
            <a:ext cx="9144000" cy="3024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dirty="0"/>
              <a:t>      </a:t>
            </a:r>
          </a:p>
        </p:txBody>
      </p:sp>
      <p:sp>
        <p:nvSpPr>
          <p:cNvPr id="2" name="Titel 1"/>
          <p:cNvSpPr>
            <a:spLocks noGrp="1"/>
          </p:cNvSpPr>
          <p:nvPr>
            <p:ph type="title"/>
          </p:nvPr>
        </p:nvSpPr>
        <p:spPr/>
        <p:txBody>
          <a:bodyPr/>
          <a:lstStyle/>
          <a:p>
            <a:r>
              <a:rPr lang="de-DE" dirty="0"/>
              <a:t>Titelmasterformat durch Klicken bearbeiten</a:t>
            </a:r>
            <a:endParaRPr lang="de-AT" dirty="0"/>
          </a:p>
        </p:txBody>
      </p:sp>
      <p:pic>
        <p:nvPicPr>
          <p:cNvPr id="6" name="Grafik 5">
            <a:extLst>
              <a:ext uri="{FF2B5EF4-FFF2-40B4-BE49-F238E27FC236}">
                <a16:creationId xmlns:a16="http://schemas.microsoft.com/office/drawing/2014/main" id="{13B1CA4E-C398-49A1-9CD7-D9ACEA72DBE3}"/>
              </a:ext>
            </a:extLst>
          </p:cNvPr>
          <p:cNvPicPr>
            <a:picLocks noChangeAspect="1"/>
          </p:cNvPicPr>
          <p:nvPr/>
        </p:nvPicPr>
        <p:blipFill>
          <a:blip r:embed="rId2"/>
          <a:stretch>
            <a:fillRect/>
          </a:stretch>
        </p:blipFill>
        <p:spPr>
          <a:xfrm>
            <a:off x="7711621" y="346283"/>
            <a:ext cx="1170000" cy="740736"/>
          </a:xfrm>
          <a:prstGeom prst="rect">
            <a:avLst/>
          </a:prstGeom>
        </p:spPr>
      </p:pic>
    </p:spTree>
    <p:extLst>
      <p:ext uri="{BB962C8B-B14F-4D97-AF65-F5344CB8AC3E}">
        <p14:creationId xmlns:p14="http://schemas.microsoft.com/office/powerpoint/2010/main" val="97030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613536"/>
            <a:ext cx="3960000" cy="4631054"/>
          </a:xfrm>
        </p:spPr>
        <p:txBody>
          <a:bodyPr>
            <a:normAutofit/>
          </a:bodyPr>
          <a:lstStyle>
            <a:lvl1pPr>
              <a:defRPr sz="1600"/>
            </a:lvl1pPr>
            <a:lvl2pPr marL="541312" indent="-285750">
              <a:buClr>
                <a:schemeClr val="accent1"/>
              </a:buClr>
              <a:buFont typeface="Wingdings" charset="2"/>
              <a:buChar char="§"/>
              <a:defRPr sz="1500"/>
            </a:lvl2pPr>
            <a:lvl3pP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613536"/>
            <a:ext cx="3960000" cy="4631054"/>
          </a:xfrm>
        </p:spPr>
        <p:txBody>
          <a:bodyPr>
            <a:normAutofit/>
          </a:bodyPr>
          <a:lstStyle>
            <a:lvl1pPr>
              <a:buClr>
                <a:schemeClr val="accent1"/>
              </a:buClr>
              <a:defRPr sz="1600"/>
            </a:lvl1pPr>
            <a:lvl2pPr marL="541312" indent="-285750">
              <a:buClr>
                <a:schemeClr val="accent1"/>
              </a:buClr>
              <a:buFont typeface="Wingdings" charset="2"/>
              <a:buChar char="§"/>
              <a:defRPr sz="1500"/>
            </a:lvl2pPr>
            <a:lvl3pP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5" name="Datumsplatzhalter 4"/>
          <p:cNvSpPr>
            <a:spLocks noGrp="1"/>
          </p:cNvSpPr>
          <p:nvPr>
            <p:ph type="dt" sz="half" idx="10"/>
          </p:nvPr>
        </p:nvSpPr>
        <p:spPr/>
        <p:txBody>
          <a:bodyPr/>
          <a:lstStyle/>
          <a:p>
            <a:fld id="{DF06BFE9-70F6-4510-8431-2B70E412F0E3}" type="datetime1">
              <a:rPr lang="de-AT" smtClean="0"/>
              <a:pPr/>
              <a:t>16.01.2024</a:t>
            </a:fld>
            <a:endParaRPr lang="de-AT" dirty="0"/>
          </a:p>
        </p:txBody>
      </p:sp>
      <p:sp>
        <p:nvSpPr>
          <p:cNvPr id="9" name="Fußzeilenplatzhalter 8"/>
          <p:cNvSpPr>
            <a:spLocks noGrp="1"/>
          </p:cNvSpPr>
          <p:nvPr>
            <p:ph type="ftr" sz="quarter" idx="11"/>
          </p:nvPr>
        </p:nvSpPr>
        <p:spPr/>
        <p:txBody>
          <a:bodyPr/>
          <a:lstStyle/>
          <a:p>
            <a:r>
              <a:rPr lang="de-AT"/>
              <a:t>Fußzeile</a:t>
            </a:r>
          </a:p>
        </p:txBody>
      </p:sp>
      <p:sp>
        <p:nvSpPr>
          <p:cNvPr id="10" name="Foliennummernplatzhalter 9"/>
          <p:cNvSpPr>
            <a:spLocks noGrp="1"/>
          </p:cNvSpPr>
          <p:nvPr>
            <p:ph type="sldNum" sz="quarter" idx="12"/>
          </p:nvPr>
        </p:nvSpPr>
        <p:spPr/>
        <p:txBody>
          <a:bodyPr/>
          <a:lstStyle/>
          <a:p>
            <a:r>
              <a:rPr lang="de-AT"/>
              <a:t>Seite </a:t>
            </a:r>
            <a:fld id="{680737D9-CC42-4855-ABAC-B759A1A9D624}" type="slidenum">
              <a:rPr lang="de-AT" smtClean="0"/>
              <a:pPr/>
              <a:t>‹Nr.›</a:t>
            </a:fld>
            <a:endParaRPr lang="de-AT" dirty="0"/>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5996498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2323189"/>
            <a:ext cx="3960000" cy="3921401"/>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2323189"/>
            <a:ext cx="3960000" cy="3921401"/>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5" y="1613536"/>
            <a:ext cx="396081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
        <p:nvSpPr>
          <p:cNvPr id="5" name="Datumsplatzhalter 4"/>
          <p:cNvSpPr>
            <a:spLocks noGrp="1"/>
          </p:cNvSpPr>
          <p:nvPr>
            <p:ph type="dt" sz="half" idx="14"/>
          </p:nvPr>
        </p:nvSpPr>
        <p:spPr/>
        <p:txBody>
          <a:bodyPr/>
          <a:lstStyle/>
          <a:p>
            <a:fld id="{2DB00DAD-AAFD-4423-9016-B81BB1903077}" type="datetime1">
              <a:rPr lang="de-AT" smtClean="0"/>
              <a:pPr/>
              <a:t>16.01.2024</a:t>
            </a:fld>
            <a:endParaRPr lang="de-AT" dirty="0"/>
          </a:p>
        </p:txBody>
      </p:sp>
      <p:sp>
        <p:nvSpPr>
          <p:cNvPr id="11" name="Fußzeilenplatzhalter 10"/>
          <p:cNvSpPr>
            <a:spLocks noGrp="1"/>
          </p:cNvSpPr>
          <p:nvPr>
            <p:ph type="ftr" sz="quarter" idx="15"/>
          </p:nvPr>
        </p:nvSpPr>
        <p:spPr/>
        <p:txBody>
          <a:bodyPr/>
          <a:lstStyle/>
          <a:p>
            <a:r>
              <a:rPr lang="de-AT"/>
              <a:t>Fußzeile</a:t>
            </a:r>
          </a:p>
        </p:txBody>
      </p:sp>
      <p:sp>
        <p:nvSpPr>
          <p:cNvPr id="12" name="Foliennummernplatzhalter 11"/>
          <p:cNvSpPr>
            <a:spLocks noGrp="1"/>
          </p:cNvSpPr>
          <p:nvPr>
            <p:ph type="sldNum" sz="quarter" idx="16"/>
          </p:nvPr>
        </p:nvSpPr>
        <p:spPr/>
        <p:txBody>
          <a:bodyPr/>
          <a:lstStyle/>
          <a:p>
            <a:r>
              <a:rPr lang="de-AT"/>
              <a:t>Seite </a:t>
            </a:r>
            <a:fld id="{680737D9-CC42-4855-ABAC-B759A1A9D624}" type="slidenum">
              <a:rPr lang="de-AT" smtClean="0"/>
              <a:pPr/>
              <a:t>‹Nr.›</a:t>
            </a:fld>
            <a:endParaRPr lang="de-AT" dirty="0"/>
          </a:p>
        </p:txBody>
      </p:sp>
      <p:sp>
        <p:nvSpPr>
          <p:cNvPr id="2" name="Titel 1"/>
          <p:cNvSpPr>
            <a:spLocks noGrp="1"/>
          </p:cNvSpPr>
          <p:nvPr>
            <p:ph type="title"/>
          </p:nvPr>
        </p:nvSpPr>
        <p:spPr/>
        <p:txBody>
          <a:bodyPr/>
          <a:lstStyle/>
          <a:p>
            <a:r>
              <a:rPr lang="de-DE"/>
              <a:t>Titelmasterformat durch Klicken bearbeiten</a:t>
            </a:r>
            <a:endParaRPr lang="de-AT" dirty="0"/>
          </a:p>
        </p:txBody>
      </p:sp>
      <p:sp>
        <p:nvSpPr>
          <p:cNvPr id="14" name="Textplatzhalter 2"/>
          <p:cNvSpPr>
            <a:spLocks noGrp="1"/>
          </p:cNvSpPr>
          <p:nvPr>
            <p:ph type="body" idx="17" hasCustomPrompt="1"/>
          </p:nvPr>
        </p:nvSpPr>
        <p:spPr bwMode="gray">
          <a:xfrm>
            <a:off x="4727895" y="1613536"/>
            <a:ext cx="396081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Tree>
    <p:extLst>
      <p:ext uri="{BB962C8B-B14F-4D97-AF65-F5344CB8AC3E}">
        <p14:creationId xmlns:p14="http://schemas.microsoft.com/office/powerpoint/2010/main" val="34731861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5" name="Rechteck 4"/>
          <p:cNvSpPr/>
          <p:nvPr/>
        </p:nvSpPr>
        <p:spPr>
          <a:xfrm>
            <a:off x="467544" y="2357436"/>
            <a:ext cx="4319712" cy="3260345"/>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1" tIns="45715" rIns="91431" bIns="45715" rtlCol="0" anchor="ctr"/>
          <a:lstStyle/>
          <a:p>
            <a:pPr algn="ctr"/>
            <a:endParaRPr lang="de-AT" sz="1800" dirty="0"/>
          </a:p>
        </p:txBody>
      </p:sp>
      <p:pic>
        <p:nvPicPr>
          <p:cNvPr id="7" name="Grafik 6" descr="Logo-für-VK.png"/>
          <p:cNvPicPr>
            <a:picLocks noChangeAspect="1"/>
          </p:cNvPicPr>
          <p:nvPr/>
        </p:nvPicPr>
        <p:blipFill>
          <a:blip r:embed="rId2" cstate="print"/>
          <a:stretch>
            <a:fillRect/>
          </a:stretch>
        </p:blipFill>
        <p:spPr>
          <a:xfrm>
            <a:off x="611561" y="2552700"/>
            <a:ext cx="492443" cy="2703196"/>
          </a:xfrm>
          <a:prstGeom prst="rect">
            <a:avLst/>
          </a:prstGeom>
        </p:spPr>
      </p:pic>
      <p:sp>
        <p:nvSpPr>
          <p:cNvPr id="11" name="Textplatzhalter 10"/>
          <p:cNvSpPr>
            <a:spLocks noGrp="1"/>
          </p:cNvSpPr>
          <p:nvPr>
            <p:ph type="body" sz="quarter" idx="10" hasCustomPrompt="1"/>
          </p:nvPr>
        </p:nvSpPr>
        <p:spPr>
          <a:xfrm>
            <a:off x="1684020" y="3071812"/>
            <a:ext cx="2763926" cy="2173549"/>
          </a:xfrm>
        </p:spPr>
        <p:txBody>
          <a:bodyPr>
            <a:normAutofit/>
          </a:bodyPr>
          <a:lstStyle>
            <a:lvl1pPr marL="0" marR="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AT" sz="1000"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8" name="Datumsplatzhalter 7"/>
          <p:cNvSpPr>
            <a:spLocks noGrp="1"/>
          </p:cNvSpPr>
          <p:nvPr>
            <p:ph type="dt" sz="half" idx="11"/>
          </p:nvPr>
        </p:nvSpPr>
        <p:spPr/>
        <p:txBody>
          <a:bodyPr/>
          <a:lstStyle/>
          <a:p>
            <a:fld id="{4B7974ED-C101-44F6-915E-24108F547DFD}" type="datetime1">
              <a:rPr lang="de-AT" smtClean="0"/>
              <a:pPr/>
              <a:t>16.01.2024</a:t>
            </a:fld>
            <a:endParaRPr lang="de-AT" dirty="0"/>
          </a:p>
        </p:txBody>
      </p:sp>
      <p:sp>
        <p:nvSpPr>
          <p:cNvPr id="9" name="Fußzeilenplatzhalter 8"/>
          <p:cNvSpPr>
            <a:spLocks noGrp="1"/>
          </p:cNvSpPr>
          <p:nvPr>
            <p:ph type="ftr" sz="quarter" idx="12"/>
          </p:nvPr>
        </p:nvSpPr>
        <p:spPr/>
        <p:txBody>
          <a:bodyPr/>
          <a:lstStyle/>
          <a:p>
            <a:r>
              <a:rPr lang="de-AT"/>
              <a:t>Fußzeile</a:t>
            </a:r>
            <a:endParaRPr lang="de-AT" dirty="0"/>
          </a:p>
        </p:txBody>
      </p:sp>
      <p:sp>
        <p:nvSpPr>
          <p:cNvPr id="10" name="Foliennummernplatzhalter 9"/>
          <p:cNvSpPr>
            <a:spLocks noGrp="1"/>
          </p:cNvSpPr>
          <p:nvPr>
            <p:ph type="sldNum" sz="quarter" idx="13"/>
          </p:nvPr>
        </p:nvSpPr>
        <p:spPr/>
        <p:txBody>
          <a:bodyPr/>
          <a:lstStyle/>
          <a:p>
            <a:r>
              <a:rPr lang="de-AT"/>
              <a:t>Seite </a:t>
            </a:r>
            <a:fld id="{680737D9-CC42-4855-ABAC-B759A1A9D624}" type="slidenum">
              <a:rPr lang="de-AT" smtClean="0"/>
              <a:pPr/>
              <a:t>‹Nr.›</a:t>
            </a:fld>
            <a:endParaRPr lang="de-AT" dirty="0"/>
          </a:p>
        </p:txBody>
      </p:sp>
    </p:spTree>
    <p:extLst>
      <p:ext uri="{BB962C8B-B14F-4D97-AF65-F5344CB8AC3E}">
        <p14:creationId xmlns:p14="http://schemas.microsoft.com/office/powerpoint/2010/main" val="2956229837"/>
      </p:ext>
    </p:extLst>
  </p:cSld>
  <p:clrMapOvr>
    <a:masterClrMapping/>
  </p:clrMapOvr>
  <p:transition>
    <p:fade/>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Inhalt und zwei Inhalte">
    <p:spTree>
      <p:nvGrpSpPr>
        <p:cNvPr id="1" name=""/>
        <p:cNvGrpSpPr/>
        <p:nvPr/>
      </p:nvGrpSpPr>
      <p:grpSpPr>
        <a:xfrm>
          <a:off x="0" y="0"/>
          <a:ext cx="0" cy="0"/>
          <a:chOff x="0" y="0"/>
          <a:chExt cx="0" cy="0"/>
        </a:xfrm>
      </p:grpSpPr>
      <p:sp>
        <p:nvSpPr>
          <p:cNvPr id="7" name="Fußzeilenplatzhalter 6"/>
          <p:cNvSpPr>
            <a:spLocks noGrp="1"/>
          </p:cNvSpPr>
          <p:nvPr>
            <p:ph type="ftr" sz="quarter" idx="11"/>
          </p:nvPr>
        </p:nvSpPr>
        <p:spPr>
          <a:xfrm>
            <a:off x="142844" y="6245225"/>
            <a:ext cx="5876956" cy="476250"/>
          </a:xfrm>
        </p:spPr>
        <p:txBody>
          <a:bodyPr/>
          <a:lstStyle>
            <a:lvl1pPr>
              <a:defRPr/>
            </a:lvl1pPr>
          </a:lstStyle>
          <a:p>
            <a:endParaRPr lang="de-DE" dirty="0"/>
          </a:p>
        </p:txBody>
      </p:sp>
      <p:sp>
        <p:nvSpPr>
          <p:cNvPr id="18" name="Inhaltsplatzhalter 2"/>
          <p:cNvSpPr>
            <a:spLocks noGrp="1"/>
          </p:cNvSpPr>
          <p:nvPr>
            <p:ph idx="1"/>
          </p:nvPr>
        </p:nvSpPr>
        <p:spPr>
          <a:xfrm>
            <a:off x="357158" y="2071678"/>
            <a:ext cx="8329642" cy="4054485"/>
          </a:xfrm>
        </p:spPr>
        <p:txBody>
          <a:bodyPr vert="horz" lIns="0" tIns="45720" rIns="0" bIns="45720" rtlCol="0">
            <a:normAutofit/>
          </a:bodyPr>
          <a:lstStyle>
            <a:lvl1pPr algn="l" defTabSz="914400" rtl="0" eaLnBrk="1" latinLnBrk="0" hangingPunct="1">
              <a:lnSpc>
                <a:spcPct val="100000"/>
              </a:lnSpc>
              <a:spcBef>
                <a:spcPts val="0"/>
              </a:spcBef>
              <a:spcAft>
                <a:spcPts val="600"/>
              </a:spcAft>
              <a:buFont typeface="Wingdings" pitchFamily="2" charset="2"/>
              <a:buChar char="§"/>
              <a:defRPr lang="de-DE" sz="2200" kern="1200" dirty="0" smtClean="0">
                <a:solidFill>
                  <a:schemeClr val="tx1"/>
                </a:solidFill>
                <a:latin typeface="+mn-lt"/>
                <a:ea typeface="+mn-ea"/>
                <a:cs typeface="+mn-cs"/>
              </a:defRPr>
            </a:lvl1pPr>
            <a:lvl2pPr algn="l" defTabSz="914400" rtl="0" eaLnBrk="1" latinLnBrk="0" hangingPunct="1">
              <a:lnSpc>
                <a:spcPct val="100000"/>
              </a:lnSpc>
              <a:spcBef>
                <a:spcPts val="0"/>
              </a:spcBef>
              <a:spcAft>
                <a:spcPts val="600"/>
              </a:spcAft>
              <a:buFont typeface="Wingdings" pitchFamily="2" charset="2"/>
              <a:buChar char="§"/>
              <a:defRPr lang="de-DE" sz="2200" kern="1200" dirty="0" smtClean="0">
                <a:solidFill>
                  <a:schemeClr val="tx1"/>
                </a:solidFill>
                <a:latin typeface="+mn-lt"/>
                <a:ea typeface="+mn-ea"/>
                <a:cs typeface="+mn-cs"/>
              </a:defRPr>
            </a:lvl2pPr>
            <a:lvl3pPr algn="l" defTabSz="914400" rtl="0" eaLnBrk="1" latinLnBrk="0" hangingPunct="1">
              <a:lnSpc>
                <a:spcPct val="100000"/>
              </a:lnSpc>
              <a:spcBef>
                <a:spcPts val="0"/>
              </a:spcBef>
              <a:spcAft>
                <a:spcPts val="600"/>
              </a:spcAft>
              <a:buFont typeface="Wingdings" pitchFamily="2" charset="2"/>
              <a:buChar char="§"/>
              <a:defRPr lang="de-DE" sz="2200" kern="1200" dirty="0" smtClean="0">
                <a:solidFill>
                  <a:schemeClr val="tx1"/>
                </a:solidFill>
                <a:latin typeface="+mn-lt"/>
                <a:ea typeface="+mn-ea"/>
                <a:cs typeface="+mn-cs"/>
              </a:defRPr>
            </a:lvl3pPr>
            <a:lvl4pPr algn="l" defTabSz="914400" rtl="0" eaLnBrk="1" latinLnBrk="0" hangingPunct="1">
              <a:lnSpc>
                <a:spcPct val="100000"/>
              </a:lnSpc>
              <a:spcBef>
                <a:spcPts val="0"/>
              </a:spcBef>
              <a:spcAft>
                <a:spcPts val="600"/>
              </a:spcAft>
              <a:buFont typeface="Wingdings" pitchFamily="2" charset="2"/>
              <a:buChar char="§"/>
              <a:defRPr lang="de-DE" sz="2200" kern="1200" dirty="0" smtClean="0">
                <a:solidFill>
                  <a:schemeClr val="tx1"/>
                </a:solidFill>
                <a:latin typeface="+mn-lt"/>
                <a:ea typeface="+mn-ea"/>
                <a:cs typeface="+mn-cs"/>
              </a:defRPr>
            </a:lvl4pPr>
            <a:lvl5pPr algn="l" defTabSz="914400" rtl="0" eaLnBrk="1" latinLnBrk="0" hangingPunct="1">
              <a:lnSpc>
                <a:spcPct val="100000"/>
              </a:lnSpc>
              <a:spcBef>
                <a:spcPts val="0"/>
              </a:spcBef>
              <a:spcAft>
                <a:spcPts val="600"/>
              </a:spcAft>
              <a:buFont typeface="Wingdings" pitchFamily="2" charset="2"/>
              <a:buChar char="§"/>
              <a:defRPr lang="de-AT" sz="2200" kern="1200" dirty="0">
                <a:solidFill>
                  <a:schemeClr val="tx1"/>
                </a:solidFill>
                <a:latin typeface="+mn-lt"/>
                <a:ea typeface="+mn-ea"/>
                <a:cs typeface="+mn-cs"/>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pic>
        <p:nvPicPr>
          <p:cNvPr id="11" name="Grafik 10" descr="logo_wb.png"/>
          <p:cNvPicPr>
            <a:picLocks noChangeAspect="1"/>
          </p:cNvPicPr>
          <p:nvPr userDrawn="1"/>
        </p:nvPicPr>
        <p:blipFill>
          <a:blip r:embed="rId2" cstate="print"/>
          <a:stretch>
            <a:fillRect/>
          </a:stretch>
        </p:blipFill>
        <p:spPr>
          <a:xfrm>
            <a:off x="5214968" y="428604"/>
            <a:ext cx="1643048" cy="442359"/>
          </a:xfrm>
          <a:prstGeom prst="rect">
            <a:avLst/>
          </a:prstGeom>
        </p:spPr>
      </p:pic>
      <p:sp>
        <p:nvSpPr>
          <p:cNvPr id="6" name="Titel 1">
            <a:extLst>
              <a:ext uri="{FF2B5EF4-FFF2-40B4-BE49-F238E27FC236}">
                <a16:creationId xmlns:a16="http://schemas.microsoft.com/office/drawing/2014/main" id="{6FB0E8FD-6C28-4166-856A-6F99C628BBDA}"/>
              </a:ext>
            </a:extLst>
          </p:cNvPr>
          <p:cNvSpPr>
            <a:spLocks noGrp="1"/>
          </p:cNvSpPr>
          <p:nvPr>
            <p:ph type="title"/>
          </p:nvPr>
        </p:nvSpPr>
        <p:spPr>
          <a:xfrm>
            <a:off x="462408" y="167640"/>
            <a:ext cx="6840000" cy="1084586"/>
          </a:xfrm>
        </p:spPr>
        <p:txBody>
          <a:bodyPr/>
          <a:lstStyle/>
          <a:p>
            <a:r>
              <a:rPr lang="de-DE" dirty="0"/>
              <a:t>Titelmasterformat durch Klicken bearbeiten</a:t>
            </a:r>
            <a:endParaRPr lang="de-AT" dirty="0"/>
          </a:p>
        </p:txBody>
      </p:sp>
    </p:spTree>
    <p:extLst>
      <p:ext uri="{BB962C8B-B14F-4D97-AF65-F5344CB8AC3E}">
        <p14:creationId xmlns:p14="http://schemas.microsoft.com/office/powerpoint/2010/main" val="50199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ur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5172" y="430318"/>
            <a:ext cx="6280165" cy="1143000"/>
          </a:xfrm>
          <a:prstGeom prst="rect">
            <a:avLst/>
          </a:prstGeom>
        </p:spPr>
        <p:txBody>
          <a:bodyPr/>
          <a:lstStyle>
            <a:lvl1pPr>
              <a:defRPr/>
            </a:lvl1pPr>
          </a:lstStyle>
          <a:p>
            <a:r>
              <a:rPr lang="de-DE" dirty="0"/>
              <a:t>Folienlayout für große Grafiken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a:t>Platzhalter für Objekte</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Zwei Inhalte 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430318"/>
            <a:ext cx="6281339" cy="1143000"/>
          </a:xfrm>
          <a:prstGeom prst="rect">
            <a:avLst/>
          </a:prstGeom>
        </p:spPr>
        <p:txBody>
          <a:bodyPr>
            <a:normAutofit/>
          </a:bodyPr>
          <a:lstStyle>
            <a:lvl1pPr>
              <a:lnSpc>
                <a:spcPct val="100000"/>
              </a:lnSpc>
              <a:defRPr sz="2800"/>
            </a:lvl1pPr>
          </a:lstStyle>
          <a:p>
            <a:r>
              <a:rPr lang="de-DE" dirty="0"/>
              <a:t>Folienlayout für zwei Inhalte (Vergleich)</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ußzeilenplatzhalter 5"/>
          <p:cNvSpPr>
            <a:spLocks noGrp="1"/>
          </p:cNvSpPr>
          <p:nvPr>
            <p:ph type="ftr" sz="quarter" idx="11"/>
          </p:nvPr>
        </p:nvSpPr>
        <p:spPr/>
        <p:txBody>
          <a:bodyPr/>
          <a:lstStyle/>
          <a:p>
            <a:r>
              <a:rPr lang="de-AT"/>
              <a:t>Fußzeile</a:t>
            </a:r>
          </a:p>
        </p:txBody>
      </p:sp>
      <p:sp>
        <p:nvSpPr>
          <p:cNvPr id="7" name="Foliennummernplatzhalter 6"/>
          <p:cNvSpPr>
            <a:spLocks noGrp="1"/>
          </p:cNvSpPr>
          <p:nvPr>
            <p:ph type="sldNum" sz="quarter" idx="12"/>
          </p:nvPr>
        </p:nvSpPr>
        <p:spPr/>
        <p:txBody>
          <a:bodyPr/>
          <a:lstStyle/>
          <a:p>
            <a:r>
              <a:rPr lang="de-AT" dirty="0"/>
              <a:t>Seite </a:t>
            </a:r>
            <a:fld id="{680737D9-CC42-4855-ABAC-B759A1A9D624}" type="slidenum">
              <a:rPr lang="de-AT" smtClean="0"/>
              <a:pPr/>
              <a:t>‹Nr.›</a:t>
            </a:fld>
            <a:endParaRPr lang="de-AT" dirty="0"/>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fld id="{2DB00DAD-AAFD-4423-9016-B81BB1903077}" type="datetime1">
              <a:rPr lang="de-AT" smtClean="0"/>
              <a:pPr/>
              <a:t>16.01.2024</a:t>
            </a:fld>
            <a:endParaRPr lang="de-AT"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6A3FCC5-1509-445E-BE36-5F597590EDBB}"/>
              </a:ext>
            </a:extLst>
          </p:cNvPr>
          <p:cNvGrpSpPr/>
          <p:nvPr/>
        </p:nvGrpSpPr>
        <p:grpSpPr>
          <a:xfrm>
            <a:off x="287338" y="752921"/>
            <a:ext cx="8552850" cy="2078015"/>
            <a:chOff x="287338" y="603319"/>
            <a:chExt cx="8552850" cy="1731679"/>
          </a:xfrm>
        </p:grpSpPr>
        <p:sp>
          <p:nvSpPr>
            <p:cNvPr id="13" name="Rechteck 12"/>
            <p:cNvSpPr/>
            <p:nvPr userDrawn="1"/>
          </p:nvSpPr>
          <p:spPr>
            <a:xfrm>
              <a:off x="6192000" y="603319"/>
              <a:ext cx="2648188" cy="1731679"/>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5" name="Rechteck 14"/>
            <p:cNvSpPr/>
            <p:nvPr userDrawn="1"/>
          </p:nvSpPr>
          <p:spPr bwMode="blackWhite">
            <a:xfrm>
              <a:off x="287338" y="603319"/>
              <a:ext cx="5904662" cy="1731679"/>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8" y="1799703"/>
            <a:ext cx="5466982" cy="620057"/>
          </a:xfrm>
          <a:prstGeom prst="rect">
            <a:avLst/>
          </a:prstGeom>
        </p:spPr>
        <p:txBody>
          <a:bodyPr tIns="0" anchor="b" anchorCtr="0">
            <a:noAutofit/>
          </a:bodyPr>
          <a:lstStyle>
            <a:lvl1pPr algn="l">
              <a:lnSpc>
                <a:spcPct val="100000"/>
              </a:lnSpc>
              <a:defRPr sz="3200" b="1" i="0" baseline="0">
                <a:solidFill>
                  <a:schemeClr val="bg1"/>
                </a:solidFill>
                <a:latin typeface="Verdana Pro Black" panose="020B0A04030504040204" pitchFamily="34" charset="0"/>
                <a:ea typeface="Verdana Pro Black" panose="020B0A04030504040204" pitchFamily="34" charset="0"/>
                <a:cs typeface="Verdana Pro Black" panose="020B0A04030504040204" pitchFamily="34"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8" y="1191697"/>
            <a:ext cx="5466982"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287338" y="317148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2" name="Textplatzhalter 7"/>
          <p:cNvSpPr>
            <a:spLocks noGrp="1"/>
          </p:cNvSpPr>
          <p:nvPr>
            <p:ph type="body" sz="quarter" idx="12" hasCustomPrompt="1"/>
          </p:nvPr>
        </p:nvSpPr>
        <p:spPr bwMode="auto">
          <a:xfrm>
            <a:off x="457200" y="6512312"/>
            <a:ext cx="1638300" cy="292348"/>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21" name="Grafik 20">
            <a:extLst>
              <a:ext uri="{FF2B5EF4-FFF2-40B4-BE49-F238E27FC236}">
                <a16:creationId xmlns:a16="http://schemas.microsoft.com/office/drawing/2014/main" id="{2D5C1542-29B8-4AE1-B0C9-CD406CE5EF8B}"/>
              </a:ext>
            </a:extLst>
          </p:cNvPr>
          <p:cNvPicPr>
            <a:picLocks noChangeAspect="1"/>
          </p:cNvPicPr>
          <p:nvPr/>
        </p:nvPicPr>
        <p:blipFill>
          <a:blip r:embed="rId3"/>
          <a:stretch>
            <a:fillRect/>
          </a:stretch>
        </p:blipFill>
        <p:spPr>
          <a:xfrm>
            <a:off x="6579375" y="1279092"/>
            <a:ext cx="1849165" cy="1170720"/>
          </a:xfrm>
          <a:prstGeom prst="rect">
            <a:avLst/>
          </a:prstGeom>
        </p:spPr>
      </p:pic>
      <p:pic>
        <p:nvPicPr>
          <p:cNvPr id="11" name="Grafik 10">
            <a:extLst>
              <a:ext uri="{FF2B5EF4-FFF2-40B4-BE49-F238E27FC236}">
                <a16:creationId xmlns:a16="http://schemas.microsoft.com/office/drawing/2014/main" id="{59234A93-CFFB-4237-9659-D02118469D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113" y="6155953"/>
            <a:ext cx="1835942" cy="381097"/>
          </a:xfrm>
          <a:prstGeom prst="rect">
            <a:avLst/>
          </a:prstGeom>
        </p:spPr>
      </p:pic>
    </p:spTree>
    <p:extLst>
      <p:ext uri="{BB962C8B-B14F-4D97-AF65-F5344CB8AC3E}">
        <p14:creationId xmlns:p14="http://schemas.microsoft.com/office/powerpoint/2010/main" val="83991893"/>
      </p:ext>
    </p:extLst>
  </p:cSld>
  <p:clrMapOvr>
    <a:masterClrMapping/>
  </p:clrMapOvr>
  <p:transition>
    <p:fade/>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pic>
        <p:nvPicPr>
          <p:cNvPr id="7" name="Grafik 6" descr="Logo-für-VK.png"/>
          <p:cNvPicPr>
            <a:picLocks noChangeAspect="1"/>
          </p:cNvPicPr>
          <p:nvPr userDrawn="1"/>
        </p:nvPicPr>
        <p:blipFill>
          <a:blip r:embed="rId2" cstate="print"/>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a:t>Fußzeile</a:t>
            </a:r>
          </a:p>
        </p:txBody>
      </p:sp>
      <p:sp>
        <p:nvSpPr>
          <p:cNvPr id="9" name="Foliennummernplatzhalter 6"/>
          <p:cNvSpPr>
            <a:spLocks noGrp="1"/>
          </p:cNvSpPr>
          <p:nvPr>
            <p:ph type="sldNum" sz="quarter" idx="12"/>
          </p:nvPr>
        </p:nvSpPr>
        <p:spPr>
          <a:xfrm>
            <a:off x="462407" y="6341555"/>
            <a:ext cx="892150" cy="365125"/>
          </a:xfrm>
        </p:spPr>
        <p:txBody>
          <a:bodyPr/>
          <a:lstStyle/>
          <a:p>
            <a:r>
              <a:rPr lang="de-AT" dirty="0"/>
              <a:t>Seite </a:t>
            </a:r>
            <a:fld id="{680737D9-CC42-4855-ABAC-B759A1A9D624}" type="slidenum">
              <a:rPr lang="de-AT" smtClean="0"/>
              <a:pPr/>
              <a:t>‹Nr.›</a:t>
            </a:fld>
            <a:endParaRPr lang="de-AT" dirty="0"/>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fld id="{9A7BEC0E-A10A-46DD-B6FB-30F1E68150A3}" type="datetime1">
              <a:rPr lang="de-AT" smtClean="0"/>
              <a:pPr/>
              <a:t>16.01.2024</a:t>
            </a:fld>
            <a:endParaRPr lang="de-AT"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11"/>
          </p:nvPr>
        </p:nvSpPr>
        <p:spPr/>
        <p:txBody>
          <a:bodyPr/>
          <a:lstStyle/>
          <a:p>
            <a:endParaRPr lang="de-AT">
              <a:solidFill>
                <a:prstClr val="black">
                  <a:tint val="75000"/>
                </a:prstClr>
              </a:solidFill>
            </a:endParaRPr>
          </a:p>
        </p:txBody>
      </p:sp>
      <p:sp>
        <p:nvSpPr>
          <p:cNvPr id="6" name="Slide Number Placeholder 5"/>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1546763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AT"/>
          </a:p>
        </p:txBody>
      </p:sp>
      <p:sp>
        <p:nvSpPr>
          <p:cNvPr id="3" name="Fußzeilenplatzhalter 2"/>
          <p:cNvSpPr>
            <a:spLocks noGrp="1"/>
          </p:cNvSpPr>
          <p:nvPr>
            <p:ph type="ftr" sz="quarter" idx="10"/>
          </p:nvPr>
        </p:nvSpPr>
        <p:spPr/>
        <p:txBody>
          <a:bodyPr/>
          <a:lstStyle/>
          <a:p>
            <a:r>
              <a:rPr lang="de-AT"/>
              <a:t>Fußzeile</a:t>
            </a:r>
            <a:endParaRPr lang="de-AT" dirty="0"/>
          </a:p>
        </p:txBody>
      </p:sp>
      <p:sp>
        <p:nvSpPr>
          <p:cNvPr id="4" name="Foliennummernplatzhalter 3"/>
          <p:cNvSpPr>
            <a:spLocks noGrp="1"/>
          </p:cNvSpPr>
          <p:nvPr>
            <p:ph type="sldNum" sz="quarter" idx="11"/>
          </p:nvPr>
        </p:nvSpPr>
        <p:spPr/>
        <p:txBody>
          <a:bodyPr/>
          <a:lstStyle/>
          <a:p>
            <a:r>
              <a:rPr lang="de-AT"/>
              <a:t>Seite </a:t>
            </a:r>
            <a:fld id="{680737D9-CC42-4855-ABAC-B759A1A9D624}" type="slidenum">
              <a:rPr lang="de-AT" smtClean="0"/>
              <a:pPr/>
              <a:t>‹Nr.›</a:t>
            </a:fld>
            <a:endParaRPr lang="de-AT" dirty="0"/>
          </a:p>
        </p:txBody>
      </p:sp>
      <p:sp>
        <p:nvSpPr>
          <p:cNvPr id="5" name="Datumsplatzhalter 4"/>
          <p:cNvSpPr>
            <a:spLocks noGrp="1"/>
          </p:cNvSpPr>
          <p:nvPr>
            <p:ph type="dt" sz="half" idx="12"/>
          </p:nvPr>
        </p:nvSpPr>
        <p:spPr/>
        <p:txBody>
          <a:bodyPr/>
          <a:lstStyle/>
          <a:p>
            <a:fld id="{4B7974ED-C101-44F6-915E-24108F547DFD}" type="datetime1">
              <a:rPr lang="de-AT" smtClean="0"/>
              <a:pPr/>
              <a:t>16.01.2024</a:t>
            </a:fld>
            <a:endParaRPr lang="de-AT" dirty="0"/>
          </a:p>
        </p:txBody>
      </p:sp>
    </p:spTree>
    <p:extLst>
      <p:ext uri="{BB962C8B-B14F-4D97-AF65-F5344CB8AC3E}">
        <p14:creationId xmlns:p14="http://schemas.microsoft.com/office/powerpoint/2010/main" val="35131934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11"/>
          </p:nvPr>
        </p:nvSpPr>
        <p:spPr/>
        <p:txBody>
          <a:bodyPr/>
          <a:lstStyle/>
          <a:p>
            <a:endParaRPr lang="de-AT">
              <a:solidFill>
                <a:prstClr val="black">
                  <a:tint val="75000"/>
                </a:prstClr>
              </a:solidFill>
            </a:endParaRPr>
          </a:p>
        </p:txBody>
      </p:sp>
      <p:sp>
        <p:nvSpPr>
          <p:cNvPr id="6" name="Slide Number Placeholder 5"/>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1200695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11"/>
          </p:nvPr>
        </p:nvSpPr>
        <p:spPr/>
        <p:txBody>
          <a:bodyPr/>
          <a:lstStyle/>
          <a:p>
            <a:endParaRPr lang="de-AT">
              <a:solidFill>
                <a:prstClr val="black">
                  <a:tint val="75000"/>
                </a:prstClr>
              </a:solidFill>
            </a:endParaRPr>
          </a:p>
        </p:txBody>
      </p:sp>
      <p:sp>
        <p:nvSpPr>
          <p:cNvPr id="6" name="Slide Number Placeholder 5"/>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2124840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11"/>
          </p:nvPr>
        </p:nvSpPr>
        <p:spPr/>
        <p:txBody>
          <a:bodyPr/>
          <a:lstStyle/>
          <a:p>
            <a:endParaRPr lang="de-AT">
              <a:solidFill>
                <a:prstClr val="black">
                  <a:tint val="75000"/>
                </a:prstClr>
              </a:solidFill>
            </a:endParaRPr>
          </a:p>
        </p:txBody>
      </p:sp>
      <p:sp>
        <p:nvSpPr>
          <p:cNvPr id="6" name="Slide Number Placeholder 5"/>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3997662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6" name="Footer Placeholder 5"/>
          <p:cNvSpPr>
            <a:spLocks noGrp="1"/>
          </p:cNvSpPr>
          <p:nvPr>
            <p:ph type="ftr" sz="quarter" idx="11"/>
          </p:nvPr>
        </p:nvSpPr>
        <p:spPr/>
        <p:txBody>
          <a:bodyPr/>
          <a:lstStyle/>
          <a:p>
            <a:endParaRPr lang="de-AT">
              <a:solidFill>
                <a:prstClr val="black">
                  <a:tint val="75000"/>
                </a:prstClr>
              </a:solidFill>
            </a:endParaRPr>
          </a:p>
        </p:txBody>
      </p:sp>
      <p:sp>
        <p:nvSpPr>
          <p:cNvPr id="7" name="Slide Number Placeholder 6"/>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2996784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8" name="Footer Placeholder 7"/>
          <p:cNvSpPr>
            <a:spLocks noGrp="1"/>
          </p:cNvSpPr>
          <p:nvPr>
            <p:ph type="ftr" sz="quarter" idx="11"/>
          </p:nvPr>
        </p:nvSpPr>
        <p:spPr/>
        <p:txBody>
          <a:bodyPr/>
          <a:lstStyle/>
          <a:p>
            <a:endParaRPr lang="de-AT">
              <a:solidFill>
                <a:prstClr val="black">
                  <a:tint val="75000"/>
                </a:prstClr>
              </a:solidFill>
            </a:endParaRPr>
          </a:p>
        </p:txBody>
      </p:sp>
      <p:sp>
        <p:nvSpPr>
          <p:cNvPr id="9" name="Slide Number Placeholder 8"/>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3641742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4" name="Footer Placeholder 3"/>
          <p:cNvSpPr>
            <a:spLocks noGrp="1"/>
          </p:cNvSpPr>
          <p:nvPr>
            <p:ph type="ftr" sz="quarter" idx="11"/>
          </p:nvPr>
        </p:nvSpPr>
        <p:spPr/>
        <p:txBody>
          <a:bodyPr/>
          <a:lstStyle/>
          <a:p>
            <a:endParaRPr lang="de-AT">
              <a:solidFill>
                <a:prstClr val="black">
                  <a:tint val="75000"/>
                </a:prstClr>
              </a:solidFill>
            </a:endParaRPr>
          </a:p>
        </p:txBody>
      </p:sp>
      <p:sp>
        <p:nvSpPr>
          <p:cNvPr id="5" name="Slide Number Placeholder 4"/>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378507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3" name="Footer Placeholder 2"/>
          <p:cNvSpPr>
            <a:spLocks noGrp="1"/>
          </p:cNvSpPr>
          <p:nvPr>
            <p:ph type="ftr" sz="quarter" idx="11"/>
          </p:nvPr>
        </p:nvSpPr>
        <p:spPr/>
        <p:txBody>
          <a:bodyPr/>
          <a:lstStyle/>
          <a:p>
            <a:endParaRPr lang="de-AT">
              <a:solidFill>
                <a:prstClr val="black">
                  <a:tint val="75000"/>
                </a:prstClr>
              </a:solidFill>
            </a:endParaRPr>
          </a:p>
        </p:txBody>
      </p:sp>
      <p:sp>
        <p:nvSpPr>
          <p:cNvPr id="4" name="Slide Number Placeholder 3"/>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261896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613536"/>
            <a:ext cx="7759644" cy="4624686"/>
          </a:xfrm>
        </p:spPr>
        <p:txBody>
          <a:bodyPr lIns="0" rIns="0">
            <a:normAutofit/>
          </a:bodyPr>
          <a:lstStyle>
            <a:lvl1pPr>
              <a:defRPr sz="1600">
                <a:latin typeface="+mn-lt"/>
              </a:defRPr>
            </a:lvl1pPr>
            <a:lvl2pPr>
              <a:defRPr sz="1500"/>
            </a:lvl2pPr>
            <a:lvl3pPr>
              <a:defRPr sz="1400"/>
            </a:lvl3pPr>
            <a:lvl4pPr>
              <a:defRPr sz="1200"/>
            </a:lvl4pPr>
            <a:lvl5pPr>
              <a:defRPr sz="12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EA1F0935-76AD-472F-869A-BFC7616E10CF}" type="datetime1">
              <a:rPr lang="de-AT" smtClean="0"/>
              <a:pPr/>
              <a:t>16.01.2024</a:t>
            </a:fld>
            <a:endParaRPr lang="de-AT" dirty="0"/>
          </a:p>
        </p:txBody>
      </p:sp>
      <p:sp>
        <p:nvSpPr>
          <p:cNvPr id="8" name="Fußzeilenplatzhalter 7"/>
          <p:cNvSpPr>
            <a:spLocks noGrp="1"/>
          </p:cNvSpPr>
          <p:nvPr>
            <p:ph type="ftr" sz="quarter" idx="11"/>
          </p:nvPr>
        </p:nvSpPr>
        <p:spPr/>
        <p:txBody>
          <a:bodyPr/>
          <a:lstStyle/>
          <a:p>
            <a:r>
              <a:rPr lang="de-AT"/>
              <a:t>Fußzeile</a:t>
            </a:r>
          </a:p>
        </p:txBody>
      </p:sp>
      <p:sp>
        <p:nvSpPr>
          <p:cNvPr id="9" name="Foliennummernplatzhalter 8"/>
          <p:cNvSpPr>
            <a:spLocks noGrp="1"/>
          </p:cNvSpPr>
          <p:nvPr>
            <p:ph type="sldNum" sz="quarter" idx="12"/>
          </p:nvPr>
        </p:nvSpPr>
        <p:spPr/>
        <p:txBody>
          <a:bodyPr/>
          <a:lstStyle/>
          <a:p>
            <a:r>
              <a:rPr lang="de-AT"/>
              <a:t>Seite </a:t>
            </a:r>
            <a:fld id="{680737D9-CC42-4855-ABAC-B759A1A9D624}" type="slidenum">
              <a:rPr lang="de-AT" smtClean="0"/>
              <a:pPr/>
              <a:t>‹Nr.›</a:t>
            </a:fld>
            <a:endParaRPr lang="de-AT" dirty="0"/>
          </a:p>
        </p:txBody>
      </p:sp>
      <p:sp>
        <p:nvSpPr>
          <p:cNvPr id="2" name="Titel 1"/>
          <p:cNvSpPr>
            <a:spLocks noGrp="1"/>
          </p:cNvSpPr>
          <p:nvPr>
            <p:ph type="title"/>
          </p:nvPr>
        </p:nvSpPr>
        <p:spPr/>
        <p:txBody>
          <a:bodyPr/>
          <a:lstStyle>
            <a:lvl1pPr>
              <a:defRPr>
                <a:latin typeface="Verdana Pro Black" panose="020B0604020202020204" pitchFamily="34"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14050400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6" name="Footer Placeholder 5"/>
          <p:cNvSpPr>
            <a:spLocks noGrp="1"/>
          </p:cNvSpPr>
          <p:nvPr>
            <p:ph type="ftr" sz="quarter" idx="11"/>
          </p:nvPr>
        </p:nvSpPr>
        <p:spPr/>
        <p:txBody>
          <a:bodyPr/>
          <a:lstStyle/>
          <a:p>
            <a:endParaRPr lang="de-AT">
              <a:solidFill>
                <a:prstClr val="black">
                  <a:tint val="75000"/>
                </a:prstClr>
              </a:solidFill>
            </a:endParaRPr>
          </a:p>
        </p:txBody>
      </p:sp>
      <p:sp>
        <p:nvSpPr>
          <p:cNvPr id="7" name="Slide Number Placeholder 6"/>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131307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6" name="Footer Placeholder 5"/>
          <p:cNvSpPr>
            <a:spLocks noGrp="1"/>
          </p:cNvSpPr>
          <p:nvPr>
            <p:ph type="ftr" sz="quarter" idx="11"/>
          </p:nvPr>
        </p:nvSpPr>
        <p:spPr/>
        <p:txBody>
          <a:bodyPr/>
          <a:lstStyle/>
          <a:p>
            <a:endParaRPr lang="de-AT">
              <a:solidFill>
                <a:prstClr val="black">
                  <a:tint val="75000"/>
                </a:prstClr>
              </a:solidFill>
            </a:endParaRPr>
          </a:p>
        </p:txBody>
      </p:sp>
      <p:sp>
        <p:nvSpPr>
          <p:cNvPr id="7" name="Slide Number Placeholder 6"/>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705001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11"/>
          </p:nvPr>
        </p:nvSpPr>
        <p:spPr/>
        <p:txBody>
          <a:bodyPr/>
          <a:lstStyle/>
          <a:p>
            <a:endParaRPr lang="de-AT">
              <a:solidFill>
                <a:prstClr val="black">
                  <a:tint val="75000"/>
                </a:prstClr>
              </a:solidFill>
            </a:endParaRPr>
          </a:p>
        </p:txBody>
      </p:sp>
      <p:sp>
        <p:nvSpPr>
          <p:cNvPr id="6" name="Slide Number Placeholder 5"/>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146120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11"/>
          </p:nvPr>
        </p:nvSpPr>
        <p:spPr/>
        <p:txBody>
          <a:bodyPr/>
          <a:lstStyle/>
          <a:p>
            <a:endParaRPr lang="de-AT">
              <a:solidFill>
                <a:prstClr val="black">
                  <a:tint val="75000"/>
                </a:prstClr>
              </a:solidFill>
            </a:endParaRPr>
          </a:p>
        </p:txBody>
      </p:sp>
      <p:sp>
        <p:nvSpPr>
          <p:cNvPr id="6" name="Slide Number Placeholder 5"/>
          <p:cNvSpPr>
            <a:spLocks noGrp="1"/>
          </p:cNvSpPr>
          <p:nvPr>
            <p:ph type="sldNum" sz="quarter" idx="12"/>
          </p:nvPr>
        </p:nvSpPr>
        <p:spPr/>
        <p:txBody>
          <a:body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3169660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folie ohne Bild">
    <p:spTree>
      <p:nvGrpSpPr>
        <p:cNvPr id="1" name=""/>
        <p:cNvGrpSpPr/>
        <p:nvPr/>
      </p:nvGrpSpPr>
      <p:grpSpPr>
        <a:xfrm>
          <a:off x="0" y="0"/>
          <a:ext cx="0" cy="0"/>
          <a:chOff x="0" y="0"/>
          <a:chExt cx="0" cy="0"/>
        </a:xfrm>
      </p:grpSpPr>
      <p:grpSp>
        <p:nvGrpSpPr>
          <p:cNvPr id="12" name="Gruppieren 11"/>
          <p:cNvGrpSpPr/>
          <p:nvPr/>
        </p:nvGrpSpPr>
        <p:grpSpPr>
          <a:xfrm>
            <a:off x="287338" y="723983"/>
            <a:ext cx="8552850" cy="2445120"/>
            <a:chOff x="287338" y="603319"/>
            <a:chExt cx="8552850" cy="2037600"/>
          </a:xfrm>
        </p:grpSpPr>
        <p:sp>
          <p:nvSpPr>
            <p:cNvPr id="16" name="Rechteck 15"/>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14" name="Textplatzhalter 9"/>
          <p:cNvSpPr>
            <a:spLocks noGrp="1"/>
          </p:cNvSpPr>
          <p:nvPr>
            <p:ph type="body" sz="quarter" idx="11"/>
          </p:nvPr>
        </p:nvSpPr>
        <p:spPr bwMode="white">
          <a:xfrm>
            <a:off x="287338" y="352996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0" name="Textplatzhalter 7"/>
          <p:cNvSpPr>
            <a:spLocks noGrp="1"/>
          </p:cNvSpPr>
          <p:nvPr>
            <p:ph type="body" sz="quarter" idx="12" hasCustomPrompt="1"/>
          </p:nvPr>
        </p:nvSpPr>
        <p:spPr>
          <a:xfrm>
            <a:off x="457200" y="6512312"/>
            <a:ext cx="1638300" cy="292348"/>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sp>
        <p:nvSpPr>
          <p:cNvPr id="13"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5" name="Untertitel 2"/>
          <p:cNvSpPr>
            <a:spLocks noGrp="1"/>
          </p:cNvSpPr>
          <p:nvPr>
            <p:ph type="subTitle" idx="1" hasCustomPrompt="1"/>
          </p:nvPr>
        </p:nvSpPr>
        <p:spPr bwMode="black">
          <a:xfrm>
            <a:off x="605406"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pic>
        <p:nvPicPr>
          <p:cNvPr id="18" name="Grafik 17">
            <a:extLst>
              <a:ext uri="{FF2B5EF4-FFF2-40B4-BE49-F238E27FC236}">
                <a16:creationId xmlns:a16="http://schemas.microsoft.com/office/drawing/2014/main" id="{0B662EC1-7F7E-4F35-9E96-6A1231005353}"/>
              </a:ext>
            </a:extLst>
          </p:cNvPr>
          <p:cNvPicPr>
            <a:picLocks noChangeAspect="1"/>
          </p:cNvPicPr>
          <p:nvPr/>
        </p:nvPicPr>
        <p:blipFill>
          <a:blip r:embed="rId2"/>
          <a:stretch>
            <a:fillRect/>
          </a:stretch>
        </p:blipFill>
        <p:spPr>
          <a:xfrm>
            <a:off x="6579375" y="1279092"/>
            <a:ext cx="1849165" cy="1170720"/>
          </a:xfrm>
          <a:prstGeom prst="rect">
            <a:avLst/>
          </a:prstGeom>
        </p:spPr>
      </p:pic>
      <p:pic>
        <p:nvPicPr>
          <p:cNvPr id="11" name="Grafik 10">
            <a:extLst>
              <a:ext uri="{FF2B5EF4-FFF2-40B4-BE49-F238E27FC236}">
                <a16:creationId xmlns:a16="http://schemas.microsoft.com/office/drawing/2014/main" id="{7CB48493-A0F2-468C-986D-2A150B5DE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342" y="6155953"/>
            <a:ext cx="1831485" cy="381097"/>
          </a:xfrm>
          <a:prstGeom prst="rect">
            <a:avLst/>
          </a:prstGeom>
        </p:spPr>
      </p:pic>
    </p:spTree>
    <p:extLst>
      <p:ext uri="{BB962C8B-B14F-4D97-AF65-F5344CB8AC3E}">
        <p14:creationId xmlns:p14="http://schemas.microsoft.com/office/powerpoint/2010/main" val="682372257"/>
      </p:ext>
    </p:extLst>
  </p:cSld>
  <p:clrMapOvr>
    <a:masterClrMapping/>
  </p:clrMapOvr>
  <p:transition>
    <p:fade/>
  </p:transition>
  <p:hf hdr="0" dt="0"/>
  <p:extLst>
    <p:ext uri="{DCECCB84-F9BA-43D5-87BE-67443E8EF086}">
      <p15:sldGuideLst xmlns:p15="http://schemas.microsoft.com/office/powerpoint/2012/main">
        <p15:guide id="1" pos="413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folie ohne Bild kurz">
    <p:spTree>
      <p:nvGrpSpPr>
        <p:cNvPr id="1" name=""/>
        <p:cNvGrpSpPr/>
        <p:nvPr/>
      </p:nvGrpSpPr>
      <p:grpSpPr>
        <a:xfrm>
          <a:off x="0" y="0"/>
          <a:ext cx="0" cy="0"/>
          <a:chOff x="0" y="0"/>
          <a:chExt cx="0" cy="0"/>
        </a:xfrm>
      </p:grpSpPr>
      <p:grpSp>
        <p:nvGrpSpPr>
          <p:cNvPr id="13" name="Gruppieren 12"/>
          <p:cNvGrpSpPr/>
          <p:nvPr/>
        </p:nvGrpSpPr>
        <p:grpSpPr>
          <a:xfrm>
            <a:off x="287338" y="723983"/>
            <a:ext cx="8552850" cy="2078015"/>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55385"/>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1191697"/>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4" name="Textplatzhalter 9"/>
          <p:cNvSpPr>
            <a:spLocks noGrp="1"/>
          </p:cNvSpPr>
          <p:nvPr>
            <p:ph type="body" sz="quarter" idx="11"/>
          </p:nvPr>
        </p:nvSpPr>
        <p:spPr bwMode="white">
          <a:xfrm>
            <a:off x="287338" y="3171489"/>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2" name="Textplatzhalter 7"/>
          <p:cNvSpPr>
            <a:spLocks noGrp="1"/>
          </p:cNvSpPr>
          <p:nvPr>
            <p:ph type="body" sz="quarter" idx="12" hasCustomPrompt="1"/>
          </p:nvPr>
        </p:nvSpPr>
        <p:spPr>
          <a:xfrm>
            <a:off x="457200" y="6512312"/>
            <a:ext cx="1638300" cy="292348"/>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6" name="Grafik 15">
            <a:extLst>
              <a:ext uri="{FF2B5EF4-FFF2-40B4-BE49-F238E27FC236}">
                <a16:creationId xmlns:a16="http://schemas.microsoft.com/office/drawing/2014/main" id="{68921D79-517C-4187-882B-8B1EFDBF5E9B}"/>
              </a:ext>
            </a:extLst>
          </p:cNvPr>
          <p:cNvPicPr>
            <a:picLocks noChangeAspect="1"/>
          </p:cNvPicPr>
          <p:nvPr/>
        </p:nvPicPr>
        <p:blipFill>
          <a:blip r:embed="rId2"/>
          <a:stretch>
            <a:fillRect/>
          </a:stretch>
        </p:blipFill>
        <p:spPr>
          <a:xfrm>
            <a:off x="6579375" y="1279092"/>
            <a:ext cx="1849165" cy="1170720"/>
          </a:xfrm>
          <a:prstGeom prst="rect">
            <a:avLst/>
          </a:prstGeom>
        </p:spPr>
      </p:pic>
      <p:pic>
        <p:nvPicPr>
          <p:cNvPr id="11" name="Grafik 10">
            <a:extLst>
              <a:ext uri="{FF2B5EF4-FFF2-40B4-BE49-F238E27FC236}">
                <a16:creationId xmlns:a16="http://schemas.microsoft.com/office/drawing/2014/main" id="{003EC835-F8EC-46FF-A7D8-2C72534AF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342" y="6155953"/>
            <a:ext cx="1831485" cy="381097"/>
          </a:xfrm>
          <a:prstGeom prst="rect">
            <a:avLst/>
          </a:prstGeom>
        </p:spPr>
      </p:pic>
    </p:spTree>
    <p:extLst>
      <p:ext uri="{BB962C8B-B14F-4D97-AF65-F5344CB8AC3E}">
        <p14:creationId xmlns:p14="http://schemas.microsoft.com/office/powerpoint/2010/main" val="1899684318"/>
      </p:ext>
    </p:extLst>
  </p:cSld>
  <p:clrMapOvr>
    <a:masterClrMapping/>
  </p:clrMapOvr>
  <p:transition>
    <p:fade/>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ieren 18"/>
          <p:cNvGrpSpPr/>
          <p:nvPr/>
        </p:nvGrpSpPr>
        <p:grpSpPr>
          <a:xfrm>
            <a:off x="287338" y="723983"/>
            <a:ext cx="8552850" cy="2445120"/>
            <a:chOff x="287338" y="603319"/>
            <a:chExt cx="8552850" cy="2037600"/>
          </a:xfrm>
        </p:grpSpPr>
        <p:sp>
          <p:nvSpPr>
            <p:cNvPr id="21" name="Rechteck 20"/>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10" name="Textplatzhalter 9"/>
          <p:cNvSpPr>
            <a:spLocks noGrp="1"/>
          </p:cNvSpPr>
          <p:nvPr>
            <p:ph type="body" sz="quarter" idx="11"/>
          </p:nvPr>
        </p:nvSpPr>
        <p:spPr bwMode="white">
          <a:xfrm>
            <a:off x="287338" y="352996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4" name="Textplatzhalter 7"/>
          <p:cNvSpPr>
            <a:spLocks noGrp="1"/>
          </p:cNvSpPr>
          <p:nvPr>
            <p:ph type="body" sz="quarter" idx="12" hasCustomPrompt="1"/>
          </p:nvPr>
        </p:nvSpPr>
        <p:spPr>
          <a:xfrm>
            <a:off x="457200" y="6512312"/>
            <a:ext cx="1638300" cy="292348"/>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sp>
        <p:nvSpPr>
          <p:cNvPr id="16"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Verdana Pro Cond Black" panose="020B0A06030504040204" pitchFamily="34" charset="0"/>
                <a:ea typeface="Verdana Pro Cond Black" panose="020B0A06030504040204" pitchFamily="34" charset="0"/>
                <a:cs typeface="Verdana Pro Cond Black" panose="020B0A06030504040204" pitchFamily="34" charset="0"/>
              </a:defRPr>
            </a:lvl1pPr>
          </a:lstStyle>
          <a:p>
            <a:r>
              <a:rPr lang="de-AT" dirty="0"/>
              <a:t>Maximal zweizeiligen </a:t>
            </a:r>
            <a:br>
              <a:rPr lang="de-AT" dirty="0"/>
            </a:br>
            <a:r>
              <a:rPr lang="de-AT" dirty="0"/>
              <a:t>Titel eingeben</a:t>
            </a:r>
          </a:p>
        </p:txBody>
      </p:sp>
      <p:sp>
        <p:nvSpPr>
          <p:cNvPr id="17" name="Untertitel 2"/>
          <p:cNvSpPr>
            <a:spLocks noGrp="1"/>
          </p:cNvSpPr>
          <p:nvPr>
            <p:ph type="subTitle" idx="1" hasCustomPrompt="1"/>
          </p:nvPr>
        </p:nvSpPr>
        <p:spPr bwMode="black">
          <a:xfrm>
            <a:off x="605406"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pic>
        <p:nvPicPr>
          <p:cNvPr id="12" name="Grafik 11">
            <a:extLst>
              <a:ext uri="{FF2B5EF4-FFF2-40B4-BE49-F238E27FC236}">
                <a16:creationId xmlns:a16="http://schemas.microsoft.com/office/drawing/2014/main" id="{FF116690-1CA5-4CDF-B922-0BB3C7E0606A}"/>
              </a:ext>
            </a:extLst>
          </p:cNvPr>
          <p:cNvPicPr>
            <a:picLocks noChangeAspect="1"/>
          </p:cNvPicPr>
          <p:nvPr/>
        </p:nvPicPr>
        <p:blipFill>
          <a:blip r:embed="rId3"/>
          <a:stretch>
            <a:fillRect/>
          </a:stretch>
        </p:blipFill>
        <p:spPr>
          <a:xfrm>
            <a:off x="6579375" y="1279092"/>
            <a:ext cx="1849165" cy="1170720"/>
          </a:xfrm>
          <a:prstGeom prst="rect">
            <a:avLst/>
          </a:prstGeom>
        </p:spPr>
      </p:pic>
      <p:pic>
        <p:nvPicPr>
          <p:cNvPr id="11" name="Grafik 10">
            <a:extLst>
              <a:ext uri="{FF2B5EF4-FFF2-40B4-BE49-F238E27FC236}">
                <a16:creationId xmlns:a16="http://schemas.microsoft.com/office/drawing/2014/main" id="{E92C9326-2A46-4857-9E76-0DB2F283D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113" y="6155952"/>
            <a:ext cx="1835942" cy="381096"/>
          </a:xfrm>
          <a:prstGeom prst="rect">
            <a:avLst/>
          </a:prstGeom>
        </p:spPr>
      </p:pic>
    </p:spTree>
    <p:extLst>
      <p:ext uri="{BB962C8B-B14F-4D97-AF65-F5344CB8AC3E}">
        <p14:creationId xmlns:p14="http://schemas.microsoft.com/office/powerpoint/2010/main" val="1065663325"/>
      </p:ext>
    </p:extLst>
  </p:cSld>
  <p:clrMapOvr>
    <a:masterClrMapping/>
  </p:clrMapOvr>
  <p:transition>
    <p:fade/>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p:nvGrpSpPr>
        <p:grpSpPr>
          <a:xfrm>
            <a:off x="287338" y="723983"/>
            <a:ext cx="8552850" cy="2078015"/>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55385"/>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1191697"/>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287338" y="3171489"/>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2" name="Textplatzhalter 7"/>
          <p:cNvSpPr>
            <a:spLocks noGrp="1"/>
          </p:cNvSpPr>
          <p:nvPr>
            <p:ph type="body" sz="quarter" idx="12" hasCustomPrompt="1"/>
          </p:nvPr>
        </p:nvSpPr>
        <p:spPr>
          <a:xfrm>
            <a:off x="457200" y="6512312"/>
            <a:ext cx="1638300" cy="292348"/>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0A475DBF-FF8A-499C-9A9D-A1690ED33618}"/>
              </a:ext>
            </a:extLst>
          </p:cNvPr>
          <p:cNvPicPr>
            <a:picLocks noChangeAspect="1"/>
          </p:cNvPicPr>
          <p:nvPr/>
        </p:nvPicPr>
        <p:blipFill>
          <a:blip r:embed="rId3"/>
          <a:stretch>
            <a:fillRect/>
          </a:stretch>
        </p:blipFill>
        <p:spPr>
          <a:xfrm>
            <a:off x="6579375" y="1279092"/>
            <a:ext cx="1849165" cy="1170720"/>
          </a:xfrm>
          <a:prstGeom prst="rect">
            <a:avLst/>
          </a:prstGeom>
        </p:spPr>
      </p:pic>
      <p:pic>
        <p:nvPicPr>
          <p:cNvPr id="18" name="Grafik 17">
            <a:extLst>
              <a:ext uri="{FF2B5EF4-FFF2-40B4-BE49-F238E27FC236}">
                <a16:creationId xmlns:a16="http://schemas.microsoft.com/office/drawing/2014/main" id="{D71C56E8-CA3B-4481-B593-3FAEA5B89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113" y="6155952"/>
            <a:ext cx="1835942" cy="381096"/>
          </a:xfrm>
          <a:prstGeom prst="rect">
            <a:avLst/>
          </a:prstGeom>
        </p:spPr>
      </p:pic>
    </p:spTree>
    <p:extLst>
      <p:ext uri="{BB962C8B-B14F-4D97-AF65-F5344CB8AC3E}">
        <p14:creationId xmlns:p14="http://schemas.microsoft.com/office/powerpoint/2010/main" val="94837871"/>
      </p:ext>
    </p:extLst>
  </p:cSld>
  <p:clrMapOvr>
    <a:masterClrMapping/>
  </p:clrMapOvr>
  <p:transition>
    <p:fade/>
  </p:transition>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uppieren 15"/>
          <p:cNvGrpSpPr/>
          <p:nvPr/>
        </p:nvGrpSpPr>
        <p:grpSpPr>
          <a:xfrm>
            <a:off x="287338" y="723983"/>
            <a:ext cx="8552850" cy="2445120"/>
            <a:chOff x="287338" y="603319"/>
            <a:chExt cx="8552850" cy="2037600"/>
          </a:xfrm>
        </p:grpSpPr>
        <p:sp>
          <p:nvSpPr>
            <p:cNvPr id="17" name="Rechteck 16"/>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10" name="Textplatzhalter 9"/>
          <p:cNvSpPr>
            <a:spLocks noGrp="1"/>
          </p:cNvSpPr>
          <p:nvPr>
            <p:ph type="body" sz="quarter" idx="11"/>
          </p:nvPr>
        </p:nvSpPr>
        <p:spPr bwMode="white">
          <a:xfrm>
            <a:off x="287338" y="352996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4" name="Textplatzhalter 7"/>
          <p:cNvSpPr>
            <a:spLocks noGrp="1"/>
          </p:cNvSpPr>
          <p:nvPr>
            <p:ph type="body" sz="quarter" idx="12" hasCustomPrompt="1"/>
          </p:nvPr>
        </p:nvSpPr>
        <p:spPr>
          <a:xfrm>
            <a:off x="457200" y="6512312"/>
            <a:ext cx="1638300" cy="292348"/>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sp>
        <p:nvSpPr>
          <p:cNvPr id="12"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3" name="Untertitel 2"/>
          <p:cNvSpPr>
            <a:spLocks noGrp="1"/>
          </p:cNvSpPr>
          <p:nvPr>
            <p:ph type="subTitle" idx="1" hasCustomPrompt="1"/>
          </p:nvPr>
        </p:nvSpPr>
        <p:spPr bwMode="black">
          <a:xfrm>
            <a:off x="605406"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pic>
        <p:nvPicPr>
          <p:cNvPr id="15" name="Grafik 14">
            <a:extLst>
              <a:ext uri="{FF2B5EF4-FFF2-40B4-BE49-F238E27FC236}">
                <a16:creationId xmlns:a16="http://schemas.microsoft.com/office/drawing/2014/main" id="{56068296-11E8-4929-AA24-078FC628B7BD}"/>
              </a:ext>
            </a:extLst>
          </p:cNvPr>
          <p:cNvPicPr>
            <a:picLocks noChangeAspect="1"/>
          </p:cNvPicPr>
          <p:nvPr/>
        </p:nvPicPr>
        <p:blipFill>
          <a:blip r:embed="rId3"/>
          <a:stretch>
            <a:fillRect/>
          </a:stretch>
        </p:blipFill>
        <p:spPr>
          <a:xfrm>
            <a:off x="6579375" y="1279092"/>
            <a:ext cx="1849165" cy="1170720"/>
          </a:xfrm>
          <a:prstGeom prst="rect">
            <a:avLst/>
          </a:prstGeom>
        </p:spPr>
      </p:pic>
      <p:pic>
        <p:nvPicPr>
          <p:cNvPr id="11" name="Grafik 10">
            <a:extLst>
              <a:ext uri="{FF2B5EF4-FFF2-40B4-BE49-F238E27FC236}">
                <a16:creationId xmlns:a16="http://schemas.microsoft.com/office/drawing/2014/main" id="{B6EC7758-8011-47AD-A756-F263091D5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113" y="6155953"/>
            <a:ext cx="1835942" cy="381097"/>
          </a:xfrm>
          <a:prstGeom prst="rect">
            <a:avLst/>
          </a:prstGeom>
        </p:spPr>
      </p:pic>
    </p:spTree>
    <p:extLst>
      <p:ext uri="{BB962C8B-B14F-4D97-AF65-F5344CB8AC3E}">
        <p14:creationId xmlns:p14="http://schemas.microsoft.com/office/powerpoint/2010/main" val="1598201898"/>
      </p:ext>
    </p:extLst>
  </p:cSld>
  <p:clrMapOvr>
    <a:masterClrMapping/>
  </p:clrMapOvr>
  <p:transition>
    <p:fade/>
  </p:transition>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p:nvGrpSpPr>
        <p:grpSpPr>
          <a:xfrm>
            <a:off x="287338" y="723983"/>
            <a:ext cx="8552850" cy="2078015"/>
            <a:chOff x="287338" y="603319"/>
            <a:chExt cx="8552850" cy="2037600"/>
          </a:xfrm>
        </p:grpSpPr>
        <p:sp>
          <p:nvSpPr>
            <p:cNvPr id="14" name="Rechteck 13"/>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55385"/>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1191697"/>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287338" y="3171489"/>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Textmasterformat bearbeiten</a:t>
            </a:r>
          </a:p>
        </p:txBody>
      </p:sp>
      <p:sp>
        <p:nvSpPr>
          <p:cNvPr id="12" name="Textplatzhalter 7"/>
          <p:cNvSpPr>
            <a:spLocks noGrp="1"/>
          </p:cNvSpPr>
          <p:nvPr>
            <p:ph type="body" sz="quarter" idx="12" hasCustomPrompt="1"/>
          </p:nvPr>
        </p:nvSpPr>
        <p:spPr>
          <a:xfrm>
            <a:off x="457200" y="6512312"/>
            <a:ext cx="1638300" cy="292348"/>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0B897B33-8355-44AC-8129-26BF5973F302}"/>
              </a:ext>
            </a:extLst>
          </p:cNvPr>
          <p:cNvPicPr>
            <a:picLocks noChangeAspect="1"/>
          </p:cNvPicPr>
          <p:nvPr/>
        </p:nvPicPr>
        <p:blipFill>
          <a:blip r:embed="rId3"/>
          <a:stretch>
            <a:fillRect/>
          </a:stretch>
        </p:blipFill>
        <p:spPr>
          <a:xfrm>
            <a:off x="6579375" y="1279092"/>
            <a:ext cx="1849165" cy="1170720"/>
          </a:xfrm>
          <a:prstGeom prst="rect">
            <a:avLst/>
          </a:prstGeom>
        </p:spPr>
      </p:pic>
      <p:pic>
        <p:nvPicPr>
          <p:cNvPr id="18" name="Grafik 17">
            <a:extLst>
              <a:ext uri="{FF2B5EF4-FFF2-40B4-BE49-F238E27FC236}">
                <a16:creationId xmlns:a16="http://schemas.microsoft.com/office/drawing/2014/main" id="{E00495DC-0F57-4304-BBFD-BB5FA5288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113" y="6155953"/>
            <a:ext cx="1835942" cy="381097"/>
          </a:xfrm>
          <a:prstGeom prst="rect">
            <a:avLst/>
          </a:prstGeom>
        </p:spPr>
      </p:pic>
    </p:spTree>
    <p:extLst>
      <p:ext uri="{BB962C8B-B14F-4D97-AF65-F5344CB8AC3E}">
        <p14:creationId xmlns:p14="http://schemas.microsoft.com/office/powerpoint/2010/main" val="1940587516"/>
      </p:ext>
    </p:extLst>
  </p:cSld>
  <p:clrMapOvr>
    <a:masterClrMapping/>
  </p:clrMapOvr>
  <p:transition>
    <p:fade/>
  </p:transition>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3A7D816-8143-4089-A674-7FBE2F1D70EC}"/>
              </a:ext>
            </a:extLst>
          </p:cNvPr>
          <p:cNvPicPr>
            <a:picLocks noChangeAspect="1"/>
          </p:cNvPicPr>
          <p:nvPr/>
        </p:nvPicPr>
        <p:blipFill>
          <a:blip r:embed="rId23"/>
          <a:stretch>
            <a:fillRect/>
          </a:stretch>
        </p:blipFill>
        <p:spPr>
          <a:xfrm>
            <a:off x="7632804" y="290888"/>
            <a:ext cx="1252867" cy="744869"/>
          </a:xfrm>
          <a:prstGeom prst="rect">
            <a:avLst/>
          </a:prstGeom>
        </p:spPr>
      </p:pic>
      <p:sp>
        <p:nvSpPr>
          <p:cNvPr id="3" name="Textplatzhalter 2"/>
          <p:cNvSpPr>
            <a:spLocks noGrp="1"/>
          </p:cNvSpPr>
          <p:nvPr>
            <p:ph type="body" idx="1"/>
          </p:nvPr>
        </p:nvSpPr>
        <p:spPr>
          <a:xfrm>
            <a:off x="457201" y="1613536"/>
            <a:ext cx="7764463" cy="4631054"/>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 name="Fußzeilenplatzhalter 4"/>
          <p:cNvSpPr>
            <a:spLocks noGrp="1"/>
          </p:cNvSpPr>
          <p:nvPr>
            <p:ph type="ftr" sz="quarter" idx="3"/>
          </p:nvPr>
        </p:nvSpPr>
        <p:spPr>
          <a:xfrm>
            <a:off x="1354562" y="6494471"/>
            <a:ext cx="3217443" cy="309702"/>
          </a:xfrm>
          <a:prstGeom prst="rect">
            <a:avLst/>
          </a:prstGeom>
        </p:spPr>
        <p:txBody>
          <a:bodyPr vert="horz" lIns="91431" tIns="45715" rIns="91431" bIns="45715" rtlCol="0" anchor="ctr"/>
          <a:lstStyle>
            <a:lvl1pPr algn="l">
              <a:defRPr sz="800" cap="all" baseline="0">
                <a:solidFill>
                  <a:schemeClr val="tx1">
                    <a:tint val="75000"/>
                  </a:schemeClr>
                </a:solidFill>
              </a:defRPr>
            </a:lvl1pPr>
          </a:lstStyle>
          <a:p>
            <a:r>
              <a:rPr lang="de-AT"/>
              <a:t>Fußzeile</a:t>
            </a:r>
            <a:endParaRPr lang="de-AT" dirty="0"/>
          </a:p>
        </p:txBody>
      </p:sp>
      <p:sp>
        <p:nvSpPr>
          <p:cNvPr id="6" name="Foliennummernplatzhalter 5"/>
          <p:cNvSpPr>
            <a:spLocks noGrp="1"/>
          </p:cNvSpPr>
          <p:nvPr>
            <p:ph type="sldNum" sz="quarter" idx="4"/>
          </p:nvPr>
        </p:nvSpPr>
        <p:spPr>
          <a:xfrm>
            <a:off x="462407" y="6494471"/>
            <a:ext cx="892150" cy="309702"/>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de-AT"/>
              <a:t>Seite </a:t>
            </a:r>
            <a:fld id="{680737D9-CC42-4855-ABAC-B759A1A9D624}" type="slidenum">
              <a:rPr lang="de-AT" smtClean="0"/>
              <a:pPr/>
              <a:t>‹Nr.›</a:t>
            </a:fld>
            <a:endParaRPr lang="de-AT" dirty="0"/>
          </a:p>
        </p:txBody>
      </p:sp>
      <p:sp>
        <p:nvSpPr>
          <p:cNvPr id="7" name="Datumsplatzhalter 6"/>
          <p:cNvSpPr>
            <a:spLocks noGrp="1"/>
          </p:cNvSpPr>
          <p:nvPr>
            <p:ph type="dt" sz="half" idx="2"/>
          </p:nvPr>
        </p:nvSpPr>
        <p:spPr>
          <a:xfrm>
            <a:off x="5745182" y="6494471"/>
            <a:ext cx="987407" cy="309702"/>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fld id="{4B7974ED-C101-44F6-915E-24108F547DFD}" type="datetime1">
              <a:rPr lang="de-AT" smtClean="0"/>
              <a:pPr/>
              <a:t>16.01.2024</a:t>
            </a:fld>
            <a:endParaRPr lang="de-AT" dirty="0"/>
          </a:p>
        </p:txBody>
      </p:sp>
      <p:sp>
        <p:nvSpPr>
          <p:cNvPr id="18" name="Rechteck 17"/>
          <p:cNvSpPr/>
          <p:nvPr/>
        </p:nvSpPr>
        <p:spPr bwMode="gray">
          <a:xfrm>
            <a:off x="0" y="1252226"/>
            <a:ext cx="9144000" cy="3024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dirty="0"/>
              <a:t>      </a:t>
            </a:r>
          </a:p>
        </p:txBody>
      </p:sp>
      <p:sp>
        <p:nvSpPr>
          <p:cNvPr id="15" name="Titelplatzhalter 14"/>
          <p:cNvSpPr>
            <a:spLocks noGrp="1"/>
          </p:cNvSpPr>
          <p:nvPr>
            <p:ph type="title"/>
          </p:nvPr>
        </p:nvSpPr>
        <p:spPr bwMode="auto">
          <a:xfrm>
            <a:off x="462408" y="167640"/>
            <a:ext cx="6840000" cy="1084586"/>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2" name="Grafik 11">
            <a:extLst>
              <a:ext uri="{FF2B5EF4-FFF2-40B4-BE49-F238E27FC236}">
                <a16:creationId xmlns:a16="http://schemas.microsoft.com/office/drawing/2014/main" id="{229F41FE-2827-48CB-9F30-E0C5977524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67613" y="6421813"/>
            <a:ext cx="1318058" cy="274262"/>
          </a:xfrm>
          <a:prstGeom prst="rect">
            <a:avLst/>
          </a:prstGeom>
        </p:spPr>
      </p:pic>
    </p:spTree>
    <p:extLst>
      <p:ext uri="{BB962C8B-B14F-4D97-AF65-F5344CB8AC3E}">
        <p14:creationId xmlns:p14="http://schemas.microsoft.com/office/powerpoint/2010/main" val="23978356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4" r:id="rId16"/>
    <p:sldLayoutId id="2147483654" r:id="rId17"/>
    <p:sldLayoutId id="2147483664" r:id="rId18"/>
    <p:sldLayoutId id="2147483665" r:id="rId19"/>
    <p:sldLayoutId id="2147483663" r:id="rId20"/>
    <p:sldLayoutId id="2147483685" r:id="rId21"/>
  </p:sldLayoutIdLst>
  <p:transition>
    <p:fade/>
  </p:transition>
  <p:hf hdr="0" dt="0"/>
  <p:txStyles>
    <p:titleStyle>
      <a:lvl1pPr algn="l" defTabSz="914306" rtl="0" eaLnBrk="1" latinLnBrk="0" hangingPunct="1">
        <a:lnSpc>
          <a:spcPct val="100000"/>
        </a:lnSpc>
        <a:spcBef>
          <a:spcPct val="0"/>
        </a:spcBef>
        <a:buNone/>
        <a:defRPr sz="2400" b="1" kern="1200">
          <a:solidFill>
            <a:schemeClr val="tx1"/>
          </a:solidFill>
          <a:latin typeface="Verdana Pro Black" panose="020B0A04030504040204" pitchFamily="34" charset="0"/>
          <a:ea typeface="Verdana Pro Black" panose="020B0A04030504040204" pitchFamily="34" charset="0"/>
          <a:cs typeface="Verdana Pro Black" panose="020B0A04030504040204" pitchFamily="34" charset="0"/>
        </a:defRPr>
      </a:lvl1pPr>
    </p:titleStyle>
    <p:bodyStyle>
      <a:lvl1pPr marL="266700" indent="-266700" algn="l" defTabSz="914306"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50" indent="-273050" algn="l" defTabSz="914306"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88" indent="-273050" algn="l" defTabSz="914306"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738" indent="-266700"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438" indent="-263525"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Verdana Pro Black" panose="020B0A04030504040204" pitchFamily="34" charset="0"/>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5179">
          <p15:clr>
            <a:srgbClr val="F26B43"/>
          </p15:clr>
        </p15:guide>
        <p15:guide id="4" pos="5467">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3A7D816-8143-4089-A674-7FBE2F1D70EC}"/>
              </a:ext>
            </a:extLst>
          </p:cNvPr>
          <p:cNvPicPr>
            <a:picLocks noChangeAspect="1"/>
          </p:cNvPicPr>
          <p:nvPr/>
        </p:nvPicPr>
        <p:blipFill>
          <a:blip r:embed="rId3"/>
          <a:stretch>
            <a:fillRect/>
          </a:stretch>
        </p:blipFill>
        <p:spPr>
          <a:xfrm>
            <a:off x="7711621" y="346283"/>
            <a:ext cx="1170000" cy="740736"/>
          </a:xfrm>
          <a:prstGeom prst="rect">
            <a:avLst/>
          </a:prstGeom>
        </p:spPr>
      </p:pic>
      <p:sp>
        <p:nvSpPr>
          <p:cNvPr id="5" name="Fußzeilenplatzhalter 4"/>
          <p:cNvSpPr>
            <a:spLocks noGrp="1"/>
          </p:cNvSpPr>
          <p:nvPr>
            <p:ph type="ftr" sz="quarter" idx="3"/>
          </p:nvPr>
        </p:nvSpPr>
        <p:spPr>
          <a:xfrm>
            <a:off x="1354562" y="6494471"/>
            <a:ext cx="3217443" cy="309702"/>
          </a:xfrm>
          <a:prstGeom prst="rect">
            <a:avLst/>
          </a:prstGeom>
        </p:spPr>
        <p:txBody>
          <a:bodyPr vert="horz" lIns="91431" tIns="45715" rIns="91431" bIns="45715" rtlCol="0" anchor="ctr"/>
          <a:lstStyle>
            <a:lvl1pPr algn="l">
              <a:defRPr sz="800" cap="all" baseline="0">
                <a:solidFill>
                  <a:schemeClr val="tx1">
                    <a:tint val="75000"/>
                  </a:schemeClr>
                </a:solidFill>
              </a:defRPr>
            </a:lvl1pPr>
          </a:lstStyle>
          <a:p>
            <a:r>
              <a:rPr lang="de-AT"/>
              <a:t>Fußzeile</a:t>
            </a:r>
            <a:endParaRPr lang="de-AT" dirty="0"/>
          </a:p>
        </p:txBody>
      </p:sp>
      <p:sp>
        <p:nvSpPr>
          <p:cNvPr id="6" name="Foliennummernplatzhalter 5"/>
          <p:cNvSpPr>
            <a:spLocks noGrp="1"/>
          </p:cNvSpPr>
          <p:nvPr>
            <p:ph type="sldNum" sz="quarter" idx="4"/>
          </p:nvPr>
        </p:nvSpPr>
        <p:spPr>
          <a:xfrm>
            <a:off x="462407" y="6494471"/>
            <a:ext cx="892150" cy="309702"/>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de-AT"/>
              <a:t>Seite </a:t>
            </a:r>
            <a:fld id="{680737D9-CC42-4855-ABAC-B759A1A9D624}" type="slidenum">
              <a:rPr lang="de-AT" smtClean="0"/>
              <a:pPr/>
              <a:t>‹Nr.›</a:t>
            </a:fld>
            <a:endParaRPr lang="de-AT" dirty="0"/>
          </a:p>
        </p:txBody>
      </p:sp>
      <p:sp>
        <p:nvSpPr>
          <p:cNvPr id="7" name="Datumsplatzhalter 6"/>
          <p:cNvSpPr>
            <a:spLocks noGrp="1"/>
          </p:cNvSpPr>
          <p:nvPr>
            <p:ph type="dt" sz="half" idx="2"/>
          </p:nvPr>
        </p:nvSpPr>
        <p:spPr>
          <a:xfrm>
            <a:off x="5745182" y="6494471"/>
            <a:ext cx="987407" cy="309702"/>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fld id="{4B7974ED-C101-44F6-915E-24108F547DFD}" type="datetime1">
              <a:rPr lang="de-AT" smtClean="0"/>
              <a:pPr/>
              <a:t>16.01.2024</a:t>
            </a:fld>
            <a:endParaRPr lang="de-AT" dirty="0"/>
          </a:p>
        </p:txBody>
      </p:sp>
      <p:pic>
        <p:nvPicPr>
          <p:cNvPr id="12" name="Grafik 11">
            <a:extLst>
              <a:ext uri="{FF2B5EF4-FFF2-40B4-BE49-F238E27FC236}">
                <a16:creationId xmlns:a16="http://schemas.microsoft.com/office/drawing/2014/main" id="{229F41FE-2827-48CB-9F30-E0C597752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613" y="6421813"/>
            <a:ext cx="1318058" cy="274262"/>
          </a:xfrm>
          <a:prstGeom prst="rect">
            <a:avLst/>
          </a:prstGeom>
        </p:spPr>
      </p:pic>
    </p:spTree>
    <p:extLst>
      <p:ext uri="{BB962C8B-B14F-4D97-AF65-F5344CB8AC3E}">
        <p14:creationId xmlns:p14="http://schemas.microsoft.com/office/powerpoint/2010/main" val="2890969443"/>
      </p:ext>
    </p:extLst>
  </p:cSld>
  <p:clrMap bg1="lt1" tx1="dk1" bg2="lt2" tx2="dk2" accent1="accent1" accent2="accent2" accent3="accent3" accent4="accent4" accent5="accent5" accent6="accent6" hlink="hlink" folHlink="folHlink"/>
  <p:sldLayoutIdLst>
    <p:sldLayoutId id="2147483687" r:id="rId1"/>
  </p:sldLayoutIdLst>
  <p:transition>
    <p:fade/>
  </p:transition>
  <p:hf hdr="0" dt="0"/>
  <p:txStyles>
    <p:titleStyle>
      <a:lvl1pPr algn="l" defTabSz="914306" rtl="0" eaLnBrk="1" latinLnBrk="0" hangingPunct="1">
        <a:lnSpc>
          <a:spcPct val="100000"/>
        </a:lnSpc>
        <a:spcBef>
          <a:spcPct val="0"/>
        </a:spcBef>
        <a:buNone/>
        <a:defRPr sz="2400" b="1" kern="1200">
          <a:solidFill>
            <a:schemeClr val="tx1"/>
          </a:solidFill>
          <a:latin typeface="Georgia" charset="0"/>
          <a:ea typeface="Georgia" charset="0"/>
          <a:cs typeface="Georgia" charset="0"/>
        </a:defRPr>
      </a:lvl1pPr>
    </p:titleStyle>
    <p:bodyStyle>
      <a:lvl1pPr marL="266700" indent="-266700" algn="l" defTabSz="914306"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50" indent="-273050" algn="l" defTabSz="914306"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88" indent="-273050" algn="l" defTabSz="914306"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738" indent="-266700"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438" indent="-263525"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5179">
          <p15:clr>
            <a:srgbClr val="F26B43"/>
          </p15:clr>
        </p15:guide>
        <p15:guide id="4" pos="5467">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9B62A-CF8F-414C-BA9C-E0A758993206}" type="datetimeFigureOut">
              <a:rPr lang="de-AT" smtClean="0">
                <a:solidFill>
                  <a:prstClr val="black">
                    <a:tint val="75000"/>
                  </a:prstClr>
                </a:solidFill>
              </a:rPr>
              <a:pPr/>
              <a:t>16.01.2024</a:t>
            </a:fld>
            <a:endParaRPr lang="de-A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70B53-D6A7-4C0A-A8CF-339A67F5D9D1}" type="slidenum">
              <a:rPr lang="de-AT" smtClean="0">
                <a:solidFill>
                  <a:prstClr val="black">
                    <a:tint val="75000"/>
                  </a:prstClr>
                </a:solidFill>
              </a:rPr>
              <a:pPr/>
              <a:t>‹Nr.›</a:t>
            </a:fld>
            <a:endParaRPr lang="de-AT">
              <a:solidFill>
                <a:prstClr val="black">
                  <a:tint val="75000"/>
                </a:prstClr>
              </a:solidFill>
            </a:endParaRPr>
          </a:p>
        </p:txBody>
      </p:sp>
    </p:spTree>
    <p:extLst>
      <p:ext uri="{BB962C8B-B14F-4D97-AF65-F5344CB8AC3E}">
        <p14:creationId xmlns:p14="http://schemas.microsoft.com/office/powerpoint/2010/main" val="2325647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0"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christina.flossmann@wu.ac.at" TargetMode="External"/><Relationship Id="rId2" Type="http://schemas.openxmlformats.org/officeDocument/2006/relationships/hyperlink" Target="mailto:ilse.pachlinger@wu.ac.at"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hyperlink" Target="mailto:ilse.pachlinger@wu.ac.at"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ctrTitle"/>
          </p:nvPr>
        </p:nvSpPr>
        <p:spPr/>
        <p:txBody>
          <a:bodyPr/>
          <a:lstStyle/>
          <a:p>
            <a:r>
              <a:rPr lang="de-DE" kern="0" dirty="0"/>
              <a:t>Wirtschaftstraining &amp; Bildungsmanagement</a:t>
            </a:r>
            <a:endParaRPr lang="de-AT" dirty="0"/>
          </a:p>
        </p:txBody>
      </p:sp>
      <p:sp>
        <p:nvSpPr>
          <p:cNvPr id="11" name="Untertitel 10"/>
          <p:cNvSpPr>
            <a:spLocks noGrp="1"/>
          </p:cNvSpPr>
          <p:nvPr>
            <p:ph type="subTitle" idx="1"/>
          </p:nvPr>
        </p:nvSpPr>
        <p:spPr/>
        <p:txBody>
          <a:bodyPr/>
          <a:lstStyle/>
          <a:p>
            <a:r>
              <a:rPr lang="de-DE" kern="0" dirty="0"/>
              <a:t>Spezielle Betriebswirtschaftslehre</a:t>
            </a:r>
            <a:endParaRPr lang="de-AT" dirty="0"/>
          </a:p>
        </p:txBody>
      </p:sp>
      <p:sp>
        <p:nvSpPr>
          <p:cNvPr id="12" name="Textplatzhalter 11"/>
          <p:cNvSpPr>
            <a:spLocks noGrp="1"/>
          </p:cNvSpPr>
          <p:nvPr>
            <p:ph type="body" sz="quarter" idx="11"/>
          </p:nvPr>
        </p:nvSpPr>
        <p:spPr>
          <a:xfrm>
            <a:off x="323528" y="3429000"/>
            <a:ext cx="4068638" cy="713218"/>
          </a:xfrm>
        </p:spPr>
        <p:txBody>
          <a:bodyPr/>
          <a:lstStyle/>
          <a:p>
            <a:r>
              <a:rPr lang="de-AT" sz="1800" b="1" dirty="0"/>
              <a:t>Ilse Pachlinger</a:t>
            </a:r>
          </a:p>
        </p:txBody>
      </p:sp>
      <p:sp>
        <p:nvSpPr>
          <p:cNvPr id="4" name="Foliennummernplatzhalter 3"/>
          <p:cNvSpPr>
            <a:spLocks noGrp="1"/>
          </p:cNvSpPr>
          <p:nvPr>
            <p:ph type="sldNum" sz="quarter" idx="4294967295"/>
          </p:nvPr>
        </p:nvSpPr>
        <p:spPr>
          <a:xfrm>
            <a:off x="0" y="6494463"/>
            <a:ext cx="892175" cy="309562"/>
          </a:xfrm>
        </p:spPr>
        <p:txBody>
          <a:bodyPr/>
          <a:lstStyle/>
          <a:p>
            <a:r>
              <a:rPr lang="de-AT" dirty="0"/>
              <a:t>Seite </a:t>
            </a:r>
            <a:fld id="{680737D9-CC42-4855-ABAC-B759A1A9D624}" type="slidenum">
              <a:rPr lang="de-AT" smtClean="0"/>
              <a:pPr/>
              <a:t>1</a:t>
            </a:fld>
            <a:endParaRPr lang="de-AT" dirty="0"/>
          </a:p>
        </p:txBody>
      </p:sp>
      <p:pic>
        <p:nvPicPr>
          <p:cNvPr id="3" name="Grafik 2">
            <a:extLst>
              <a:ext uri="{FF2B5EF4-FFF2-40B4-BE49-F238E27FC236}">
                <a16:creationId xmlns:a16="http://schemas.microsoft.com/office/drawing/2014/main" id="{A439B6F5-5286-4979-B9B8-D29298C2F2CD}"/>
              </a:ext>
            </a:extLst>
          </p:cNvPr>
          <p:cNvPicPr>
            <a:picLocks noChangeAspect="1"/>
          </p:cNvPicPr>
          <p:nvPr/>
        </p:nvPicPr>
        <p:blipFill>
          <a:blip r:embed="rId3"/>
          <a:stretch>
            <a:fillRect/>
          </a:stretch>
        </p:blipFill>
        <p:spPr>
          <a:xfrm>
            <a:off x="3203848" y="3300266"/>
            <a:ext cx="2994155" cy="2160240"/>
          </a:xfrm>
          <a:prstGeom prst="rect">
            <a:avLst/>
          </a:prstGeom>
        </p:spPr>
      </p:pic>
    </p:spTree>
    <p:extLst>
      <p:ext uri="{BB962C8B-B14F-4D97-AF65-F5344CB8AC3E}">
        <p14:creationId xmlns:p14="http://schemas.microsoft.com/office/powerpoint/2010/main" val="1417818473"/>
      </p:ext>
    </p:extLst>
  </p:cSld>
  <p:clrMapOvr>
    <a:masterClrMapping/>
  </p:clrMapOvr>
  <p:transition advTm="45666">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74824" y="167640"/>
            <a:ext cx="6827583" cy="1084586"/>
          </a:xfrm>
        </p:spPr>
        <p:txBody>
          <a:bodyPr/>
          <a:lstStyle/>
          <a:p>
            <a:r>
              <a:rPr lang="de-AT" dirty="0"/>
              <a:t>Aufbau des</a:t>
            </a:r>
            <a:br>
              <a:rPr lang="de-AT" dirty="0"/>
            </a:br>
            <a:r>
              <a:rPr lang="de-AT" dirty="0"/>
              <a:t>Aufnahmeverfahrens</a:t>
            </a:r>
          </a:p>
        </p:txBody>
      </p:sp>
      <p:sp>
        <p:nvSpPr>
          <p:cNvPr id="14" name="Textfeld 13"/>
          <p:cNvSpPr txBox="1"/>
          <p:nvPr/>
        </p:nvSpPr>
        <p:spPr>
          <a:xfrm>
            <a:off x="508525" y="2291705"/>
            <a:ext cx="8113385" cy="1754326"/>
          </a:xfrm>
          <a:prstGeom prst="rect">
            <a:avLst/>
          </a:prstGeom>
          <a:noFill/>
        </p:spPr>
        <p:txBody>
          <a:bodyPr wrap="square" rtlCol="0">
            <a:spAutoFit/>
          </a:bodyPr>
          <a:lstStyle/>
          <a:p>
            <a:endParaRPr lang="de-AT" b="1" dirty="0"/>
          </a:p>
          <a:p>
            <a:pPr marL="285750" indent="-285750">
              <a:lnSpc>
                <a:spcPct val="150000"/>
              </a:lnSpc>
              <a:buFont typeface="Arial" panose="020B0604020202020204" pitchFamily="34" charset="0"/>
              <a:buChar char="•"/>
            </a:pPr>
            <a:r>
              <a:rPr lang="de-AT" b="1" dirty="0"/>
              <a:t>Anmeldung über LPIS bis 8.2.2024</a:t>
            </a:r>
          </a:p>
          <a:p>
            <a:pPr marL="285750" indent="-285750">
              <a:lnSpc>
                <a:spcPct val="150000"/>
              </a:lnSpc>
              <a:buFont typeface="Arial" panose="020B0604020202020204" pitchFamily="34" charset="0"/>
              <a:buChar char="•"/>
            </a:pPr>
            <a:r>
              <a:rPr lang="de-AT" b="1" dirty="0"/>
              <a:t>ev. Textstudium </a:t>
            </a:r>
            <a:r>
              <a:rPr lang="de-AT" dirty="0"/>
              <a:t>(Texte auf LEARN ab der Anmeldung verfügbar)</a:t>
            </a:r>
            <a:endParaRPr lang="de-AT" b="1" dirty="0"/>
          </a:p>
          <a:p>
            <a:endParaRPr lang="de-AT" b="1" dirty="0"/>
          </a:p>
          <a:p>
            <a:endParaRPr lang="de-AT" dirty="0"/>
          </a:p>
        </p:txBody>
      </p:sp>
      <p:sp>
        <p:nvSpPr>
          <p:cNvPr id="19" name="Textfeld 18"/>
          <p:cNvSpPr txBox="1"/>
          <p:nvPr/>
        </p:nvSpPr>
        <p:spPr>
          <a:xfrm>
            <a:off x="521912" y="3946225"/>
            <a:ext cx="7609329" cy="2585323"/>
          </a:xfrm>
          <a:prstGeom prst="rect">
            <a:avLst/>
          </a:prstGeom>
          <a:noFill/>
        </p:spPr>
        <p:txBody>
          <a:bodyPr wrap="square" rtlCol="0">
            <a:spAutoFit/>
          </a:bodyPr>
          <a:lstStyle/>
          <a:p>
            <a:pPr>
              <a:lnSpc>
                <a:spcPct val="150000"/>
              </a:lnSpc>
            </a:pPr>
            <a:r>
              <a:rPr lang="de-AT" dirty="0"/>
              <a:t>Take Home </a:t>
            </a:r>
            <a:r>
              <a:rPr lang="de-AT" dirty="0" err="1"/>
              <a:t>Assignment</a:t>
            </a:r>
            <a:r>
              <a:rPr lang="de-AT" dirty="0"/>
              <a:t>:</a:t>
            </a:r>
          </a:p>
          <a:p>
            <a:pPr marL="285750" indent="-285750">
              <a:lnSpc>
                <a:spcPct val="150000"/>
              </a:lnSpc>
              <a:buFont typeface="Arial" panose="020B0604020202020204" pitchFamily="34" charset="0"/>
              <a:buChar char="•"/>
            </a:pPr>
            <a:r>
              <a:rPr lang="de-AT" b="1" dirty="0">
                <a:solidFill>
                  <a:srgbClr val="00B050"/>
                </a:solidFill>
              </a:rPr>
              <a:t>ca. 3 Aufgaben zu den bereits verfügbaren Texten  </a:t>
            </a:r>
          </a:p>
          <a:p>
            <a:pPr marL="285750" indent="-285750">
              <a:lnSpc>
                <a:spcPct val="150000"/>
              </a:lnSpc>
              <a:buFont typeface="Arial" panose="020B0604020202020204" pitchFamily="34" charset="0"/>
              <a:buChar char="•"/>
            </a:pPr>
            <a:r>
              <a:rPr lang="de-AT" b="1" dirty="0">
                <a:solidFill>
                  <a:srgbClr val="00B050"/>
                </a:solidFill>
              </a:rPr>
              <a:t>1 neuer Kurztext - Gestaltung von 2-3 Folien</a:t>
            </a:r>
          </a:p>
          <a:p>
            <a:pPr marL="285750" indent="-285750">
              <a:lnSpc>
                <a:spcPct val="150000"/>
              </a:lnSpc>
              <a:buFont typeface="Arial" panose="020B0604020202020204" pitchFamily="34" charset="0"/>
              <a:buChar char="•"/>
            </a:pPr>
            <a:r>
              <a:rPr lang="de-AT" b="1" dirty="0">
                <a:solidFill>
                  <a:srgbClr val="00B050"/>
                </a:solidFill>
              </a:rPr>
              <a:t>Kurzgespräch über MS Teams</a:t>
            </a:r>
          </a:p>
          <a:p>
            <a:pPr marL="285750" indent="-285750">
              <a:buFont typeface="Arial" panose="020B0604020202020204" pitchFamily="34" charset="0"/>
              <a:buChar char="•"/>
            </a:pPr>
            <a:endParaRPr lang="de-AT" b="1" dirty="0">
              <a:solidFill>
                <a:srgbClr val="00B050"/>
              </a:solidFill>
            </a:endParaRPr>
          </a:p>
          <a:p>
            <a:r>
              <a:rPr lang="de-AT" dirty="0"/>
              <a:t>Aufwand ca. 2 Stunden im Rahmen des 3 Stunden Zeitfensters</a:t>
            </a:r>
          </a:p>
          <a:p>
            <a:r>
              <a:rPr lang="de-AT" dirty="0"/>
              <a:t> </a:t>
            </a:r>
          </a:p>
        </p:txBody>
      </p:sp>
      <p:sp>
        <p:nvSpPr>
          <p:cNvPr id="21" name="Rechteck 20"/>
          <p:cNvSpPr/>
          <p:nvPr/>
        </p:nvSpPr>
        <p:spPr>
          <a:xfrm>
            <a:off x="400314" y="2451447"/>
            <a:ext cx="8271555" cy="3803690"/>
          </a:xfrm>
          <a:prstGeom prst="rect">
            <a:avLst/>
          </a:prstGeom>
          <a:noFill/>
          <a:ln>
            <a:solidFill>
              <a:srgbClr val="1B7A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
        <p:nvSpPr>
          <p:cNvPr id="10" name="Textfeld 9"/>
          <p:cNvSpPr txBox="1"/>
          <p:nvPr/>
        </p:nvSpPr>
        <p:spPr>
          <a:xfrm>
            <a:off x="2915816" y="1713371"/>
            <a:ext cx="5864106" cy="461665"/>
          </a:xfrm>
          <a:prstGeom prst="rect">
            <a:avLst/>
          </a:prstGeom>
          <a:noFill/>
        </p:spPr>
        <p:txBody>
          <a:bodyPr wrap="none" rtlCol="0">
            <a:spAutoFit/>
          </a:bodyPr>
          <a:lstStyle/>
          <a:p>
            <a:r>
              <a:rPr lang="de-AT" sz="2400" b="1" dirty="0">
                <a:solidFill>
                  <a:srgbClr val="00B050"/>
                </a:solidFill>
              </a:rPr>
              <a:t>über das Take Home </a:t>
            </a:r>
            <a:r>
              <a:rPr lang="de-AT" sz="2400" b="1" dirty="0" err="1">
                <a:solidFill>
                  <a:srgbClr val="00B050"/>
                </a:solidFill>
              </a:rPr>
              <a:t>Assignment</a:t>
            </a:r>
            <a:endParaRPr lang="de-AT" sz="2400" b="1" dirty="0">
              <a:solidFill>
                <a:srgbClr val="00B050"/>
              </a:solidFill>
            </a:endParaRPr>
          </a:p>
        </p:txBody>
      </p:sp>
    </p:spTree>
    <p:extLst>
      <p:ext uri="{BB962C8B-B14F-4D97-AF65-F5344CB8AC3E}">
        <p14:creationId xmlns:p14="http://schemas.microsoft.com/office/powerpoint/2010/main" val="1950140881"/>
      </p:ext>
    </p:extLst>
  </p:cSld>
  <p:clrMapOvr>
    <a:masterClrMapping/>
  </p:clrMapOvr>
  <p:transition advTm="1164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67640"/>
            <a:ext cx="7050887" cy="1084586"/>
          </a:xfrm>
        </p:spPr>
        <p:txBody>
          <a:bodyPr/>
          <a:lstStyle/>
          <a:p>
            <a:r>
              <a:rPr lang="de-AT" dirty="0"/>
              <a:t>Aufbau der SBWL Wirtschaftstraining</a:t>
            </a:r>
          </a:p>
        </p:txBody>
      </p:sp>
      <p:grpSp>
        <p:nvGrpSpPr>
          <p:cNvPr id="9" name="Gruppieren 8"/>
          <p:cNvGrpSpPr/>
          <p:nvPr/>
        </p:nvGrpSpPr>
        <p:grpSpPr>
          <a:xfrm>
            <a:off x="251519" y="1556792"/>
            <a:ext cx="6624737" cy="4643470"/>
            <a:chOff x="285720" y="1928802"/>
            <a:chExt cx="4929222" cy="4643470"/>
          </a:xfrm>
        </p:grpSpPr>
        <p:sp>
          <p:nvSpPr>
            <p:cNvPr id="25" name="Rechteck 24"/>
            <p:cNvSpPr/>
            <p:nvPr/>
          </p:nvSpPr>
          <p:spPr bwMode="auto">
            <a:xfrm rot="16200000">
              <a:off x="-535817" y="4607727"/>
              <a:ext cx="2786082" cy="1143008"/>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de-AT" sz="2000" b="1" dirty="0">
                  <a:solidFill>
                    <a:schemeClr val="tx1"/>
                  </a:solidFill>
                  <a:latin typeface="Arial" charset="0"/>
                </a:rPr>
                <a:t>Nachweis von</a:t>
              </a:r>
              <a:br>
                <a:rPr lang="de-AT" sz="2000" b="1" dirty="0">
                  <a:solidFill>
                    <a:schemeClr val="tx1"/>
                  </a:solidFill>
                  <a:latin typeface="Arial" charset="0"/>
                </a:rPr>
              </a:br>
              <a:r>
                <a:rPr lang="de-AT" sz="2000" b="1" dirty="0">
                  <a:solidFill>
                    <a:schemeClr val="tx1"/>
                  </a:solidFill>
                  <a:latin typeface="Arial" charset="0"/>
                </a:rPr>
                <a:t>Kurs I und Kurs II</a:t>
              </a:r>
            </a:p>
          </p:txBody>
        </p:sp>
        <p:sp>
          <p:nvSpPr>
            <p:cNvPr id="10" name="Rechteck 9"/>
            <p:cNvSpPr/>
            <p:nvPr/>
          </p:nvSpPr>
          <p:spPr bwMode="auto">
            <a:xfrm>
              <a:off x="1285852" y="1928802"/>
              <a:ext cx="3929090" cy="928694"/>
            </a:xfrm>
            <a:prstGeom prst="rect">
              <a:avLst/>
            </a:prstGeom>
            <a:solidFill>
              <a:schemeClr val="accent2">
                <a:lumMod val="10000"/>
                <a:lumOff val="9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tx2">
                      <a:lumMod val="90000"/>
                      <a:lumOff val="10000"/>
                    </a:schemeClr>
                  </a:solidFill>
                  <a:latin typeface="Arial" charset="0"/>
                </a:rPr>
                <a:t>Einführung</a:t>
              </a:r>
            </a:p>
            <a:p>
              <a:pPr marL="895350" fontAlgn="base">
                <a:spcBef>
                  <a:spcPct val="0"/>
                </a:spcBef>
                <a:spcAft>
                  <a:spcPct val="0"/>
                </a:spcAft>
              </a:pPr>
              <a:r>
                <a:rPr lang="de-AT" b="1" dirty="0">
                  <a:solidFill>
                    <a:schemeClr val="tx2">
                      <a:lumMod val="90000"/>
                      <a:lumOff val="10000"/>
                    </a:schemeClr>
                  </a:solidFill>
                  <a:latin typeface="Arial" charset="0"/>
                </a:rPr>
                <a:t>Wirtschaftstraining &amp;</a:t>
              </a:r>
              <a:br>
                <a:rPr lang="de-AT" b="1" dirty="0">
                  <a:solidFill>
                    <a:schemeClr val="tx2">
                      <a:lumMod val="90000"/>
                      <a:lumOff val="10000"/>
                    </a:schemeClr>
                  </a:solidFill>
                  <a:latin typeface="Arial" charset="0"/>
                </a:rPr>
              </a:br>
              <a:r>
                <a:rPr lang="de-AT" b="1" dirty="0">
                  <a:solidFill>
                    <a:schemeClr val="tx2">
                      <a:lumMod val="90000"/>
                      <a:lumOff val="10000"/>
                    </a:schemeClr>
                  </a:solidFill>
                  <a:latin typeface="Arial" charset="0"/>
                </a:rPr>
                <a:t>Bildungsmanagement</a:t>
              </a:r>
            </a:p>
          </p:txBody>
        </p:sp>
        <p:sp>
          <p:nvSpPr>
            <p:cNvPr id="4" name="Richtungspfeil 3"/>
            <p:cNvSpPr/>
            <p:nvPr/>
          </p:nvSpPr>
          <p:spPr bwMode="auto">
            <a:xfrm>
              <a:off x="285720" y="1928802"/>
              <a:ext cx="1571636" cy="928694"/>
            </a:xfrm>
            <a:prstGeom prst="homePlat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I</a:t>
              </a:r>
              <a:br>
                <a:rPr kumimoji="0" lang="de-AT" sz="2000" b="0" i="0" u="none" strike="noStrike" cap="none" normalizeH="0" baseline="0" dirty="0">
                  <a:ln>
                    <a:noFill/>
                  </a:ln>
                  <a:solidFill>
                    <a:schemeClr val="bg1"/>
                  </a:solidFill>
                  <a:effectLst/>
                  <a:latin typeface="Arial" charset="0"/>
                </a:rPr>
              </a:br>
              <a:r>
                <a:rPr kumimoji="0" lang="de-AT" sz="1600" b="0" i="0" u="none" strike="noStrike" cap="none" normalizeH="0" baseline="0" dirty="0">
                  <a:ln>
                    <a:noFill/>
                  </a:ln>
                  <a:solidFill>
                    <a:schemeClr val="bg1"/>
                  </a:solidFill>
                  <a:effectLst/>
                  <a:latin typeface="Arial" charset="0"/>
                </a:rPr>
                <a:t>(Grundkurs)</a:t>
              </a:r>
              <a:endParaRPr kumimoji="0" lang="de-AT" sz="2000" b="0" i="0" u="none" strike="noStrike" cap="none" normalizeH="0" baseline="0" dirty="0">
                <a:ln>
                  <a:noFill/>
                </a:ln>
                <a:solidFill>
                  <a:schemeClr val="bg1"/>
                </a:solidFill>
                <a:effectLst/>
                <a:latin typeface="Arial" charset="0"/>
              </a:endParaRPr>
            </a:p>
          </p:txBody>
        </p:sp>
        <p:sp>
          <p:nvSpPr>
            <p:cNvPr id="13" name="Rechteck 12"/>
            <p:cNvSpPr/>
            <p:nvPr/>
          </p:nvSpPr>
          <p:spPr bwMode="auto">
            <a:xfrm>
              <a:off x="1285852" y="2857496"/>
              <a:ext cx="3929090" cy="928694"/>
            </a:xfrm>
            <a:prstGeom prst="rect">
              <a:avLst/>
            </a:prstGeom>
            <a:solidFill>
              <a:schemeClr val="accent5">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accent3">
                      <a:lumMod val="50000"/>
                    </a:schemeClr>
                  </a:solidFill>
                  <a:latin typeface="Arial" charset="0"/>
                </a:rPr>
                <a:t>Weiterbildungs-</a:t>
              </a:r>
              <a:br>
                <a:rPr lang="de-AT" b="1" dirty="0">
                  <a:solidFill>
                    <a:schemeClr val="accent3">
                      <a:lumMod val="50000"/>
                    </a:schemeClr>
                  </a:solidFill>
                  <a:latin typeface="Arial" charset="0"/>
                </a:rPr>
              </a:br>
              <a:r>
                <a:rPr lang="de-AT" b="1" dirty="0" err="1">
                  <a:solidFill>
                    <a:schemeClr val="accent3">
                      <a:lumMod val="50000"/>
                    </a:schemeClr>
                  </a:solidFill>
                  <a:latin typeface="Arial" charset="0"/>
                </a:rPr>
                <a:t>management</a:t>
              </a:r>
              <a:endParaRPr lang="de-AT" b="1" dirty="0">
                <a:solidFill>
                  <a:schemeClr val="accent3">
                    <a:lumMod val="50000"/>
                  </a:schemeClr>
                </a:solidFill>
                <a:latin typeface="Arial" charset="0"/>
              </a:endParaRPr>
            </a:p>
          </p:txBody>
        </p:sp>
        <p:sp>
          <p:nvSpPr>
            <p:cNvPr id="16" name="Rechteck 15"/>
            <p:cNvSpPr/>
            <p:nvPr/>
          </p:nvSpPr>
          <p:spPr bwMode="auto">
            <a:xfrm>
              <a:off x="2428860" y="3786190"/>
              <a:ext cx="2786082" cy="928694"/>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tx1"/>
                  </a:solidFill>
                  <a:latin typeface="Arial" charset="0"/>
                </a:rPr>
                <a:t>Fachdidaktisches</a:t>
              </a:r>
              <a:br>
                <a:rPr lang="de-AT" b="1" dirty="0">
                  <a:solidFill>
                    <a:schemeClr val="tx1"/>
                  </a:solidFill>
                  <a:latin typeface="Arial" charset="0"/>
                </a:rPr>
              </a:br>
              <a:r>
                <a:rPr lang="de-AT" b="1" dirty="0">
                  <a:solidFill>
                    <a:schemeClr val="tx1"/>
                  </a:solidFill>
                  <a:latin typeface="Arial" charset="0"/>
                </a:rPr>
                <a:t>Methodenseminar</a:t>
              </a:r>
            </a:p>
          </p:txBody>
        </p:sp>
        <p:sp>
          <p:nvSpPr>
            <p:cNvPr id="6" name="Richtungspfeil 5"/>
            <p:cNvSpPr/>
            <p:nvPr/>
          </p:nvSpPr>
          <p:spPr bwMode="auto">
            <a:xfrm>
              <a:off x="1428728" y="3786190"/>
              <a:ext cx="1428760" cy="928694"/>
            </a:xfrm>
            <a:prstGeom prst="homePlate">
              <a:avLst/>
            </a:prstGeom>
            <a:solidFill>
              <a:schemeClr val="bg1">
                <a:lumMod val="6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a:t>
              </a:r>
              <a:r>
                <a:rPr lang="de-AT" sz="2000" b="1" dirty="0">
                  <a:solidFill>
                    <a:schemeClr val="bg1"/>
                  </a:solidFill>
                  <a:latin typeface="Arial" charset="0"/>
                </a:rPr>
                <a:t>III</a:t>
              </a:r>
            </a:p>
          </p:txBody>
        </p:sp>
        <p:sp>
          <p:nvSpPr>
            <p:cNvPr id="19" name="Rechteck 18"/>
            <p:cNvSpPr/>
            <p:nvPr/>
          </p:nvSpPr>
          <p:spPr bwMode="auto">
            <a:xfrm>
              <a:off x="2428860" y="4714884"/>
              <a:ext cx="2786082" cy="928694"/>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tx1"/>
                  </a:solidFill>
                  <a:latin typeface="Arial" charset="0"/>
                </a:rPr>
                <a:t>Neue Medien in der</a:t>
              </a:r>
              <a:br>
                <a:rPr lang="de-AT" b="1" dirty="0">
                  <a:solidFill>
                    <a:schemeClr val="tx1"/>
                  </a:solidFill>
                  <a:latin typeface="Arial" charset="0"/>
                </a:rPr>
              </a:br>
              <a:r>
                <a:rPr lang="de-AT" b="1" dirty="0">
                  <a:solidFill>
                    <a:schemeClr val="tx1"/>
                  </a:solidFill>
                  <a:latin typeface="Arial" charset="0"/>
                </a:rPr>
                <a:t>Wirtschaftsdidaktik</a:t>
              </a:r>
            </a:p>
          </p:txBody>
        </p:sp>
        <p:sp>
          <p:nvSpPr>
            <p:cNvPr id="7" name="Richtungspfeil 6"/>
            <p:cNvSpPr/>
            <p:nvPr/>
          </p:nvSpPr>
          <p:spPr bwMode="auto">
            <a:xfrm>
              <a:off x="1428728" y="4714884"/>
              <a:ext cx="1428760" cy="928694"/>
            </a:xfrm>
            <a:prstGeom prst="homePlate">
              <a:avLst/>
            </a:prstGeom>
            <a:solidFill>
              <a:schemeClr val="bg1">
                <a:lumMod val="65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IV</a:t>
              </a:r>
              <a:endParaRPr kumimoji="0" lang="de-AT" sz="2000" b="0" i="0" u="none" strike="noStrike" cap="none" normalizeH="0" baseline="0" dirty="0">
                <a:ln>
                  <a:noFill/>
                </a:ln>
                <a:solidFill>
                  <a:schemeClr val="bg1"/>
                </a:solidFill>
                <a:effectLst/>
                <a:latin typeface="Arial" charset="0"/>
              </a:endParaRPr>
            </a:p>
          </p:txBody>
        </p:sp>
        <p:sp>
          <p:nvSpPr>
            <p:cNvPr id="22" name="Rechteck 21"/>
            <p:cNvSpPr/>
            <p:nvPr/>
          </p:nvSpPr>
          <p:spPr bwMode="auto">
            <a:xfrm>
              <a:off x="2428860" y="5643578"/>
              <a:ext cx="2786082" cy="928694"/>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sz="1100" b="1" dirty="0">
                  <a:solidFill>
                    <a:schemeClr val="tx1"/>
                  </a:solidFill>
                  <a:latin typeface="Arial" charset="0"/>
                </a:rPr>
                <a:t>(Betriebliche oder schulische)</a:t>
              </a:r>
              <a:br>
                <a:rPr lang="de-AT" sz="3200" b="1" dirty="0">
                  <a:solidFill>
                    <a:schemeClr val="tx1"/>
                  </a:solidFill>
                  <a:latin typeface="Arial" charset="0"/>
                </a:rPr>
              </a:br>
              <a:r>
                <a:rPr lang="de-AT" b="1" dirty="0">
                  <a:solidFill>
                    <a:schemeClr val="tx1"/>
                  </a:solidFill>
                  <a:latin typeface="Arial" charset="0"/>
                </a:rPr>
                <a:t>Praxiserkundung</a:t>
              </a:r>
            </a:p>
          </p:txBody>
        </p:sp>
        <p:sp>
          <p:nvSpPr>
            <p:cNvPr id="8" name="Richtungspfeil 7"/>
            <p:cNvSpPr/>
            <p:nvPr/>
          </p:nvSpPr>
          <p:spPr bwMode="auto">
            <a:xfrm>
              <a:off x="1428728" y="5643578"/>
              <a:ext cx="1428760" cy="928694"/>
            </a:xfrm>
            <a:prstGeom prst="homePlat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V</a:t>
              </a:r>
              <a:endParaRPr kumimoji="0" lang="de-AT" sz="2000" b="0" i="0" u="none" strike="noStrike" cap="none" normalizeH="0" baseline="0" dirty="0">
                <a:ln>
                  <a:noFill/>
                </a:ln>
                <a:solidFill>
                  <a:schemeClr val="bg1"/>
                </a:solidFill>
                <a:effectLst/>
                <a:latin typeface="Arial" charset="0"/>
              </a:endParaRPr>
            </a:p>
          </p:txBody>
        </p:sp>
        <p:sp>
          <p:nvSpPr>
            <p:cNvPr id="5" name="Richtungspfeil 4"/>
            <p:cNvSpPr/>
            <p:nvPr/>
          </p:nvSpPr>
          <p:spPr bwMode="auto">
            <a:xfrm>
              <a:off x="285720" y="2857496"/>
              <a:ext cx="1571636" cy="928694"/>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a:t>
              </a:r>
              <a:r>
                <a:rPr lang="de-AT" sz="2000" b="1" dirty="0">
                  <a:solidFill>
                    <a:schemeClr val="bg1"/>
                  </a:solidFill>
                  <a:latin typeface="Arial" charset="0"/>
                </a:rPr>
                <a:t>II</a:t>
              </a:r>
            </a:p>
          </p:txBody>
        </p:sp>
      </p:grpSp>
      <p:sp>
        <p:nvSpPr>
          <p:cNvPr id="11" name="Textfeld 10"/>
          <p:cNvSpPr txBox="1"/>
          <p:nvPr/>
        </p:nvSpPr>
        <p:spPr>
          <a:xfrm>
            <a:off x="6989093" y="1836473"/>
            <a:ext cx="1601721" cy="369332"/>
          </a:xfrm>
          <a:prstGeom prst="rect">
            <a:avLst/>
          </a:prstGeom>
          <a:noFill/>
        </p:spPr>
        <p:txBody>
          <a:bodyPr wrap="none" rtlCol="0">
            <a:spAutoFit/>
          </a:bodyPr>
          <a:lstStyle/>
          <a:p>
            <a:r>
              <a:rPr lang="de-AT" dirty="0"/>
              <a:t>1. Semester</a:t>
            </a:r>
          </a:p>
        </p:txBody>
      </p:sp>
      <p:sp>
        <p:nvSpPr>
          <p:cNvPr id="23" name="Textfeld 22"/>
          <p:cNvSpPr txBox="1"/>
          <p:nvPr/>
        </p:nvSpPr>
        <p:spPr>
          <a:xfrm>
            <a:off x="6989093" y="3598996"/>
            <a:ext cx="1601721" cy="369332"/>
          </a:xfrm>
          <a:prstGeom prst="rect">
            <a:avLst/>
          </a:prstGeom>
          <a:noFill/>
        </p:spPr>
        <p:txBody>
          <a:bodyPr wrap="none" rtlCol="0">
            <a:spAutoFit/>
          </a:bodyPr>
          <a:lstStyle/>
          <a:p>
            <a:r>
              <a:rPr lang="de-AT" dirty="0"/>
              <a:t>2. Semester</a:t>
            </a:r>
          </a:p>
        </p:txBody>
      </p:sp>
    </p:spTree>
  </p:cSld>
  <p:clrMapOvr>
    <a:masterClrMapping/>
  </p:clrMapOvr>
  <p:transition advTm="21771">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37687"/>
            <a:ext cx="7845796" cy="928694"/>
          </a:xfrm>
        </p:spPr>
        <p:txBody>
          <a:bodyPr>
            <a:normAutofit/>
          </a:bodyPr>
          <a:lstStyle/>
          <a:p>
            <a:r>
              <a:rPr lang="de-AT" sz="2400" dirty="0">
                <a:solidFill>
                  <a:schemeClr val="bg2">
                    <a:lumMod val="10000"/>
                  </a:schemeClr>
                </a:solidFill>
              </a:rPr>
              <a:t>Kurs I </a:t>
            </a:r>
            <a:br>
              <a:rPr lang="de-AT" sz="2400" dirty="0">
                <a:solidFill>
                  <a:schemeClr val="bg2">
                    <a:lumMod val="10000"/>
                  </a:schemeClr>
                </a:solidFill>
              </a:rPr>
            </a:br>
            <a:r>
              <a:rPr lang="de-AT" sz="2400" i="1" dirty="0">
                <a:solidFill>
                  <a:schemeClr val="bg2">
                    <a:lumMod val="10000"/>
                  </a:schemeClr>
                </a:solidFill>
              </a:rPr>
              <a:t>Grundkurs</a:t>
            </a:r>
          </a:p>
        </p:txBody>
      </p:sp>
      <p:sp>
        <p:nvSpPr>
          <p:cNvPr id="3" name="Inhaltsplatzhalter 2"/>
          <p:cNvSpPr>
            <a:spLocks noGrp="1"/>
          </p:cNvSpPr>
          <p:nvPr>
            <p:ph idx="1"/>
          </p:nvPr>
        </p:nvSpPr>
        <p:spPr>
          <a:xfrm>
            <a:off x="305100" y="6741368"/>
            <a:ext cx="6338602" cy="4726878"/>
          </a:xfrm>
        </p:spPr>
        <p:txBody>
          <a:bodyPr>
            <a:normAutofit/>
          </a:bodyPr>
          <a:lstStyle/>
          <a:p>
            <a:pPr marL="723900" indent="-363538">
              <a:spcAft>
                <a:spcPts val="2400"/>
              </a:spcAft>
              <a:tabLst>
                <a:tab pos="720725" algn="l"/>
              </a:tabLst>
            </a:pPr>
            <a:endParaRPr lang="de-AT" sz="1800" dirty="0"/>
          </a:p>
          <a:p>
            <a:pPr marL="360362" indent="0">
              <a:buNone/>
              <a:tabLst>
                <a:tab pos="720725" algn="l"/>
              </a:tabLst>
            </a:pPr>
            <a:endParaRPr lang="de-AT" sz="1800" dirty="0"/>
          </a:p>
        </p:txBody>
      </p:sp>
      <p:sp>
        <p:nvSpPr>
          <p:cNvPr id="1030" name="AutoShape 6" descr="data:image/jpeg;base64,/9j/4AAQSkZJRgABAQAAAQABAAD/2wCEAAkGBxMQEhUTEhMVFRUVGBUVFRUVFhUWGBYWFRUWGBcWGBgYHSggGBolGxUYITEhJSkrLi4uGB8zODMtNygtLisBCgoKDg0OGhAQFy0lHyUvLy0rKy8rLS0tLS0rNS0tLS0tKy0tKy0uLS0tLS0tLS0tLS0tKy0tLS03LS0tLS0tLf/AABEIAKAAoAMBIgACEQEDEQH/xAAcAAAABwEBAAAAAAAAAAAAAAAAAQIDBAUGBwj/xAA8EAABAwEFBQUHAQgCAwAAAAABAAIRAwQFEiExBkFRYXETIoGRoQcyUrHB0fBCFCMzcoKiwuFi8SRjkv/EABkBAAIDAQAAAAAAAAAAAAAAAAABAgMEBf/EACERAAIBBAIDAQEAAAAAAAAAAAABAgMREjEEIUFRYTIi/9oADAMBAAIRAxEAPwDbBqMNTgajwpkBuEoBLwow1ACIRwlhqOEgI9uzpOHIrGipp4LcVgMDp0hcyrXk1pPj6IA2NkOYV9QCwN27V2fRzgDlrv6LW2LaCzPIDa9Mnhjb900Fi6ASXhKo1A73SD0MpTmpjK6u1P3aMyhWal3eO8kInNalYUoBKhIY3hQwpyEIQAloS4RtCVCAKMNR4UqEcJiE4UcJUIQgBMLA7Y7eigTSs5BeMnPjFB3xu8c09t/tSaTTRpOwkiHv0wgjRvMjyXJKdUThaIG6NfNRbsTjG5Ntt+2qqSXVXO11yOfMKvc6q8QZ4581srp2Ve8BxyBzzEa8loG7LsGuazSrpGmHHkzlNS7n/n5yUapYiDp6LsTrhpiclUWzZ1ueevJKPIJS4zMDdd617MZpVHNjcF03ZT2ptcRTtowHTtRm3+ofpWLvHZ4s9w8yOKonsnIiD4q+NRPRnlTa2enCQ4AtIIOYIzBHEJdiHeXIPZhtg6g8WK0E4HGKTifcd8PNp3cF2OyjvBWlVicGpUJUI4SAbhCE5CEIAS0JUIAJUIApYR4UoBHCYCYVBtnff7HQLssTsmA8ePQLRQuX+2RzsVAbi1/mC31hJjS7OYW+2Or1CXEkkk58eJ5re7C7NsDe1eJJjDPHisPdNjNSoOEx6rt9z2YMa1vALFyJtdI3ceCbuyWyggaanilCZqNWJpm6MiC+kCq22Wbgrl/VV9qdmo3JMy9us2qyF+2CRiGRC6DeAGH1WVt7JaVopTaZlqxujEPqklpBgjMHgRwXpHYy9Ba7NRrby0Bw4Obk71Xm60twuI/Cuo+wq9CXVrOTlDKreslrv8V0os5skdphHCCOFIiJhCEqEEAEEaARwgCoARwlAJQCZEQAsb7U7tD7J20gGiQRO/EQIW2AWW9qNMm7LQW6tDH+DXglJkls49s/UmqOAMDwJzXYbr93NcRuGtEvPCfMwu3WAZNk/pHyXN5H6Olx/wAlqTKj1qZ4KFeBMGKhbvMZkfZU112xxdBql2f6nCfTJUto0RbRoMOfmFU3lVps997WzzUy/bR2VLHxKxtBzLRUJqOADdcvRRSRKUrEq2WumRDXT0VJXGIQrh982ecNMte0ZECARuy8jkoVto4TI0OisXRQ+zn14s7/AEMHqtR7HKpbebANHMqA+QP0WavgxWqdforj2UV8F6Wef1F7fEsP2XSp/lHOqbZ6aCVCDQlQrCsRCEJcIQgBICOEYCNAFWAjhGAjhAgoUW97ubaaFWg/SqxzCeGIZHwOamgIQgZ5edYqlCs6z1W4XMcQ7hrn1G/ou7Xa2WDjA84XOfaNScL5IDXOD2UXcvhMcdy6Jdr4aBrksHK2jo8RXTIl67MU7RTc2o9+eeR0J1851SLquNlAANGTRGYGecyeJWkAEclDrV9yok7KxojHu5WbQ0sVnIO4fJY/Z+pgfPIjLgdRzWxv7OzmOBWBu20Br8yoa7JySZphc9LRlMNGRgCAq28qeEQtJTzZIhZm93d6EJticEkc+2gs8VCeK3HsNuZtS0VrQ4fwGtazgXVcUnqGsPmqm2XYKwMk593pzXVPZVdTrNYA12GXPe8Ealrowl3OF0qErqxy60bO5umaJSTS0CXCvKBMIJUIoQAUJSARoBFYjQCNAgAI4QCUEAZ3aa6mvc2rJmOzIy0OYI4EH8yVXiLXEHj81sLZZRVbhMjeCNQRoVk7zu59B8ueHh3ukDDERIIk8Vh5VOV8vB0OJVilj5F2m8RTZPl14KPRsz3DE/J50G4Dggyhic15zDZMc8oPzTtS3OZmabo4iD6arLH+n2bm7aRBvWtUFAs7KXOnQg+qwTLK5plwiN0LoVsvQCD2NQnofssxfNsqukihhne4wrcCLUrXFXfbCxv/AB3jhzCiXrOJC5aReYcRnwGSevyo2WtH6RBPoqrWl0JyeJDsDS52BoLnOMNa0STyAXZriu79ms9OlEFrRi3945u9Ssj7K7tJNWudO7TblvHecZ8QF0GoF0ePTssvZzK9S7x9C6OiWkUdE4rygJCEaCAChGgjQBVhKCARhMQISggEYSAChX1YjWpFo94d5vUbvHRTgFT7Q7TWewj966XxIpMzefD9I5lKSTVmSi2ndGcsVfyKmVm5LI2bah9otFR/ZNYHAuDGknMayTq466Baa7LybVEaEbjquVKGLsdenUySYmsahGRMdFl75Y9zocZ5LYWmoFn7xAcMRyAGRJzJUey9roqrCOyknVVlodqTvR2i155ZlNAYs3btApJW7M0peBd2baWm7q5FMh1MhrnUnzhOuYjNp5j1W1svtis7j++s1WmPiY5tUDqO6fIFchvmvNqI4NaD1kn6ph630pPFHPqRWTPTmzu0tlto/wDHrNedcGjx1aYKul5Io91wIMGZBGRB4g7lqbq2xt1A9y01CPhqHtB/fKtyK8T0eiXILu9rFpb/ABqFOoOLS6mf8gtNd3tRslTKoyrSPNoe3zbn6J5IWLNyEag3dfNntP8ABrU38muE/wDzqp6YFYEoIw1N2q0sosL6jgxg1c4wB/tBEdAUO9b1o2VuKs8MnQfqd/K3UrE397QXGWWRuEb6rxJP8rN3U+Sw9oqOqOL6jy9x1c4yT4lQc14LFBvZq7/9oFar3bM00WfGYNR30Z4SeaxbmySSZJzJOZJ4knMlOxuSiARKrbb2WJJaIormke0aJLAXAcY3eOa1zx2jWvpOycA4EbpzGiynZyCPiBCGwl9QP2aqYy/dE8iZZ9vFUVYNrJeC6lNJ4vyXN4UrWM8ZI5R9lVmy13jvExzWu/a4EHMKFbLaCYCy5s04/TO07GWIrba20KRqO0GTR8Ts4AUm1VIkuMAZkngsNf8AeRrvkZMbIY35nqY+Sto03UfwqqTVNfRi73uqVXucZcQSTzJViGyomzlLEanIN+ZVqKf/AGt0tmJaGqdDcpdmZPyKWylKec3CQ7cYDvPI+eXjyUSQbKCV2afDUeFIZHzyPlxHTgtLcu3NssxA7Q1G/BV7w6B3vBURYkuapJiaO07R7UULECCQ+rupNOeehd8LVyq+b3rWx+Os6Y91gyaz+UfXVVxe57zUeSXVC5znHe6ZPz9E61qcncUY2DayOCVgP4AgiJ3xvUCQHNOfyhJMHMHJGW6Z/RExvJADTTnksxbWYK1Ru7HiHImDI4Gd61JbBWc2hZhrg/G31Yf9qdPZCejUXNtOx3ctGTsu/ud14H0VyH0g7F4zO7isDdFifaaraLYBO92gC2D9i2UxhNeqBllhaWZaiNWz4xwWTkUqcZbsaqFWo49q5ldp7z7Z7gwQwHX4iN6zNRXt72M0HupviQcnDRw3HyVMWyVupwjGKUdGOc3KTciz2VYJq9GfN6uhSVbswyHVP5Wehd91clVz2TjoKmxMsHav/wDWw5f8ncegUhpP54I2MDYAEDgNEhjzRBQwpk1u9h3xOXknyEAKAQcxEhiy6IAZnunWWbumqk0HTohbbS02is4DuuqVCOhe6ExZThcWcMx0On2TaBEl2qbeMilFvNIIMfnBIYsGR5FGE1ROUcMvwJTnfhSAU4Ki2oZlSfwdB/qgK6nmq6/6WKg4KUemJ6Ke7737K0UagEAvIP8AaAfziup3/bg2mHzl+QuI1u+GEGSBn1kAAeQXU71pVHWZ7HiOzgSCSXkZOOggTlv8Fl5kVlF+y3jSeLRzm8bea9Z7ie6cs90TB9SpFlu2oaZqiMAcWESCQWta4yOEOEcc+CrqtgLCxx918xyI1CfcCJaAHOIhvET81vppYqxlne/ZcbNGXPje0HLm90eiu6h6qk2fbFR7eDGD1IV04c1XPZOGg8Wv2QxDcUGb80k0gSDvGniokhlpms/kxvzKmAqssrv31T+keisW802AsuHVNVX5ERrA8zH1TgO7/Sh1nd9oG9w9M/okB//Z"/>
          <p:cNvSpPr>
            <a:spLocks noChangeAspect="1" noChangeArrowheads="1"/>
          </p:cNvSpPr>
          <p:nvPr/>
        </p:nvSpPr>
        <p:spPr bwMode="auto">
          <a:xfrm>
            <a:off x="1555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1032" name="AutoShape 8" descr="data:image/jpeg;base64,/9j/4AAQSkZJRgABAQAAAQABAAD/2wCEAAkGBxMQEhUTEhMVFRUVGBUVFRUVFhUWGBYWFRUWGBcWGBgYHSggGBolGxUYITEhJSkrLi4uGB8zODMtNygtLisBCgoKDg0OGhAQFy0lHyUvLy0rKy8rLS0tLS0rNS0tLS0tKy0tKy0uLS0tLS0tLS0tLS0tKy0tLS03LS0tLS0tLf/AABEIAKAAoAMBIgACEQEDEQH/xAAcAAAABwEBAAAAAAAAAAAAAAAAAQIDBAUGBwj/xAA8EAABAwEFBQUHAQgCAwAAAAABAAIRAwQFEiExBkFRYXETIoGRoQcyUrHB0fBCFCMzcoKiwuFi8SRjkv/EABkBAAIDAQAAAAAAAAAAAAAAAAABAgMEBf/EACERAAIBBAIDAQEAAAAAAAAAAAABAgMREjEEIUFRYTIi/9oADAMBAAIRAxEAPwDbBqMNTgajwpkBuEoBLwow1ACIRwlhqOEgI9uzpOHIrGipp4LcVgMDp0hcyrXk1pPj6IA2NkOYV9QCwN27V2fRzgDlrv6LW2LaCzPIDa9Mnhjb900Fi6ASXhKo1A73SD0MpTmpjK6u1P3aMyhWal3eO8kInNalYUoBKhIY3hQwpyEIQAloS4RtCVCAKMNR4UqEcJiE4UcJUIQgBMLA7Y7eigTSs5BeMnPjFB3xu8c09t/tSaTTRpOwkiHv0wgjRvMjyXJKdUThaIG6NfNRbsTjG5Ntt+2qqSXVXO11yOfMKvc6q8QZ4581srp2Ve8BxyBzzEa8loG7LsGuazSrpGmHHkzlNS7n/n5yUapYiDp6LsTrhpiclUWzZ1ueevJKPIJS4zMDdd617MZpVHNjcF03ZT2ptcRTtowHTtRm3+ofpWLvHZ4s9w8yOKonsnIiD4q+NRPRnlTa2enCQ4AtIIOYIzBHEJdiHeXIPZhtg6g8WK0E4HGKTifcd8PNp3cF2OyjvBWlVicGpUJUI4SAbhCE5CEIAS0JUIAJUIApYR4UoBHCYCYVBtnff7HQLssTsmA8ePQLRQuX+2RzsVAbi1/mC31hJjS7OYW+2Or1CXEkkk58eJ5re7C7NsDe1eJJjDPHisPdNjNSoOEx6rt9z2YMa1vALFyJtdI3ceCbuyWyggaanilCZqNWJpm6MiC+kCq22Wbgrl/VV9qdmo3JMy9us2qyF+2CRiGRC6DeAGH1WVt7JaVopTaZlqxujEPqklpBgjMHgRwXpHYy9Ba7NRrby0Bw4Obk71Xm60twuI/Cuo+wq9CXVrOTlDKreslrv8V0os5skdphHCCOFIiJhCEqEEAEEaARwgCoARwlAJQCZEQAsb7U7tD7J20gGiQRO/EQIW2AWW9qNMm7LQW6tDH+DXglJkls49s/UmqOAMDwJzXYbr93NcRuGtEvPCfMwu3WAZNk/pHyXN5H6Olx/wAlqTKj1qZ4KFeBMGKhbvMZkfZU112xxdBql2f6nCfTJUto0RbRoMOfmFU3lVps997WzzUy/bR2VLHxKxtBzLRUJqOADdcvRRSRKUrEq2WumRDXT0VJXGIQrh982ecNMte0ZECARuy8jkoVto4TI0OisXRQ+zn14s7/AEMHqtR7HKpbebANHMqA+QP0WavgxWqdforj2UV8F6Wef1F7fEsP2XSp/lHOqbZ6aCVCDQlQrCsRCEJcIQgBICOEYCNAFWAjhGAjhAgoUW97ubaaFWg/SqxzCeGIZHwOamgIQgZ5edYqlCs6z1W4XMcQ7hrn1G/ou7Xa2WDjA84XOfaNScL5IDXOD2UXcvhMcdy6Jdr4aBrksHK2jo8RXTIl67MU7RTc2o9+eeR0J1851SLquNlAANGTRGYGecyeJWkAEclDrV9yok7KxojHu5WbQ0sVnIO4fJY/Z+pgfPIjLgdRzWxv7OzmOBWBu20Br8yoa7JySZphc9LRlMNGRgCAq28qeEQtJTzZIhZm93d6EJticEkc+2gs8VCeK3HsNuZtS0VrQ4fwGtazgXVcUnqGsPmqm2XYKwMk593pzXVPZVdTrNYA12GXPe8Ealrowl3OF0qErqxy60bO5umaJSTS0CXCvKBMIJUIoQAUJSARoBFYjQCNAgAI4QCUEAZ3aa6mvc2rJmOzIy0OYI4EH8yVXiLXEHj81sLZZRVbhMjeCNQRoVk7zu59B8ueHh3ukDDERIIk8Vh5VOV8vB0OJVilj5F2m8RTZPl14KPRsz3DE/J50G4Dggyhic15zDZMc8oPzTtS3OZmabo4iD6arLH+n2bm7aRBvWtUFAs7KXOnQg+qwTLK5plwiN0LoVsvQCD2NQnofssxfNsqukihhne4wrcCLUrXFXfbCxv/AB3jhzCiXrOJC5aReYcRnwGSevyo2WtH6RBPoqrWl0JyeJDsDS52BoLnOMNa0STyAXZriu79ms9OlEFrRi3945u9Ssj7K7tJNWudO7TblvHecZ8QF0GoF0ePTssvZzK9S7x9C6OiWkUdE4rygJCEaCAChGgjQBVhKCARhMQISggEYSAChX1YjWpFo94d5vUbvHRTgFT7Q7TWewj966XxIpMzefD9I5lKSTVmSi2ndGcsVfyKmVm5LI2bah9otFR/ZNYHAuDGknMayTq466Baa7LybVEaEbjquVKGLsdenUySYmsahGRMdFl75Y9zocZ5LYWmoFn7xAcMRyAGRJzJUey9roqrCOyknVVlodqTvR2i155ZlNAYs3btApJW7M0peBd2baWm7q5FMh1MhrnUnzhOuYjNp5j1W1svtis7j++s1WmPiY5tUDqO6fIFchvmvNqI4NaD1kn6ph630pPFHPqRWTPTmzu0tlto/wDHrNedcGjx1aYKul5Io91wIMGZBGRB4g7lqbq2xt1A9y01CPhqHtB/fKtyK8T0eiXILu9rFpb/ABqFOoOLS6mf8gtNd3tRslTKoyrSPNoe3zbn6J5IWLNyEag3dfNntP8ABrU38muE/wDzqp6YFYEoIw1N2q0sosL6jgxg1c4wB/tBEdAUO9b1o2VuKs8MnQfqd/K3UrE397QXGWWRuEb6rxJP8rN3U+Sw9oqOqOL6jy9x1c4yT4lQc14LFBvZq7/9oFar3bM00WfGYNR30Z4SeaxbmySSZJzJOZJ4knMlOxuSiARKrbb2WJJaIormke0aJLAXAcY3eOa1zx2jWvpOycA4EbpzGiynZyCPiBCGwl9QP2aqYy/dE8iZZ9vFUVYNrJeC6lNJ4vyXN4UrWM8ZI5R9lVmy13jvExzWu/a4EHMKFbLaCYCy5s04/TO07GWIrba20KRqO0GTR8Ts4AUm1VIkuMAZkngsNf8AeRrvkZMbIY35nqY+Sto03UfwqqTVNfRi73uqVXucZcQSTzJViGyomzlLEanIN+ZVqKf/AGt0tmJaGqdDcpdmZPyKWylKec3CQ7cYDvPI+eXjyUSQbKCV2afDUeFIZHzyPlxHTgtLcu3NssxA7Q1G/BV7w6B3vBURYkuapJiaO07R7UULECCQ+rupNOeehd8LVyq+b3rWx+Os6Y91gyaz+UfXVVxe57zUeSXVC5znHe6ZPz9E61qcncUY2DayOCVgP4AgiJ3xvUCQHNOfyhJMHMHJGW6Z/RExvJADTTnksxbWYK1Ru7HiHImDI4Gd61JbBWc2hZhrg/G31Yf9qdPZCejUXNtOx3ctGTsu/ud14H0VyH0g7F4zO7isDdFifaaraLYBO92gC2D9i2UxhNeqBllhaWZaiNWz4xwWTkUqcZbsaqFWo49q5ldp7z7Z7gwQwHX4iN6zNRXt72M0HupviQcnDRw3HyVMWyVupwjGKUdGOc3KTciz2VYJq9GfN6uhSVbswyHVP5Wehd91clVz2TjoKmxMsHav/wDWw5f8ncegUhpP54I2MDYAEDgNEhjzRBQwpk1u9h3xOXknyEAKAQcxEhiy6IAZnunWWbumqk0HTohbbS02is4DuuqVCOhe6ExZThcWcMx0On2TaBEl2qbeMilFvNIIMfnBIYsGR5FGE1ROUcMvwJTnfhSAU4Ki2oZlSfwdB/qgK6nmq6/6WKg4KUemJ6Ke7737K0UagEAvIP8AaAfziup3/bg2mHzl+QuI1u+GEGSBn1kAAeQXU71pVHWZ7HiOzgSCSXkZOOggTlv8Fl5kVlF+y3jSeLRzm8bea9Z7ie6cs90TB9SpFlu2oaZqiMAcWESCQWta4yOEOEcc+CrqtgLCxx918xyI1CfcCJaAHOIhvET81vppYqxlne/ZcbNGXPje0HLm90eiu6h6qk2fbFR7eDGD1IV04c1XPZOGg8Wv2QxDcUGb80k0gSDvGniokhlpms/kxvzKmAqssrv31T+keisW802AsuHVNVX5ERrA8zH1TgO7/Sh1nd9oG9w9M/okB//Z"/>
          <p:cNvSpPr>
            <a:spLocks noChangeAspect="1" noChangeArrowheads="1"/>
          </p:cNvSpPr>
          <p:nvPr/>
        </p:nvSpPr>
        <p:spPr bwMode="auto">
          <a:xfrm>
            <a:off x="1555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7" name="Rechteck 6"/>
          <p:cNvSpPr/>
          <p:nvPr/>
        </p:nvSpPr>
        <p:spPr>
          <a:xfrm>
            <a:off x="467544" y="5077479"/>
            <a:ext cx="8155756" cy="720080"/>
          </a:xfrm>
          <a:prstGeom prst="rect">
            <a:avLst/>
          </a:prstGeom>
          <a:solidFill>
            <a:schemeClr val="accent4">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Einführung in zentrale Fragestellungen der Wirtschafts- sowie der Betriebspädagogik</a:t>
            </a:r>
          </a:p>
        </p:txBody>
      </p:sp>
      <p:sp>
        <p:nvSpPr>
          <p:cNvPr id="8" name="Rechteck 7"/>
          <p:cNvSpPr/>
          <p:nvPr/>
        </p:nvSpPr>
        <p:spPr>
          <a:xfrm>
            <a:off x="461020" y="2605121"/>
            <a:ext cx="2448272" cy="1815385"/>
          </a:xfrm>
          <a:prstGeom prst="rect">
            <a:avLst/>
          </a:prstGeom>
          <a:solidFill>
            <a:schemeClr val="accent4">
              <a:lumMod val="75000"/>
              <a:alpha val="50000"/>
            </a:schemeClr>
          </a:solidFill>
          <a:ln>
            <a:solidFill>
              <a:srgbClr val="345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Einführung in die </a:t>
            </a:r>
            <a:r>
              <a:rPr lang="de-AT" b="1" dirty="0"/>
              <a:t>Lernpsychologie</a:t>
            </a:r>
          </a:p>
        </p:txBody>
      </p:sp>
      <p:sp>
        <p:nvSpPr>
          <p:cNvPr id="13" name="Rechteck 12"/>
          <p:cNvSpPr/>
          <p:nvPr/>
        </p:nvSpPr>
        <p:spPr>
          <a:xfrm>
            <a:off x="3320814" y="2609297"/>
            <a:ext cx="2448272" cy="1811210"/>
          </a:xfrm>
          <a:prstGeom prst="rect">
            <a:avLst/>
          </a:prstGeom>
          <a:solidFill>
            <a:schemeClr val="accent4">
              <a:lumMod val="75000"/>
              <a:alpha val="50000"/>
            </a:schemeClr>
          </a:solidFill>
          <a:ln>
            <a:solidFill>
              <a:srgbClr val="345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Zentrale </a:t>
            </a:r>
            <a:r>
              <a:rPr lang="de-AT" b="1" dirty="0"/>
              <a:t>didaktische Bausteine </a:t>
            </a:r>
            <a:r>
              <a:rPr lang="de-AT" dirty="0"/>
              <a:t>zur Durchführung von Seminaren </a:t>
            </a:r>
          </a:p>
        </p:txBody>
      </p:sp>
      <p:sp>
        <p:nvSpPr>
          <p:cNvPr id="14" name="Rechteck 13"/>
          <p:cNvSpPr/>
          <p:nvPr/>
        </p:nvSpPr>
        <p:spPr>
          <a:xfrm>
            <a:off x="6180609" y="2605122"/>
            <a:ext cx="2448272" cy="1815384"/>
          </a:xfrm>
          <a:prstGeom prst="rect">
            <a:avLst/>
          </a:prstGeom>
          <a:solidFill>
            <a:schemeClr val="accent4">
              <a:lumMod val="75000"/>
              <a:alpha val="50000"/>
            </a:schemeClr>
          </a:solidFill>
          <a:ln>
            <a:solidFill>
              <a:srgbClr val="345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2400"/>
              </a:spcAft>
            </a:pPr>
            <a:r>
              <a:rPr lang="de-AT" b="1" dirty="0"/>
              <a:t>Didaktische Konzepte </a:t>
            </a:r>
            <a:r>
              <a:rPr lang="de-AT" dirty="0"/>
              <a:t>zur Organisation von</a:t>
            </a:r>
            <a:br>
              <a:rPr lang="de-AT" dirty="0"/>
            </a:br>
            <a:r>
              <a:rPr lang="de-AT" dirty="0"/>
              <a:t>Weiterbildungs-veranstaltungen</a:t>
            </a:r>
          </a:p>
        </p:txBody>
      </p:sp>
      <p:pic>
        <p:nvPicPr>
          <p:cNvPr id="15" name="Grafik 14" descr="Kopf mit Zahnrädern"/>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7956" y="1714970"/>
            <a:ext cx="914400" cy="914400"/>
          </a:xfrm>
          <a:prstGeom prst="rect">
            <a:avLst/>
          </a:prstGeom>
        </p:spPr>
      </p:pic>
      <p:pic>
        <p:nvPicPr>
          <p:cNvPr id="16" name="Grafik 15" descr="Puzzleteile"/>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5618" y="1714970"/>
            <a:ext cx="914400" cy="914400"/>
          </a:xfrm>
          <a:prstGeom prst="rect">
            <a:avLst/>
          </a:prstGeom>
        </p:spPr>
      </p:pic>
      <p:pic>
        <p:nvPicPr>
          <p:cNvPr id="17" name="Grafik 16" descr="Lehrer"/>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23280" y="1714970"/>
            <a:ext cx="914400" cy="914400"/>
          </a:xfrm>
          <a:prstGeom prst="rect">
            <a:avLst/>
          </a:prstGeom>
        </p:spPr>
      </p:pic>
      <p:sp>
        <p:nvSpPr>
          <p:cNvPr id="9" name="Pfeil nach unten 8"/>
          <p:cNvSpPr/>
          <p:nvPr/>
        </p:nvSpPr>
        <p:spPr>
          <a:xfrm>
            <a:off x="1391543" y="4447432"/>
            <a:ext cx="576064" cy="568359"/>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Pfeil nach unten 20"/>
          <p:cNvSpPr/>
          <p:nvPr/>
        </p:nvSpPr>
        <p:spPr>
          <a:xfrm>
            <a:off x="4344786" y="4463341"/>
            <a:ext cx="576064" cy="568359"/>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Pfeil nach unten 21"/>
          <p:cNvSpPr/>
          <p:nvPr/>
        </p:nvSpPr>
        <p:spPr>
          <a:xfrm>
            <a:off x="7292448" y="4463341"/>
            <a:ext cx="576064" cy="568359"/>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937915479"/>
      </p:ext>
    </p:extLst>
  </p:cSld>
  <p:clrMapOvr>
    <a:masterClrMapping/>
  </p:clrMapOvr>
  <p:transition advTm="26272">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1466766"/>
            <a:ext cx="8544883" cy="4680520"/>
          </a:xfr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360363" indent="0">
              <a:buNone/>
            </a:pPr>
            <a:r>
              <a:rPr lang="de-AT" sz="1800" dirty="0"/>
              <a:t>Ablauf im Weiterbildungssystem: </a:t>
            </a:r>
          </a:p>
          <a:p>
            <a:pPr marL="360363" indent="0">
              <a:spcAft>
                <a:spcPts val="2400"/>
              </a:spcAft>
              <a:buNone/>
            </a:pPr>
            <a:endParaRPr lang="de-AT" sz="100" dirty="0"/>
          </a:p>
          <a:p>
            <a:pPr marL="812800" indent="-358775">
              <a:spcAft>
                <a:spcPts val="2400"/>
              </a:spcAft>
              <a:buClr>
                <a:srgbClr val="345C78"/>
              </a:buClr>
            </a:pPr>
            <a:r>
              <a:rPr lang="de-AT" sz="1800" b="1" dirty="0"/>
              <a:t>Bedarfsanalyse</a:t>
            </a:r>
            <a:r>
              <a:rPr lang="de-AT" sz="1800" dirty="0"/>
              <a:t>: Strategien und Instrumente der Weiterbildungsbedarfsermittlung</a:t>
            </a:r>
          </a:p>
          <a:p>
            <a:pPr marL="812800" indent="-358775">
              <a:spcAft>
                <a:spcPts val="2400"/>
              </a:spcAft>
              <a:buClr>
                <a:srgbClr val="345C78"/>
              </a:buClr>
            </a:pPr>
            <a:r>
              <a:rPr lang="de-AT" sz="1800" b="1" dirty="0"/>
              <a:t>Programmplanung</a:t>
            </a:r>
            <a:r>
              <a:rPr lang="de-AT" sz="1800" dirty="0"/>
              <a:t>: Phasen der Programmplanung</a:t>
            </a:r>
          </a:p>
          <a:p>
            <a:pPr marL="812800" indent="-358775">
              <a:spcAft>
                <a:spcPts val="2400"/>
              </a:spcAft>
              <a:buClr>
                <a:srgbClr val="345C78"/>
              </a:buClr>
            </a:pPr>
            <a:r>
              <a:rPr lang="de-AT" sz="1800" b="1" dirty="0"/>
              <a:t>Durchführung</a:t>
            </a:r>
            <a:r>
              <a:rPr lang="de-AT" sz="1800" dirty="0"/>
              <a:t>: Transferförderliche Instrumente zur Weiterbildung - Förderung der Transfermotivation</a:t>
            </a:r>
          </a:p>
          <a:p>
            <a:pPr marL="812800" indent="-358775">
              <a:spcAft>
                <a:spcPts val="2400"/>
              </a:spcAft>
              <a:buClr>
                <a:srgbClr val="345C78"/>
              </a:buClr>
            </a:pPr>
            <a:r>
              <a:rPr lang="de-AT" sz="1800" b="1" dirty="0"/>
              <a:t>Weiterbildungsevaluation </a:t>
            </a:r>
            <a:r>
              <a:rPr lang="de-AT" sz="1800" dirty="0"/>
              <a:t>und Bildungscontrolling:</a:t>
            </a:r>
            <a:br>
              <a:rPr lang="de-AT" sz="1800" dirty="0"/>
            </a:br>
            <a:r>
              <a:rPr lang="de-AT" sz="1800" dirty="0"/>
              <a:t>Kennziffern zur Erfolgsermittlung betrieblicher </a:t>
            </a:r>
            <a:br>
              <a:rPr lang="de-AT" sz="1800" dirty="0"/>
            </a:br>
            <a:r>
              <a:rPr lang="de-AT" sz="1800" dirty="0"/>
              <a:t>Weiterbildung, etc. </a:t>
            </a:r>
          </a:p>
          <a:p>
            <a:pPr marL="719138" indent="-358775">
              <a:buFont typeface="Wingdings" pitchFamily="2" charset="2"/>
              <a:buChar char="§"/>
            </a:pPr>
            <a:endParaRPr lang="de-AT" sz="1900" dirty="0"/>
          </a:p>
          <a:p>
            <a:pPr marL="719138" indent="-358775">
              <a:buFont typeface="Wingdings" pitchFamily="2" charset="2"/>
              <a:buChar char="§"/>
            </a:pPr>
            <a:endParaRPr lang="de-AT" sz="1900" dirty="0"/>
          </a:p>
        </p:txBody>
      </p:sp>
      <p:sp>
        <p:nvSpPr>
          <p:cNvPr id="17" name="Titel 1"/>
          <p:cNvSpPr txBox="1">
            <a:spLocks/>
          </p:cNvSpPr>
          <p:nvPr/>
        </p:nvSpPr>
        <p:spPr bwMode="auto">
          <a:xfrm>
            <a:off x="395536" y="167640"/>
            <a:ext cx="6906872" cy="1084586"/>
          </a:xfrm>
          <a:prstGeom prst="rect">
            <a:avLst/>
          </a:prstGeom>
        </p:spPr>
        <p:txBody>
          <a:bodyPr vert="horz" lIns="0" tIns="0" rIns="0" bIns="0" rtlCol="0" anchor="ctr">
            <a:normAutofit/>
          </a:bodyPr>
          <a:lstStyle>
            <a:lvl1pPr algn="l" defTabSz="914306" rtl="0" eaLnBrk="1" latinLnBrk="0" hangingPunct="1">
              <a:lnSpc>
                <a:spcPct val="100000"/>
              </a:lnSpc>
              <a:spcBef>
                <a:spcPct val="0"/>
              </a:spcBef>
              <a:buNone/>
              <a:defRPr kumimoji="0" lang="de-AT" sz="2800" b="1" i="0" u="none" strike="noStrike" kern="1200" cap="none" spc="0" normalizeH="0" baseline="0" noProof="0" dirty="0">
                <a:ln>
                  <a:noFill/>
                </a:ln>
                <a:solidFill>
                  <a:schemeClr val="bg1"/>
                </a:solidFill>
                <a:effectLst/>
                <a:uLnTx/>
                <a:uFillTx/>
                <a:latin typeface="+mj-lt"/>
                <a:ea typeface="+mj-ea"/>
                <a:cs typeface="+mj-cs"/>
              </a:defRPr>
            </a:lvl1pPr>
          </a:lstStyle>
          <a:p>
            <a:r>
              <a:rPr lang="de-AT" sz="2400" dirty="0">
                <a:solidFill>
                  <a:schemeClr val="bg2">
                    <a:lumMod val="10000"/>
                  </a:schemeClr>
                </a:solidFill>
              </a:rPr>
              <a:t>Kurs II </a:t>
            </a:r>
            <a:br>
              <a:rPr lang="de-AT" sz="2400" dirty="0">
                <a:solidFill>
                  <a:schemeClr val="bg2">
                    <a:lumMod val="10000"/>
                  </a:schemeClr>
                </a:solidFill>
              </a:rPr>
            </a:br>
            <a:r>
              <a:rPr lang="de-AT" sz="2400" i="1" dirty="0">
                <a:solidFill>
                  <a:schemeClr val="bg2">
                    <a:lumMod val="10000"/>
                  </a:schemeClr>
                </a:solidFill>
              </a:rPr>
              <a:t>Weiterbildungsmanagement</a:t>
            </a:r>
          </a:p>
        </p:txBody>
      </p:sp>
      <p:pic>
        <p:nvPicPr>
          <p:cNvPr id="18" name="Grafik 17" descr="Mikroskop"/>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2200" y="1862197"/>
            <a:ext cx="720000" cy="720000"/>
          </a:xfrm>
          <a:prstGeom prst="rect">
            <a:avLst/>
          </a:prstGeom>
        </p:spPr>
      </p:pic>
      <p:pic>
        <p:nvPicPr>
          <p:cNvPr id="28" name="Grafik 27" descr="Liste"/>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2200" y="3084898"/>
            <a:ext cx="720000" cy="720000"/>
          </a:xfrm>
          <a:prstGeom prst="rect">
            <a:avLst/>
          </a:prstGeom>
        </p:spPr>
      </p:pic>
      <p:pic>
        <p:nvPicPr>
          <p:cNvPr id="29" name="Grafik 28" descr="Kundenbewertung"/>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2200" y="4202457"/>
            <a:ext cx="720000" cy="720000"/>
          </a:xfrm>
          <a:prstGeom prst="rect">
            <a:avLst/>
          </a:prstGeom>
        </p:spPr>
      </p:pic>
      <p:pic>
        <p:nvPicPr>
          <p:cNvPr id="30" name="Grafik 29" descr="Prüfliste"/>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2200" y="5427286"/>
            <a:ext cx="720000" cy="720000"/>
          </a:xfrm>
          <a:prstGeom prst="rect">
            <a:avLst/>
          </a:prstGeom>
        </p:spPr>
      </p:pic>
    </p:spTree>
    <p:extLst>
      <p:ext uri="{BB962C8B-B14F-4D97-AF65-F5344CB8AC3E}">
        <p14:creationId xmlns:p14="http://schemas.microsoft.com/office/powerpoint/2010/main" val="2047677639"/>
      </p:ext>
    </p:extLst>
  </p:cSld>
  <p:clrMapOvr>
    <a:masterClrMapping/>
  </p:clrMapOvr>
  <p:transition advTm="49759">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67640"/>
            <a:ext cx="7050887" cy="1084586"/>
          </a:xfrm>
        </p:spPr>
        <p:txBody>
          <a:bodyPr/>
          <a:lstStyle/>
          <a:p>
            <a:r>
              <a:rPr lang="de-AT" dirty="0"/>
              <a:t>Aufbau der SBWL Wirtschaftstraining</a:t>
            </a:r>
          </a:p>
        </p:txBody>
      </p:sp>
      <p:grpSp>
        <p:nvGrpSpPr>
          <p:cNvPr id="9" name="Gruppieren 8"/>
          <p:cNvGrpSpPr/>
          <p:nvPr/>
        </p:nvGrpSpPr>
        <p:grpSpPr>
          <a:xfrm>
            <a:off x="251519" y="1556792"/>
            <a:ext cx="6696745" cy="4643470"/>
            <a:chOff x="285720" y="1928802"/>
            <a:chExt cx="4929222" cy="4643470"/>
          </a:xfrm>
        </p:grpSpPr>
        <p:sp>
          <p:nvSpPr>
            <p:cNvPr id="25" name="Rechteck 24"/>
            <p:cNvSpPr/>
            <p:nvPr/>
          </p:nvSpPr>
          <p:spPr bwMode="auto">
            <a:xfrm rot="16200000">
              <a:off x="-535817" y="4607727"/>
              <a:ext cx="2786082" cy="1143008"/>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de-AT" sz="2000" b="1" dirty="0">
                  <a:solidFill>
                    <a:schemeClr val="tx1"/>
                  </a:solidFill>
                  <a:latin typeface="Arial" charset="0"/>
                </a:rPr>
                <a:t>Nachweis von</a:t>
              </a:r>
              <a:br>
                <a:rPr lang="de-AT" sz="2000" b="1" dirty="0">
                  <a:solidFill>
                    <a:schemeClr val="tx1"/>
                  </a:solidFill>
                  <a:latin typeface="Arial" charset="0"/>
                </a:rPr>
              </a:br>
              <a:r>
                <a:rPr lang="de-AT" sz="2000" b="1" dirty="0">
                  <a:solidFill>
                    <a:schemeClr val="tx1"/>
                  </a:solidFill>
                  <a:latin typeface="Arial" charset="0"/>
                </a:rPr>
                <a:t>Kurs I und Kurs II</a:t>
              </a:r>
            </a:p>
          </p:txBody>
        </p:sp>
        <p:sp>
          <p:nvSpPr>
            <p:cNvPr id="10" name="Rechteck 9"/>
            <p:cNvSpPr/>
            <p:nvPr/>
          </p:nvSpPr>
          <p:spPr bwMode="auto">
            <a:xfrm>
              <a:off x="1285852" y="1928802"/>
              <a:ext cx="3929090" cy="928694"/>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tx1"/>
                  </a:solidFill>
                  <a:latin typeface="Arial" charset="0"/>
                </a:rPr>
                <a:t>Einführung</a:t>
              </a:r>
            </a:p>
            <a:p>
              <a:pPr marL="895350" fontAlgn="base">
                <a:spcBef>
                  <a:spcPct val="0"/>
                </a:spcBef>
                <a:spcAft>
                  <a:spcPct val="0"/>
                </a:spcAft>
              </a:pPr>
              <a:r>
                <a:rPr lang="de-AT" b="1" dirty="0">
                  <a:solidFill>
                    <a:schemeClr val="tx1"/>
                  </a:solidFill>
                  <a:latin typeface="Arial" charset="0"/>
                </a:rPr>
                <a:t>Wirtschaftstraining &amp;</a:t>
              </a:r>
              <a:br>
                <a:rPr lang="de-AT" b="1" dirty="0">
                  <a:solidFill>
                    <a:schemeClr val="tx1"/>
                  </a:solidFill>
                  <a:latin typeface="Arial" charset="0"/>
                </a:rPr>
              </a:br>
              <a:r>
                <a:rPr lang="de-AT" b="1" dirty="0">
                  <a:solidFill>
                    <a:schemeClr val="tx1"/>
                  </a:solidFill>
                  <a:latin typeface="Arial" charset="0"/>
                </a:rPr>
                <a:t>Bildungsmanagement</a:t>
              </a:r>
            </a:p>
          </p:txBody>
        </p:sp>
        <p:sp>
          <p:nvSpPr>
            <p:cNvPr id="4" name="Richtungspfeil 3"/>
            <p:cNvSpPr/>
            <p:nvPr/>
          </p:nvSpPr>
          <p:spPr bwMode="auto">
            <a:xfrm>
              <a:off x="285720" y="1928802"/>
              <a:ext cx="1571636" cy="928694"/>
            </a:xfrm>
            <a:prstGeom prst="homePlate">
              <a:avLst/>
            </a:prstGeom>
            <a:solidFill>
              <a:schemeClr val="bg1">
                <a:lumMod val="6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I</a:t>
              </a:r>
              <a:br>
                <a:rPr kumimoji="0" lang="de-AT" sz="2000" b="0" i="0" u="none" strike="noStrike" cap="none" normalizeH="0" baseline="0" dirty="0">
                  <a:ln>
                    <a:noFill/>
                  </a:ln>
                  <a:solidFill>
                    <a:schemeClr val="bg1"/>
                  </a:solidFill>
                  <a:effectLst/>
                  <a:latin typeface="Arial" charset="0"/>
                </a:rPr>
              </a:br>
              <a:r>
                <a:rPr kumimoji="0" lang="de-AT" sz="1600" b="0" i="0" u="none" strike="noStrike" cap="none" normalizeH="0" baseline="0" dirty="0">
                  <a:ln>
                    <a:noFill/>
                  </a:ln>
                  <a:solidFill>
                    <a:schemeClr val="bg1"/>
                  </a:solidFill>
                  <a:effectLst/>
                  <a:latin typeface="Arial" charset="0"/>
                </a:rPr>
                <a:t>(Grundkurs)</a:t>
              </a:r>
              <a:endParaRPr kumimoji="0" lang="de-AT" sz="2000" b="0" i="0" u="none" strike="noStrike" cap="none" normalizeH="0" baseline="0" dirty="0">
                <a:ln>
                  <a:noFill/>
                </a:ln>
                <a:solidFill>
                  <a:schemeClr val="bg1"/>
                </a:solidFill>
                <a:effectLst/>
                <a:latin typeface="Arial" charset="0"/>
              </a:endParaRPr>
            </a:p>
          </p:txBody>
        </p:sp>
        <p:sp>
          <p:nvSpPr>
            <p:cNvPr id="13" name="Rechteck 12"/>
            <p:cNvSpPr/>
            <p:nvPr/>
          </p:nvSpPr>
          <p:spPr bwMode="auto">
            <a:xfrm>
              <a:off x="1285852" y="2857496"/>
              <a:ext cx="3929090" cy="928694"/>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tx1"/>
                  </a:solidFill>
                  <a:latin typeface="Arial" charset="0"/>
                </a:rPr>
                <a:t>Weiterbildungs-</a:t>
              </a:r>
              <a:br>
                <a:rPr lang="de-AT" b="1" dirty="0">
                  <a:solidFill>
                    <a:schemeClr val="tx1"/>
                  </a:solidFill>
                  <a:latin typeface="Arial" charset="0"/>
                </a:rPr>
              </a:br>
              <a:r>
                <a:rPr lang="de-AT" b="1" dirty="0" err="1">
                  <a:solidFill>
                    <a:schemeClr val="tx1"/>
                  </a:solidFill>
                  <a:latin typeface="Arial" charset="0"/>
                </a:rPr>
                <a:t>management</a:t>
              </a:r>
              <a:endParaRPr lang="de-AT" b="1" dirty="0">
                <a:solidFill>
                  <a:schemeClr val="tx1"/>
                </a:solidFill>
                <a:latin typeface="Arial" charset="0"/>
              </a:endParaRPr>
            </a:p>
          </p:txBody>
        </p:sp>
        <p:sp>
          <p:nvSpPr>
            <p:cNvPr id="16" name="Rechteck 15"/>
            <p:cNvSpPr/>
            <p:nvPr/>
          </p:nvSpPr>
          <p:spPr bwMode="auto">
            <a:xfrm>
              <a:off x="2428860" y="3786190"/>
              <a:ext cx="2786082" cy="928694"/>
            </a:xfrm>
            <a:prstGeom prst="rect">
              <a:avLst/>
            </a:prstGeom>
            <a:solidFill>
              <a:schemeClr val="accent1">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rgbClr val="00719E"/>
                  </a:solidFill>
                  <a:latin typeface="Arial" charset="0"/>
                </a:rPr>
                <a:t>Fachdidaktisches</a:t>
              </a:r>
              <a:br>
                <a:rPr lang="de-AT" b="1" dirty="0">
                  <a:solidFill>
                    <a:srgbClr val="00719E"/>
                  </a:solidFill>
                  <a:latin typeface="Arial" charset="0"/>
                </a:rPr>
              </a:br>
              <a:r>
                <a:rPr lang="de-AT" b="1" dirty="0">
                  <a:solidFill>
                    <a:srgbClr val="00719E"/>
                  </a:solidFill>
                  <a:latin typeface="Arial" charset="0"/>
                </a:rPr>
                <a:t>Methodenseminar</a:t>
              </a:r>
            </a:p>
          </p:txBody>
        </p:sp>
        <p:sp>
          <p:nvSpPr>
            <p:cNvPr id="6" name="Richtungspfeil 5"/>
            <p:cNvSpPr/>
            <p:nvPr/>
          </p:nvSpPr>
          <p:spPr bwMode="auto">
            <a:xfrm>
              <a:off x="1428728" y="3786190"/>
              <a:ext cx="1428760" cy="928694"/>
            </a:xfrm>
            <a:prstGeom prst="homePlat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a:t>
              </a:r>
              <a:r>
                <a:rPr lang="de-AT" sz="2000" b="1" dirty="0">
                  <a:solidFill>
                    <a:schemeClr val="bg1"/>
                  </a:solidFill>
                  <a:latin typeface="Arial" charset="0"/>
                </a:rPr>
                <a:t>III</a:t>
              </a:r>
            </a:p>
          </p:txBody>
        </p:sp>
        <p:sp>
          <p:nvSpPr>
            <p:cNvPr id="19" name="Rechteck 18"/>
            <p:cNvSpPr/>
            <p:nvPr/>
          </p:nvSpPr>
          <p:spPr bwMode="auto">
            <a:xfrm>
              <a:off x="2428860" y="4714884"/>
              <a:ext cx="2786082" cy="928694"/>
            </a:xfrm>
            <a:prstGeom prst="rect">
              <a:avLst/>
            </a:prstGeom>
            <a:solidFill>
              <a:schemeClr val="accent5">
                <a:lumMod val="20000"/>
                <a:lumOff val="8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b="1" dirty="0">
                  <a:solidFill>
                    <a:schemeClr val="accent3">
                      <a:lumMod val="50000"/>
                    </a:schemeClr>
                  </a:solidFill>
                  <a:latin typeface="Arial" charset="0"/>
                </a:rPr>
                <a:t>Neue Medien in der</a:t>
              </a:r>
              <a:br>
                <a:rPr lang="de-AT" b="1" dirty="0">
                  <a:solidFill>
                    <a:schemeClr val="accent3">
                      <a:lumMod val="50000"/>
                    </a:schemeClr>
                  </a:solidFill>
                  <a:latin typeface="Arial" charset="0"/>
                </a:rPr>
              </a:br>
              <a:r>
                <a:rPr lang="de-AT" b="1" dirty="0">
                  <a:solidFill>
                    <a:schemeClr val="accent3">
                      <a:lumMod val="50000"/>
                    </a:schemeClr>
                  </a:solidFill>
                  <a:latin typeface="Arial" charset="0"/>
                </a:rPr>
                <a:t>Wirtschaftsdidaktik</a:t>
              </a:r>
            </a:p>
          </p:txBody>
        </p:sp>
        <p:sp>
          <p:nvSpPr>
            <p:cNvPr id="7" name="Richtungspfeil 6"/>
            <p:cNvSpPr/>
            <p:nvPr/>
          </p:nvSpPr>
          <p:spPr bwMode="auto">
            <a:xfrm>
              <a:off x="1428728" y="4714884"/>
              <a:ext cx="1428760" cy="928694"/>
            </a:xfrm>
            <a:prstGeom prst="homePlat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IV</a:t>
              </a:r>
              <a:endParaRPr kumimoji="0" lang="de-AT" sz="2000" b="0" i="0" u="none" strike="noStrike" cap="none" normalizeH="0" baseline="0" dirty="0">
                <a:ln>
                  <a:noFill/>
                </a:ln>
                <a:solidFill>
                  <a:schemeClr val="bg1"/>
                </a:solidFill>
                <a:effectLst/>
                <a:latin typeface="Arial" charset="0"/>
              </a:endParaRPr>
            </a:p>
          </p:txBody>
        </p:sp>
        <p:sp>
          <p:nvSpPr>
            <p:cNvPr id="22" name="Rechteck 21"/>
            <p:cNvSpPr/>
            <p:nvPr/>
          </p:nvSpPr>
          <p:spPr bwMode="auto">
            <a:xfrm>
              <a:off x="2428860" y="5643578"/>
              <a:ext cx="2786082" cy="928694"/>
            </a:xfrm>
            <a:prstGeom prst="rect">
              <a:avLst/>
            </a:prstGeom>
            <a:solidFill>
              <a:schemeClr val="accent2">
                <a:lumMod val="10000"/>
                <a:lumOff val="9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895350" fontAlgn="base">
                <a:spcBef>
                  <a:spcPct val="0"/>
                </a:spcBef>
                <a:spcAft>
                  <a:spcPct val="0"/>
                </a:spcAft>
              </a:pPr>
              <a:r>
                <a:rPr lang="de-AT" sz="1100" b="1" dirty="0">
                  <a:solidFill>
                    <a:schemeClr val="accent2">
                      <a:lumMod val="90000"/>
                      <a:lumOff val="10000"/>
                    </a:schemeClr>
                  </a:solidFill>
                  <a:latin typeface="Arial" charset="0"/>
                </a:rPr>
                <a:t>(Betriebliche oder schulische)</a:t>
              </a:r>
              <a:br>
                <a:rPr lang="de-AT" sz="3200" b="1" dirty="0">
                  <a:solidFill>
                    <a:schemeClr val="accent2">
                      <a:lumMod val="90000"/>
                      <a:lumOff val="10000"/>
                    </a:schemeClr>
                  </a:solidFill>
                  <a:latin typeface="Arial" charset="0"/>
                </a:rPr>
              </a:br>
              <a:r>
                <a:rPr lang="de-AT" b="1" dirty="0">
                  <a:solidFill>
                    <a:schemeClr val="accent2">
                      <a:lumMod val="90000"/>
                      <a:lumOff val="10000"/>
                    </a:schemeClr>
                  </a:solidFill>
                  <a:latin typeface="Arial" charset="0"/>
                </a:rPr>
                <a:t>Praxiserkundung</a:t>
              </a:r>
            </a:p>
          </p:txBody>
        </p:sp>
        <p:sp>
          <p:nvSpPr>
            <p:cNvPr id="8" name="Richtungspfeil 7"/>
            <p:cNvSpPr/>
            <p:nvPr/>
          </p:nvSpPr>
          <p:spPr bwMode="auto">
            <a:xfrm>
              <a:off x="1428728" y="5643578"/>
              <a:ext cx="1428760" cy="928694"/>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V</a:t>
              </a:r>
              <a:endParaRPr kumimoji="0" lang="de-AT" sz="2000" b="0" i="0" u="none" strike="noStrike" cap="none" normalizeH="0" baseline="0" dirty="0">
                <a:ln>
                  <a:noFill/>
                </a:ln>
                <a:solidFill>
                  <a:schemeClr val="bg1"/>
                </a:solidFill>
                <a:effectLst/>
                <a:latin typeface="Arial" charset="0"/>
              </a:endParaRPr>
            </a:p>
          </p:txBody>
        </p:sp>
        <p:sp>
          <p:nvSpPr>
            <p:cNvPr id="5" name="Richtungspfeil 4"/>
            <p:cNvSpPr/>
            <p:nvPr/>
          </p:nvSpPr>
          <p:spPr bwMode="auto">
            <a:xfrm>
              <a:off x="285720" y="2857496"/>
              <a:ext cx="1571636" cy="928694"/>
            </a:xfrm>
            <a:prstGeom prst="homePlate">
              <a:avLst/>
            </a:prstGeom>
            <a:solidFill>
              <a:schemeClr val="bg1">
                <a:lumMod val="65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2000" b="1" i="0" u="none" strike="noStrike" cap="none" normalizeH="0" baseline="0" dirty="0">
                  <a:ln>
                    <a:noFill/>
                  </a:ln>
                  <a:solidFill>
                    <a:schemeClr val="bg1"/>
                  </a:solidFill>
                  <a:effectLst/>
                  <a:latin typeface="Arial" charset="0"/>
                </a:rPr>
                <a:t>Kurs </a:t>
              </a:r>
              <a:r>
                <a:rPr lang="de-AT" sz="2000" b="1" dirty="0">
                  <a:solidFill>
                    <a:schemeClr val="bg1"/>
                  </a:solidFill>
                  <a:latin typeface="Arial" charset="0"/>
                </a:rPr>
                <a:t>II</a:t>
              </a:r>
            </a:p>
          </p:txBody>
        </p:sp>
      </p:grpSp>
      <p:sp>
        <p:nvSpPr>
          <p:cNvPr id="17" name="Textfeld 16"/>
          <p:cNvSpPr txBox="1"/>
          <p:nvPr/>
        </p:nvSpPr>
        <p:spPr>
          <a:xfrm>
            <a:off x="7006671" y="1836473"/>
            <a:ext cx="1601721" cy="369332"/>
          </a:xfrm>
          <a:prstGeom prst="rect">
            <a:avLst/>
          </a:prstGeom>
          <a:noFill/>
        </p:spPr>
        <p:txBody>
          <a:bodyPr wrap="none" rtlCol="0">
            <a:spAutoFit/>
          </a:bodyPr>
          <a:lstStyle/>
          <a:p>
            <a:r>
              <a:rPr lang="de-AT" dirty="0"/>
              <a:t>1. Semester</a:t>
            </a:r>
          </a:p>
        </p:txBody>
      </p:sp>
      <p:sp>
        <p:nvSpPr>
          <p:cNvPr id="18" name="Textfeld 17"/>
          <p:cNvSpPr txBox="1"/>
          <p:nvPr/>
        </p:nvSpPr>
        <p:spPr>
          <a:xfrm>
            <a:off x="7034567" y="3693861"/>
            <a:ext cx="1601721" cy="369332"/>
          </a:xfrm>
          <a:prstGeom prst="rect">
            <a:avLst/>
          </a:prstGeom>
          <a:noFill/>
        </p:spPr>
        <p:txBody>
          <a:bodyPr wrap="none" rtlCol="0">
            <a:spAutoFit/>
          </a:bodyPr>
          <a:lstStyle/>
          <a:p>
            <a:r>
              <a:rPr lang="de-AT" dirty="0"/>
              <a:t>2. Semester</a:t>
            </a:r>
          </a:p>
        </p:txBody>
      </p:sp>
    </p:spTree>
    <p:extLst>
      <p:ext uri="{BB962C8B-B14F-4D97-AF65-F5344CB8AC3E}">
        <p14:creationId xmlns:p14="http://schemas.microsoft.com/office/powerpoint/2010/main" val="2995562898"/>
      </p:ext>
    </p:extLst>
  </p:cSld>
  <p:clrMapOvr>
    <a:masterClrMapping/>
  </p:clrMapOvr>
  <p:transition advTm="24187">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2988064" y="201263"/>
            <a:ext cx="2160000" cy="1080000"/>
          </a:xfrm>
          <a:prstGeom prst="roundRect">
            <a:avLst/>
          </a:prstGeom>
          <a:solidFill>
            <a:schemeClr val="bg1">
              <a:lumMod val="9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de-DE" sz="2200" b="0" i="0" u="none" strike="noStrike" kern="1200" cap="none" spc="0" normalizeH="0" baseline="0" noProof="0" dirty="0">
                <a:ln>
                  <a:noFill/>
                </a:ln>
                <a:solidFill>
                  <a:prstClr val="black"/>
                </a:solidFill>
                <a:effectLst/>
                <a:uLnTx/>
                <a:uFillTx/>
                <a:latin typeface="Calibri"/>
                <a:ea typeface="+mn-ea"/>
                <a:cs typeface="+mn-cs"/>
              </a:rPr>
              <a:t>Methoden-prüfung</a:t>
            </a:r>
            <a:endParaRPr kumimoji="0" lang="de-AT"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8" descr="http://www.oose.de/wp-content/uploads/2013/04/Werkstatt_Visualisieren_.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9914" b="89655" l="1901" r="18251">
                        <a14:foregroundMark x1="7224" y1="70690" x2="6654" y2="77155"/>
                        <a14:foregroundMark x1="5703" y1="87500" x2="18251" y2="31897"/>
                      </a14:backgroundRemoval>
                    </a14:imgEffect>
                  </a14:imgLayer>
                </a14:imgProps>
              </a:ext>
              <a:ext uri="{28A0092B-C50C-407E-A947-70E740481C1C}">
                <a14:useLocalDpi xmlns:a14="http://schemas.microsoft.com/office/drawing/2010/main" val="0"/>
              </a:ext>
            </a:extLst>
          </a:blip>
          <a:srcRect l="1616" t="22819" r="80938" b="5984"/>
          <a:stretch/>
        </p:blipFill>
        <p:spPr bwMode="auto">
          <a:xfrm rot="816970">
            <a:off x="4416544" y="229693"/>
            <a:ext cx="564569" cy="1016224"/>
          </a:xfrm>
          <a:prstGeom prst="rect">
            <a:avLst/>
          </a:prstGeom>
          <a:noFill/>
          <a:extLst>
            <a:ext uri="{909E8E84-426E-40DD-AFC4-6F175D3DCCD1}">
              <a14:hiddenFill xmlns:a14="http://schemas.microsoft.com/office/drawing/2010/main">
                <a:solidFill>
                  <a:srgbClr val="FFFFFF"/>
                </a:solidFill>
              </a14:hiddenFill>
            </a:ext>
          </a:extLst>
        </p:spPr>
      </p:pic>
      <p:sp>
        <p:nvSpPr>
          <p:cNvPr id="7" name="Abgerundetes Rechteck 6"/>
          <p:cNvSpPr/>
          <p:nvPr/>
        </p:nvSpPr>
        <p:spPr>
          <a:xfrm>
            <a:off x="5364088" y="198274"/>
            <a:ext cx="2160000" cy="1080000"/>
          </a:xfrm>
          <a:prstGeom prst="roundRect">
            <a:avLst/>
          </a:prstGeom>
          <a:solidFill>
            <a:schemeClr val="bg1">
              <a:lumMod val="9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de-DE" sz="2200" b="0" i="0" u="none" strike="noStrike" kern="1200" cap="none" spc="0" normalizeH="0" baseline="0" noProof="0" dirty="0">
                <a:ln>
                  <a:noFill/>
                </a:ln>
                <a:solidFill>
                  <a:prstClr val="black"/>
                </a:solidFill>
                <a:effectLst/>
                <a:uLnTx/>
                <a:uFillTx/>
                <a:latin typeface="Calibri"/>
                <a:ea typeface="+mn-ea"/>
                <a:cs typeface="+mn-cs"/>
              </a:rPr>
              <a:t>Fachliche Reflexion</a:t>
            </a:r>
            <a:endParaRPr kumimoji="0" lang="de-AT"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Grafik 7"/>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1779" r="17026"/>
          <a:stretch/>
        </p:blipFill>
        <p:spPr>
          <a:xfrm flipH="1">
            <a:off x="6687552" y="290174"/>
            <a:ext cx="836536" cy="831892"/>
          </a:xfrm>
          <a:prstGeom prst="rect">
            <a:avLst/>
          </a:prstGeom>
          <a:noFill/>
          <a:ln>
            <a:noFill/>
          </a:ln>
        </p:spPr>
      </p:pic>
      <p:sp>
        <p:nvSpPr>
          <p:cNvPr id="13" name="Abgerundetes Rechteck 12"/>
          <p:cNvSpPr/>
          <p:nvPr/>
        </p:nvSpPr>
        <p:spPr>
          <a:xfrm>
            <a:off x="2988064" y="1412776"/>
            <a:ext cx="4536024" cy="1209600"/>
          </a:xfrm>
          <a:prstGeom prst="roundRect">
            <a:avLst/>
          </a:prstGeom>
          <a:solidFill>
            <a:schemeClr val="accent1">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a:ea typeface="+mn-ea"/>
                <a:cs typeface="+mn-cs"/>
              </a:rPr>
              <a:t>Seminarplanung</a:t>
            </a:r>
            <a:endParaRPr kumimoji="0" lang="de-AT"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Abgerundetes Rechteck 15"/>
          <p:cNvSpPr/>
          <p:nvPr/>
        </p:nvSpPr>
        <p:spPr>
          <a:xfrm>
            <a:off x="2988064" y="2969835"/>
            <a:ext cx="4536024" cy="1870993"/>
          </a:xfrm>
          <a:prstGeom prst="round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a:ea typeface="+mn-ea"/>
                <a:cs typeface="+mn-cs"/>
              </a:rPr>
              <a:t>Seminardurchführung</a:t>
            </a:r>
            <a:endParaRPr kumimoji="0" lang="de-AT" sz="2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4" descr="http://www.actxcellence.de/wp-content/uploads/2014/02/Zertifizierung380.png"/>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47884" r="17440"/>
          <a:stretch/>
        </p:blipFill>
        <p:spPr bwMode="auto">
          <a:xfrm>
            <a:off x="7079754" y="3215372"/>
            <a:ext cx="1354769" cy="1316069"/>
          </a:xfrm>
          <a:prstGeom prst="rect">
            <a:avLst/>
          </a:prstGeom>
          <a:noFill/>
          <a:extLst>
            <a:ext uri="{909E8E84-426E-40DD-AFC4-6F175D3DCCD1}">
              <a14:hiddenFill xmlns:a14="http://schemas.microsoft.com/office/drawing/2010/main">
                <a:solidFill>
                  <a:srgbClr val="FFFFFF"/>
                </a:solidFill>
              </a14:hiddenFill>
            </a:ext>
          </a:extLst>
        </p:spPr>
      </p:pic>
      <p:sp>
        <p:nvSpPr>
          <p:cNvPr id="21" name="Abgerundetes Rechteck 20"/>
          <p:cNvSpPr/>
          <p:nvPr/>
        </p:nvSpPr>
        <p:spPr>
          <a:xfrm>
            <a:off x="5378488" y="5437773"/>
            <a:ext cx="2145600" cy="1209600"/>
          </a:xfrm>
          <a:prstGeom prst="roundRect">
            <a:avLst/>
          </a:prstGeom>
          <a:solidFill>
            <a:schemeClr val="accent1">
              <a:lumMod val="50000"/>
            </a:schemeClr>
          </a:solidFill>
        </p:spPr>
        <p:style>
          <a:lnRef idx="0">
            <a:schemeClr val="accent2"/>
          </a:lnRef>
          <a:fillRef idx="1002">
            <a:schemeClr val="dk2"/>
          </a:fillRef>
          <a:effectRef idx="3">
            <a:schemeClr val="accent2"/>
          </a:effectRef>
          <a:fontRef idx="minor">
            <a:schemeClr val="lt1"/>
          </a:fontRef>
        </p:style>
        <p:txBody>
          <a:bodyPr rtlCol="0" anchor="ctr"/>
          <a:lstStyle/>
          <a:p>
            <a:pPr marL="95250" marR="0" lvl="0" indent="0" algn="l" defTabSz="914400" rtl="0" eaLnBrk="1" fontAlgn="auto" latinLnBrk="0" hangingPunct="1">
              <a:lnSpc>
                <a:spcPts val="3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a:ea typeface="+mn-ea"/>
                <a:cs typeface="+mn-cs"/>
              </a:rPr>
              <a:t>Foto-protokoll</a:t>
            </a:r>
            <a:endParaRPr kumimoji="0" lang="de-AT"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Abgerundetes Rechteck 22"/>
          <p:cNvSpPr/>
          <p:nvPr/>
        </p:nvSpPr>
        <p:spPr>
          <a:xfrm>
            <a:off x="2988064" y="5437773"/>
            <a:ext cx="2146408" cy="1209600"/>
          </a:xfrm>
          <a:prstGeom prst="roundRect">
            <a:avLst/>
          </a:prstGeom>
          <a:solidFill>
            <a:schemeClr val="accent1">
              <a:lumMod val="50000"/>
            </a:schemeClr>
          </a:solidFill>
        </p:spPr>
        <p:style>
          <a:lnRef idx="0">
            <a:schemeClr val="accent3"/>
          </a:lnRef>
          <a:fillRef idx="1002">
            <a:schemeClr val="dk2"/>
          </a:fillRef>
          <a:effectRef idx="3">
            <a:schemeClr val="accent3"/>
          </a:effectRef>
          <a:fontRef idx="minor">
            <a:schemeClr val="lt1"/>
          </a:fontRef>
        </p:style>
        <p:txBody>
          <a:bodyPr rtlCol="0" anchor="ctr"/>
          <a:lstStyle/>
          <a:p>
            <a:pPr marL="0" marR="0" lvl="0" indent="0" algn="l" defTabSz="914400" rtl="0" eaLnBrk="1" fontAlgn="auto" latinLnBrk="0" hangingPunct="1">
              <a:lnSpc>
                <a:spcPts val="3000"/>
              </a:lnSpc>
              <a:spcBef>
                <a:spcPts val="0"/>
              </a:spcBef>
              <a:spcAft>
                <a:spcPts val="0"/>
              </a:spcAft>
              <a:buClrTx/>
              <a:buSzTx/>
              <a:buFontTx/>
              <a:buNone/>
              <a:tabLst>
                <a:tab pos="1704975" algn="r"/>
              </a:tabLst>
              <a:defRPr/>
            </a:pPr>
            <a:r>
              <a:rPr kumimoji="0" lang="de-DE" sz="2800" b="1" i="0" u="none" strike="noStrike" kern="1200" cap="none" spc="0" normalizeH="0" baseline="0" noProof="0" dirty="0">
                <a:ln>
                  <a:noFill/>
                </a:ln>
                <a:solidFill>
                  <a:prstClr val="white"/>
                </a:solidFill>
                <a:effectLst/>
                <a:uLnTx/>
                <a:uFillTx/>
                <a:latin typeface="Calibri"/>
                <a:ea typeface="+mn-ea"/>
                <a:cs typeface="+mn-cs"/>
              </a:rPr>
              <a:t>	Selbst-	reflexion</a:t>
            </a:r>
            <a:endParaRPr kumimoji="0" lang="de-AT" sz="2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10" descr="http://www.kommunikationslotsen.de/wp-content/uploads/2011/11/visualcoaching021.jpg"/>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0" b="89655" l="46230" r="96721">
                        <a14:foregroundMark x1="78689" y1="28571" x2="78689" y2="28571"/>
                        <a14:foregroundMark x1="56066" y1="13300" x2="56066" y2="13300"/>
                        <a14:foregroundMark x1="55082" y1="28079" x2="55082" y2="28079"/>
                        <a14:foregroundMark x1="53443" y1="7882" x2="55082" y2="38424"/>
                        <a14:foregroundMark x1="57049" y1="5911" x2="64590" y2="27094"/>
                        <a14:foregroundMark x1="54754" y1="4926" x2="66230" y2="13300"/>
                        <a14:foregroundMark x1="77377" y1="50739" x2="77377" y2="73399"/>
                        <a14:foregroundMark x1="84262" y1="50246" x2="84262" y2="87192"/>
                        <a14:foregroundMark x1="78689" y1="46798" x2="78361" y2="85222"/>
                        <a14:foregroundMark x1="76721" y1="62069" x2="79672" y2="89655"/>
                        <a14:foregroundMark x1="80656" y1="25123" x2="80656" y2="25123"/>
                        <a14:foregroundMark x1="56721" y1="47291" x2="56721" y2="47291"/>
                        <a14:foregroundMark x1="49508" y1="18719" x2="49508" y2="18719"/>
                        <a14:foregroundMark x1="56066" y1="17241" x2="56066" y2="17241"/>
                        <a14:foregroundMark x1="58689" y1="30049" x2="58689" y2="30049"/>
                        <a14:foregroundMark x1="54098" y1="30542" x2="54098" y2="30542"/>
                        <a14:foregroundMark x1="51803" y1="6404" x2="51803" y2="6404"/>
                        <a14:backgroundMark x1="51475" y1="77833" x2="51475" y2="77833"/>
                        <a14:backgroundMark x1="93115" y1="79310" x2="93115" y2="79310"/>
                      </a14:backgroundRemoval>
                    </a14:imgEffect>
                  </a14:imgLayer>
                </a14:imgProps>
              </a:ext>
              <a:ext uri="{28A0092B-C50C-407E-A947-70E740481C1C}">
                <a14:useLocalDpi xmlns:a14="http://schemas.microsoft.com/office/drawing/2010/main" val="0"/>
              </a:ext>
            </a:extLst>
          </a:blip>
          <a:srcRect l="44995"/>
          <a:stretch/>
        </p:blipFill>
        <p:spPr bwMode="auto">
          <a:xfrm rot="21060314" flipH="1">
            <a:off x="2090422" y="5245734"/>
            <a:ext cx="1251782" cy="15146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timoringlein.de/wp-content/uploads/2013/03/Buch-TimoRinglein.jpg"/>
          <p:cNvPicPr>
            <a:picLocks noChangeAspect="1" noChangeArrowheads="1"/>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l="8251" t="12118" r="9685" b="16642"/>
          <a:stretch/>
        </p:blipFill>
        <p:spPr bwMode="auto">
          <a:xfrm rot="1851844">
            <a:off x="7017093" y="5649745"/>
            <a:ext cx="1149482" cy="8175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p:cNvSpPr txBox="1"/>
          <p:nvPr/>
        </p:nvSpPr>
        <p:spPr>
          <a:xfrm rot="16200000">
            <a:off x="-410663" y="1079006"/>
            <a:ext cx="2591985" cy="523220"/>
          </a:xfrm>
          <a:prstGeom prst="rect">
            <a:avLst/>
          </a:prstGeom>
          <a:solidFill>
            <a:schemeClr val="accent1">
              <a:lumMod val="40000"/>
              <a:lumOff val="60000"/>
            </a:schemeClr>
          </a:solidFill>
        </p:spPr>
        <p:style>
          <a:lnRef idx="0">
            <a:schemeClr val="accent3"/>
          </a:lnRef>
          <a:fillRef idx="1002">
            <a:schemeClr val="dk2"/>
          </a:fillRef>
          <a:effectRef idx="3">
            <a:schemeClr val="accent3"/>
          </a:effectRef>
          <a:fontRef idx="minor">
            <a:schemeClr val="lt1"/>
          </a:fontRef>
        </p:style>
        <p:txBody>
          <a:bodyPr rtlCol="0" anchor="ctr"/>
          <a:lstStyle>
            <a:defPPr>
              <a:defRPr lang="de-DE"/>
            </a:defPPr>
            <a:lvl1pPr marL="355600" algn="ctr">
              <a:defRPr sz="28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VORBEREITUNG</a:t>
            </a:r>
            <a:endParaRPr kumimoji="0" lang="de-A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feld 44"/>
          <p:cNvSpPr txBox="1"/>
          <p:nvPr/>
        </p:nvSpPr>
        <p:spPr>
          <a:xfrm rot="16200000">
            <a:off x="-224396" y="3544513"/>
            <a:ext cx="2219461" cy="523223"/>
          </a:xfrm>
          <a:prstGeom prst="rect">
            <a:avLst/>
          </a:prstGeom>
          <a:solidFill>
            <a:schemeClr val="accent1">
              <a:lumMod val="75000"/>
            </a:schemeClr>
          </a:solidFill>
        </p:spPr>
        <p:style>
          <a:lnRef idx="0">
            <a:schemeClr val="accent3"/>
          </a:lnRef>
          <a:fillRef idx="1002">
            <a:schemeClr val="dk2"/>
          </a:fillRef>
          <a:effectRef idx="3">
            <a:schemeClr val="accent3"/>
          </a:effectRef>
          <a:fontRef idx="minor">
            <a:schemeClr val="lt1"/>
          </a:fontRef>
        </p:style>
        <p:txBody>
          <a:bodyPr rtlCol="0" anchor="ctr"/>
          <a:lstStyle>
            <a:defPPr>
              <a:defRPr lang="de-DE"/>
            </a:defPPr>
            <a:lvl1pPr marL="355600" algn="ctr">
              <a:defRPr sz="28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a:ea typeface="+mn-ea"/>
                <a:cs typeface="+mn-cs"/>
              </a:rPr>
              <a:t>DURCHFÜHRUNG</a:t>
            </a:r>
            <a:endParaRPr kumimoji="0" lang="de-AT"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feld 45"/>
          <p:cNvSpPr txBox="1"/>
          <p:nvPr/>
        </p:nvSpPr>
        <p:spPr>
          <a:xfrm rot="16200000">
            <a:off x="-36251" y="5637782"/>
            <a:ext cx="1857609" cy="523221"/>
          </a:xfrm>
          <a:prstGeom prst="rect">
            <a:avLst/>
          </a:prstGeom>
          <a:solidFill>
            <a:schemeClr val="accent1">
              <a:lumMod val="50000"/>
            </a:schemeClr>
          </a:solidFill>
        </p:spPr>
        <p:style>
          <a:lnRef idx="0">
            <a:schemeClr val="accent3"/>
          </a:lnRef>
          <a:fillRef idx="1002">
            <a:schemeClr val="dk2"/>
          </a:fillRef>
          <a:effectRef idx="3">
            <a:schemeClr val="accent3"/>
          </a:effectRef>
          <a:fontRef idx="minor">
            <a:schemeClr val="lt1"/>
          </a:fontRef>
        </p:style>
        <p:txBody>
          <a:bodyPr rtlCol="0" anchor="ctr"/>
          <a:lstStyle>
            <a:defPPr>
              <a:defRPr lang="de-DE"/>
            </a:defPPr>
            <a:lvl1pPr>
              <a:lnSpc>
                <a:spcPts val="3600"/>
              </a:lnSpc>
              <a:tabLst>
                <a:tab pos="1519238" algn="r"/>
              </a:tabLst>
              <a:defRPr sz="28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tab pos="1519238" algn="r"/>
              </a:tabLst>
              <a:defRPr/>
            </a:pPr>
            <a:r>
              <a:rPr kumimoji="0" lang="de-DE" sz="1800" b="1" i="0" u="none" strike="noStrike" kern="1200" cap="none" spc="0" normalizeH="0" baseline="0" noProof="0" dirty="0">
                <a:ln>
                  <a:noFill/>
                </a:ln>
                <a:solidFill>
                  <a:prstClr val="white"/>
                </a:solidFill>
                <a:effectLst/>
                <a:uLnTx/>
                <a:uFillTx/>
                <a:latin typeface="Calibri"/>
                <a:ea typeface="+mn-ea"/>
                <a:cs typeface="+mn-cs"/>
              </a:rPr>
              <a:t>NACHBEREITUNG</a:t>
            </a:r>
            <a:endParaRPr kumimoji="0" lang="de-AT"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9" name="Grafik 28"/>
          <p:cNvPicPr>
            <a:picLocks noChangeAspect="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ackgroundRemoval t="565" b="98588" l="15600" r="84600">
                        <a14:foregroundMark x1="63200" y1="74011" x2="63200" y2="74011"/>
                        <a14:foregroundMark x1="71400" y1="87006" x2="71400" y2="87006"/>
                        <a14:foregroundMark x1="64800" y1="74294" x2="60600" y2="74294"/>
                        <a14:foregroundMark x1="73600" y1="88136" x2="70000" y2="88983"/>
                        <a14:foregroundMark x1="73800" y1="26836" x2="17600" y2="35876"/>
                        <a14:foregroundMark x1="62400" y1="8757" x2="62400" y2="8757"/>
                        <a14:foregroundMark x1="40800" y1="10169" x2="65600" y2="56780"/>
                        <a14:foregroundMark x1="43200" y1="38418" x2="43200" y2="55932"/>
                        <a14:foregroundMark x1="59800" y1="52260" x2="22400" y2="40960"/>
                      </a14:backgroundRemoval>
                    </a14:imgEffect>
                    <a14:imgEffect>
                      <a14:artisticCutout/>
                    </a14:imgEffect>
                  </a14:imgLayer>
                </a14:imgProps>
              </a:ext>
              <a:ext uri="{28A0092B-C50C-407E-A947-70E740481C1C}">
                <a14:useLocalDpi xmlns:a14="http://schemas.microsoft.com/office/drawing/2010/main" val="0"/>
              </a:ext>
            </a:extLst>
          </a:blip>
          <a:srcRect l="11779" r="17026"/>
          <a:stretch/>
        </p:blipFill>
        <p:spPr>
          <a:xfrm>
            <a:off x="1703696" y="1124744"/>
            <a:ext cx="1716176" cy="1706648"/>
          </a:xfrm>
          <a:prstGeom prst="rect">
            <a:avLst/>
          </a:prstGeom>
          <a:noFill/>
          <a:ln>
            <a:noFill/>
          </a:ln>
        </p:spPr>
      </p:pic>
      <p:pic>
        <p:nvPicPr>
          <p:cNvPr id="30" name="Picture 4" descr="http://www.actxcellence.de/wp-content/uploads/2014/02/Zertifizierung380.png"/>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47884" r="17440"/>
          <a:stretch/>
        </p:blipFill>
        <p:spPr bwMode="auto">
          <a:xfrm>
            <a:off x="2221716" y="1303190"/>
            <a:ext cx="780512" cy="7582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stiftundseil.de/content/image/gallery/seminar/provi/provi_TemplateFinal.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1563" b="97344" l="36667" r="60000"/>
                    </a14:imgEffect>
                  </a14:imgLayer>
                </a14:imgProps>
              </a:ext>
              <a:ext uri="{28A0092B-C50C-407E-A947-70E740481C1C}">
                <a14:useLocalDpi xmlns:a14="http://schemas.microsoft.com/office/drawing/2010/main" val="0"/>
              </a:ext>
            </a:extLst>
          </a:blip>
          <a:srcRect l="35791" t="80379" r="40824" b="1889"/>
          <a:stretch/>
        </p:blipFill>
        <p:spPr bwMode="auto">
          <a:xfrm rot="5620557">
            <a:off x="4911804" y="2488179"/>
            <a:ext cx="631250" cy="6382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stiftundseil.de/content/image/gallery/seminar/provi/provi_TemplateFinal.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1563" b="97344" l="36667" r="60000"/>
                    </a14:imgEffect>
                  </a14:imgLayer>
                </a14:imgProps>
              </a:ext>
              <a:ext uri="{28A0092B-C50C-407E-A947-70E740481C1C}">
                <a14:useLocalDpi xmlns:a14="http://schemas.microsoft.com/office/drawing/2010/main" val="0"/>
              </a:ext>
            </a:extLst>
          </a:blip>
          <a:srcRect l="35791" t="80379" r="40824" b="1889"/>
          <a:stretch/>
        </p:blipFill>
        <p:spPr bwMode="auto">
          <a:xfrm rot="6421906">
            <a:off x="4149876" y="4802878"/>
            <a:ext cx="631250" cy="63820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stiftundseil.de/content/image/gallery/seminar/provi/provi_TemplateFinal.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1563" b="97344" l="36667" r="60000"/>
                    </a14:imgEffect>
                  </a14:imgLayer>
                </a14:imgProps>
              </a:ext>
              <a:ext uri="{28A0092B-C50C-407E-A947-70E740481C1C}">
                <a14:useLocalDpi xmlns:a14="http://schemas.microsoft.com/office/drawing/2010/main" val="0"/>
              </a:ext>
            </a:extLst>
          </a:blip>
          <a:srcRect l="35791" t="80379" r="40824" b="1889"/>
          <a:stretch/>
        </p:blipFill>
        <p:spPr bwMode="auto">
          <a:xfrm rot="4358180">
            <a:off x="5585810" y="4801653"/>
            <a:ext cx="631250" cy="6382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p:cNvSpPr txBox="1"/>
          <p:nvPr/>
        </p:nvSpPr>
        <p:spPr>
          <a:xfrm>
            <a:off x="874" y="-2"/>
            <a:ext cx="615553" cy="6858002"/>
          </a:xfrm>
          <a:prstGeom prst="rect">
            <a:avLst/>
          </a:prstGeom>
          <a:noFill/>
        </p:spPr>
        <p:txBody>
          <a:bodyPr vert="vert270"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all" spc="0" normalizeH="0" baseline="0" noProof="0" dirty="0">
                <a:ln>
                  <a:noFill/>
                </a:ln>
                <a:solidFill>
                  <a:prstClr val="black"/>
                </a:solidFill>
                <a:effectLst/>
                <a:uLnTx/>
                <a:uFillTx/>
                <a:latin typeface="Calibri"/>
                <a:ea typeface="+mn-ea"/>
                <a:cs typeface="+mn-cs"/>
              </a:rPr>
              <a:t>Seminarbestandteile &amp; Arbeitsaufträge</a:t>
            </a:r>
            <a:endParaRPr kumimoji="0" lang="de-AT" sz="2800" b="1" i="0" u="none" strike="noStrike" kern="1200" cap="all"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194854"/>
      </p:ext>
    </p:extLst>
  </p:cSld>
  <p:clrMapOvr>
    <a:masterClrMapping/>
  </p:clrMapOvr>
  <mc:AlternateContent xmlns:mc="http://schemas.openxmlformats.org/markup-compatibility/2006" xmlns:p14="http://schemas.microsoft.com/office/powerpoint/2010/main">
    <mc:Choice Requires="p14">
      <p:transition spd="slow" p14:dur="2000" advTm="39799"/>
    </mc:Choice>
    <mc:Fallback xmlns="">
      <p:transition spd="slow" advTm="397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63388" y="265918"/>
            <a:ext cx="7845826" cy="928688"/>
          </a:xfrm>
        </p:spPr>
        <p:txBody>
          <a:bodyPr>
            <a:normAutofit fontScale="90000"/>
          </a:bodyPr>
          <a:lstStyle/>
          <a:p>
            <a:pPr marL="87313"/>
            <a:r>
              <a:rPr lang="de-AT" dirty="0"/>
              <a:t>Kurs IV </a:t>
            </a:r>
            <a:br>
              <a:rPr lang="de-AT" dirty="0"/>
            </a:br>
            <a:r>
              <a:rPr lang="de-AT" i="1" dirty="0"/>
              <a:t>Neue Medien im </a:t>
            </a:r>
            <a:br>
              <a:rPr lang="de-AT" i="1" dirty="0"/>
            </a:br>
            <a:r>
              <a:rPr lang="de-AT" i="1" dirty="0"/>
              <a:t>Wirtschaftstraining</a:t>
            </a:r>
          </a:p>
        </p:txBody>
      </p:sp>
      <p:sp>
        <p:nvSpPr>
          <p:cNvPr id="12" name="Rechteck 11"/>
          <p:cNvSpPr/>
          <p:nvPr/>
        </p:nvSpPr>
        <p:spPr>
          <a:xfrm>
            <a:off x="3287601" y="2060848"/>
            <a:ext cx="4896544" cy="406531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de-AT" sz="1800" b="1" i="0" u="none" strike="noStrike" kern="1200" cap="none" spc="0" normalizeH="0" baseline="0" noProof="0" dirty="0">
                <a:ln>
                  <a:noFill/>
                </a:ln>
                <a:solidFill>
                  <a:srgbClr val="002E60"/>
                </a:solidFill>
                <a:effectLst/>
                <a:uLnTx/>
                <a:uFillTx/>
                <a:latin typeface="Verdana"/>
                <a:ea typeface="+mn-ea"/>
                <a:cs typeface="+mn-cs"/>
              </a:rPr>
              <a:t>Inhalte der Lehrveranstaltung</a:t>
            </a:r>
          </a:p>
        </p:txBody>
      </p:sp>
      <p:sp>
        <p:nvSpPr>
          <p:cNvPr id="26" name="Textfeld 25"/>
          <p:cNvSpPr txBox="1"/>
          <p:nvPr/>
        </p:nvSpPr>
        <p:spPr>
          <a:xfrm>
            <a:off x="3419872" y="2636912"/>
            <a:ext cx="4608512" cy="954000"/>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defPPr>
              <a:defRPr lang="de-DE"/>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Verdana"/>
                <a:ea typeface="+mn-ea"/>
                <a:cs typeface="+mn-cs"/>
              </a:rPr>
              <a:t>Online-Schulungen planen und in Videokonferenzsystemen technisch umsetzen</a:t>
            </a:r>
          </a:p>
        </p:txBody>
      </p:sp>
      <p:sp>
        <p:nvSpPr>
          <p:cNvPr id="27" name="Textfeld 26"/>
          <p:cNvSpPr txBox="1"/>
          <p:nvPr/>
        </p:nvSpPr>
        <p:spPr>
          <a:xfrm>
            <a:off x="3419872" y="3771144"/>
            <a:ext cx="4608512" cy="954000"/>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defPPr>
              <a:defRPr lang="de-DE"/>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Verdana"/>
                <a:ea typeface="+mn-ea"/>
                <a:cs typeface="+mn-cs"/>
              </a:rPr>
              <a:t>Lernanimationen gestalten und in Animationssoftware technisch umsetzen</a:t>
            </a:r>
          </a:p>
        </p:txBody>
      </p:sp>
      <p:sp>
        <p:nvSpPr>
          <p:cNvPr id="29" name="Textfeld 28"/>
          <p:cNvSpPr txBox="1"/>
          <p:nvPr/>
        </p:nvSpPr>
        <p:spPr>
          <a:xfrm>
            <a:off x="3419872" y="4923272"/>
            <a:ext cx="4608512" cy="954000"/>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Verdana"/>
                <a:ea typeface="+mn-ea"/>
                <a:cs typeface="+mn-cs"/>
              </a:rPr>
              <a:t>Multiple-Choice-Fragen erstellen und auf einer Lernplattform technisch umsetzen</a:t>
            </a: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679" t="14282" r="800" b="62172"/>
          <a:stretch/>
        </p:blipFill>
        <p:spPr bwMode="auto">
          <a:xfrm rot="21291816">
            <a:off x="526004" y="1931855"/>
            <a:ext cx="2011005" cy="148901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963" t="50000" r="37730" b="13577"/>
          <a:stretch/>
        </p:blipFill>
        <p:spPr bwMode="auto">
          <a:xfrm rot="598446">
            <a:off x="425843" y="2744021"/>
            <a:ext cx="2211328" cy="163923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167" t="44077" r="50009" b="28458"/>
          <a:stretch/>
        </p:blipFill>
        <p:spPr bwMode="auto">
          <a:xfrm rot="21254186">
            <a:off x="292678" y="3693438"/>
            <a:ext cx="2485792" cy="173860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114" t="27681" r="19842" b="18811"/>
          <a:stretch/>
        </p:blipFill>
        <p:spPr bwMode="auto">
          <a:xfrm rot="655076">
            <a:off x="394250" y="4584698"/>
            <a:ext cx="2360764" cy="173276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910069"/>
      </p:ext>
    </p:extLst>
  </p:cSld>
  <p:clrMapOvr>
    <a:masterClrMapping/>
  </p:clrMapOvr>
  <p:transition advTm="28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par>
                                <p:cTn id="32" presetID="3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67640"/>
            <a:ext cx="6762855" cy="1084586"/>
          </a:xfrm>
        </p:spPr>
        <p:txBody>
          <a:bodyPr>
            <a:normAutofit/>
          </a:bodyPr>
          <a:lstStyle/>
          <a:p>
            <a:r>
              <a:rPr lang="de-AT" dirty="0"/>
              <a:t>Kurs V </a:t>
            </a:r>
            <a:br>
              <a:rPr lang="de-AT" dirty="0"/>
            </a:br>
            <a:r>
              <a:rPr lang="de-AT" i="1" dirty="0"/>
              <a:t>Praxiserkundung</a:t>
            </a:r>
            <a:endParaRPr lang="de-AT" sz="2400" i="1" dirty="0"/>
          </a:p>
        </p:txBody>
      </p:sp>
      <p:sp>
        <p:nvSpPr>
          <p:cNvPr id="10" name="Rechteck 9"/>
          <p:cNvSpPr/>
          <p:nvPr/>
        </p:nvSpPr>
        <p:spPr>
          <a:xfrm>
            <a:off x="494122" y="1706520"/>
            <a:ext cx="8155756" cy="720080"/>
          </a:xfrm>
          <a:prstGeom prst="rect">
            <a:avLst/>
          </a:prstGeom>
          <a:solidFill>
            <a:schemeClr val="accent4">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t>Praxiserkundung</a:t>
            </a:r>
            <a:endParaRPr lang="de-AT" dirty="0"/>
          </a:p>
        </p:txBody>
      </p:sp>
      <p:sp>
        <p:nvSpPr>
          <p:cNvPr id="11" name="Pfeil nach unten 10"/>
          <p:cNvSpPr/>
          <p:nvPr/>
        </p:nvSpPr>
        <p:spPr>
          <a:xfrm>
            <a:off x="1350393" y="2580805"/>
            <a:ext cx="576064" cy="568359"/>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unten 11"/>
          <p:cNvSpPr/>
          <p:nvPr/>
        </p:nvSpPr>
        <p:spPr>
          <a:xfrm>
            <a:off x="7251298" y="2596714"/>
            <a:ext cx="576064" cy="568359"/>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494122" y="4083463"/>
            <a:ext cx="2448272" cy="1815385"/>
          </a:xfrm>
          <a:prstGeom prst="rect">
            <a:avLst/>
          </a:prstGeom>
          <a:solidFill>
            <a:schemeClr val="accent4">
              <a:lumMod val="75000"/>
              <a:alpha val="50000"/>
            </a:schemeClr>
          </a:solidFill>
          <a:ln>
            <a:solidFill>
              <a:srgbClr val="345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Betriebliche Weiterbildung</a:t>
            </a:r>
          </a:p>
        </p:txBody>
      </p:sp>
      <p:sp>
        <p:nvSpPr>
          <p:cNvPr id="14" name="Rechteck 13"/>
          <p:cNvSpPr/>
          <p:nvPr/>
        </p:nvSpPr>
        <p:spPr>
          <a:xfrm>
            <a:off x="6213711" y="4083464"/>
            <a:ext cx="2448272" cy="1815384"/>
          </a:xfrm>
          <a:prstGeom prst="rect">
            <a:avLst/>
          </a:prstGeom>
          <a:solidFill>
            <a:schemeClr val="accent4">
              <a:lumMod val="75000"/>
              <a:alpha val="50000"/>
            </a:schemeClr>
          </a:solidFill>
          <a:ln>
            <a:solidFill>
              <a:srgbClr val="345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Berufsfeld </a:t>
            </a:r>
            <a:br>
              <a:rPr lang="de-AT" dirty="0"/>
            </a:br>
            <a:r>
              <a:rPr lang="de-AT" dirty="0"/>
              <a:t>Schule</a:t>
            </a:r>
          </a:p>
        </p:txBody>
      </p:sp>
      <p:pic>
        <p:nvPicPr>
          <p:cNvPr id="15" name="Grafik 14" descr="Gebäude"/>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1225" y="3183132"/>
            <a:ext cx="914400" cy="914400"/>
          </a:xfrm>
          <a:prstGeom prst="rect">
            <a:avLst/>
          </a:prstGeom>
        </p:spPr>
      </p:pic>
      <p:pic>
        <p:nvPicPr>
          <p:cNvPr id="16" name="Grafik 15" descr="Schulgebäude"/>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2130" y="3191640"/>
            <a:ext cx="914400" cy="914400"/>
          </a:xfrm>
          <a:prstGeom prst="rect">
            <a:avLst/>
          </a:prstGeom>
        </p:spPr>
      </p:pic>
      <p:sp>
        <p:nvSpPr>
          <p:cNvPr id="4" name="Textfeld 3"/>
          <p:cNvSpPr txBox="1"/>
          <p:nvPr/>
        </p:nvSpPr>
        <p:spPr>
          <a:xfrm>
            <a:off x="4279482" y="4806489"/>
            <a:ext cx="1440160" cy="369332"/>
          </a:xfrm>
          <a:prstGeom prst="rect">
            <a:avLst/>
          </a:prstGeom>
          <a:noFill/>
        </p:spPr>
        <p:txBody>
          <a:bodyPr wrap="square" rtlCol="0">
            <a:spAutoFit/>
          </a:bodyPr>
          <a:lstStyle/>
          <a:p>
            <a:r>
              <a:rPr lang="de-AT" dirty="0"/>
              <a:t>oder</a:t>
            </a:r>
          </a:p>
        </p:txBody>
      </p:sp>
    </p:spTree>
  </p:cSld>
  <p:clrMapOvr>
    <a:masterClrMapping/>
  </p:clrMapOvr>
  <p:transition advTm="7633">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67640"/>
            <a:ext cx="7848872" cy="1084586"/>
          </a:xfrm>
        </p:spPr>
        <p:txBody>
          <a:bodyPr>
            <a:normAutofit fontScale="90000"/>
          </a:bodyPr>
          <a:lstStyle/>
          <a:p>
            <a:r>
              <a:rPr lang="de-AT" dirty="0"/>
              <a:t>Kurs V </a:t>
            </a:r>
            <a:br>
              <a:rPr lang="de-AT" dirty="0"/>
            </a:br>
            <a:r>
              <a:rPr lang="de-AT" i="1" dirty="0"/>
              <a:t>Praxiserkundung </a:t>
            </a:r>
            <a:br>
              <a:rPr lang="de-AT" i="1" dirty="0"/>
            </a:br>
            <a:r>
              <a:rPr lang="de-AT" i="1" dirty="0"/>
              <a:t>Betriebliche Weiterbildung</a:t>
            </a:r>
          </a:p>
        </p:txBody>
      </p:sp>
      <p:pic>
        <p:nvPicPr>
          <p:cNvPr id="4099" name="Picture 3"/>
          <p:cNvPicPr>
            <a:picLocks noChangeAspect="1" noChangeArrowheads="1"/>
          </p:cNvPicPr>
          <p:nvPr/>
        </p:nvPicPr>
        <p:blipFill>
          <a:blip r:embed="rId2" cstate="print"/>
          <a:srcRect/>
          <a:stretch>
            <a:fillRect/>
          </a:stretch>
        </p:blipFill>
        <p:spPr bwMode="auto">
          <a:xfrm>
            <a:off x="6729988" y="3425967"/>
            <a:ext cx="2233931" cy="1037929"/>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6727269" y="2058413"/>
            <a:ext cx="2202248" cy="1057209"/>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t="17306" r="1676"/>
          <a:stretch>
            <a:fillRect/>
          </a:stretch>
        </p:blipFill>
        <p:spPr bwMode="auto">
          <a:xfrm>
            <a:off x="6729988" y="4774241"/>
            <a:ext cx="2188797" cy="1032211"/>
          </a:xfrm>
          <a:prstGeom prst="rect">
            <a:avLst/>
          </a:prstGeom>
          <a:noFill/>
          <a:ln w="9525">
            <a:noFill/>
            <a:miter lim="800000"/>
            <a:headEnd/>
            <a:tailEnd/>
          </a:ln>
        </p:spPr>
      </p:pic>
      <p:sp>
        <p:nvSpPr>
          <p:cNvPr id="7" name="Textfeld 6"/>
          <p:cNvSpPr txBox="1"/>
          <p:nvPr/>
        </p:nvSpPr>
        <p:spPr>
          <a:xfrm>
            <a:off x="331540" y="2060848"/>
            <a:ext cx="6406460" cy="3862596"/>
          </a:xfrm>
          <a:prstGeom prst="rect">
            <a:avLst/>
          </a:prstGeom>
          <a:noFill/>
        </p:spPr>
        <p:txBody>
          <a:bodyPr wrap="square" rtlCol="0">
            <a:spAutoFit/>
          </a:bodyPr>
          <a:lstStyle/>
          <a:p>
            <a:pPr marL="360363" marR="0" lvl="0" indent="-271463" defTabSz="914400" eaLnBrk="1" fontAlgn="auto" latinLnBrk="0" hangingPunct="1">
              <a:lnSpc>
                <a:spcPct val="100000"/>
              </a:lnSpc>
              <a:spcBef>
                <a:spcPts val="0"/>
              </a:spcBef>
              <a:spcAft>
                <a:spcPts val="4800"/>
              </a:spcAft>
              <a:buClr>
                <a:srgbClr val="345C78"/>
              </a:buClr>
              <a:buSzTx/>
              <a:buFont typeface="Wingdings" pitchFamily="2" charset="2"/>
              <a:buChar char="§"/>
              <a:tabLst/>
              <a:defRPr/>
            </a:pPr>
            <a:r>
              <a:rPr kumimoji="0" lang="de-AT" sz="2000" b="1" i="0" u="none" strike="noStrike" kern="0" cap="none" spc="0" normalizeH="0" baseline="0" noProof="0" dirty="0">
                <a:ln>
                  <a:noFill/>
                </a:ln>
                <a:solidFill>
                  <a:srgbClr val="000000"/>
                </a:solidFill>
                <a:effectLst/>
                <a:uLnTx/>
                <a:uFillTx/>
              </a:rPr>
              <a:t>Handlungsfelder</a:t>
            </a:r>
            <a:r>
              <a:rPr kumimoji="0" lang="de-AT" sz="2000" b="0" i="0" u="none" strike="noStrike" kern="0" cap="none" spc="0" normalizeH="0" baseline="0" noProof="0" dirty="0">
                <a:ln>
                  <a:noFill/>
                </a:ln>
                <a:solidFill>
                  <a:srgbClr val="000000"/>
                </a:solidFill>
                <a:effectLst/>
                <a:uLnTx/>
                <a:uFillTx/>
              </a:rPr>
              <a:t> und Modelle im Bereich der Weiterbildung </a:t>
            </a:r>
            <a:r>
              <a:rPr kumimoji="0" lang="de-AT" sz="2000" b="1" i="0" u="none" strike="noStrike" kern="0" cap="none" spc="0" normalizeH="0" baseline="0" noProof="0" dirty="0">
                <a:ln>
                  <a:noFill/>
                </a:ln>
                <a:solidFill>
                  <a:srgbClr val="000000"/>
                </a:solidFill>
                <a:effectLst/>
                <a:uLnTx/>
                <a:uFillTx/>
              </a:rPr>
              <a:t>erforschen</a:t>
            </a:r>
          </a:p>
          <a:p>
            <a:pPr marL="360363" marR="0" lvl="0" indent="-271463" defTabSz="914400" eaLnBrk="1" fontAlgn="auto" latinLnBrk="0" hangingPunct="1">
              <a:lnSpc>
                <a:spcPct val="100000"/>
              </a:lnSpc>
              <a:spcBef>
                <a:spcPts val="0"/>
              </a:spcBef>
              <a:spcAft>
                <a:spcPts val="4200"/>
              </a:spcAft>
              <a:buClr>
                <a:srgbClr val="345C78"/>
              </a:buClr>
              <a:buSzTx/>
              <a:buFont typeface="Wingdings" pitchFamily="2" charset="2"/>
              <a:buChar char="§"/>
              <a:tabLst/>
              <a:defRPr/>
            </a:pPr>
            <a:r>
              <a:rPr kumimoji="0" lang="de-AT" sz="2000" b="0" i="0" u="none" strike="noStrike" kern="0" cap="none" spc="0" normalizeH="0" baseline="0" noProof="0" dirty="0">
                <a:ln>
                  <a:noFill/>
                </a:ln>
                <a:solidFill>
                  <a:srgbClr val="000000"/>
                </a:solidFill>
                <a:effectLst/>
                <a:uLnTx/>
                <a:uFillTx/>
              </a:rPr>
              <a:t>Kenntnisse und</a:t>
            </a:r>
            <a:r>
              <a:rPr kumimoji="0" lang="de-AT" sz="2000" b="1" i="0" u="none" strike="noStrike" kern="0" cap="none" spc="0" normalizeH="0" baseline="0" noProof="0" dirty="0">
                <a:ln>
                  <a:noFill/>
                </a:ln>
                <a:solidFill>
                  <a:srgbClr val="000000"/>
                </a:solidFill>
                <a:effectLst/>
                <a:uLnTx/>
                <a:uFillTx/>
              </a:rPr>
              <a:t> Kompetenzen </a:t>
            </a:r>
            <a:r>
              <a:rPr kumimoji="0" lang="de-AT" sz="2000" b="0" i="0" u="none" strike="noStrike" kern="0" cap="none" spc="0" normalizeH="0" baseline="0" noProof="0" dirty="0">
                <a:ln>
                  <a:noFill/>
                </a:ln>
                <a:solidFill>
                  <a:srgbClr val="000000"/>
                </a:solidFill>
                <a:effectLst/>
                <a:uLnTx/>
                <a:uFillTx/>
              </a:rPr>
              <a:t>im Praxisfeld</a:t>
            </a:r>
            <a:r>
              <a:rPr kumimoji="0" lang="de-AT" sz="2000" b="1" i="0" u="none" strike="noStrike" kern="0" cap="none" spc="0" normalizeH="0" baseline="0" noProof="0" dirty="0">
                <a:ln>
                  <a:noFill/>
                </a:ln>
                <a:solidFill>
                  <a:srgbClr val="000000"/>
                </a:solidFill>
                <a:effectLst/>
                <a:uLnTx/>
                <a:uFillTx/>
              </a:rPr>
              <a:t> erproben </a:t>
            </a:r>
            <a:r>
              <a:rPr kumimoji="0" lang="de-AT" sz="2000" b="0" i="0" u="none" strike="noStrike" kern="0" cap="none" spc="0" normalizeH="0" baseline="0" noProof="0" dirty="0">
                <a:ln>
                  <a:noFill/>
                </a:ln>
                <a:solidFill>
                  <a:srgbClr val="000000"/>
                </a:solidFill>
                <a:effectLst/>
                <a:uLnTx/>
                <a:uFillTx/>
              </a:rPr>
              <a:t>und vertiefen</a:t>
            </a:r>
          </a:p>
          <a:p>
            <a:pPr marL="360363" marR="0" lvl="0" indent="-271463" defTabSz="914400" eaLnBrk="1" fontAlgn="auto" latinLnBrk="0" hangingPunct="1">
              <a:lnSpc>
                <a:spcPct val="100000"/>
              </a:lnSpc>
              <a:spcBef>
                <a:spcPts val="0"/>
              </a:spcBef>
              <a:spcAft>
                <a:spcPts val="1200"/>
              </a:spcAft>
              <a:buClr>
                <a:srgbClr val="345C78"/>
              </a:buClr>
              <a:buSzTx/>
              <a:buFont typeface="Wingdings" pitchFamily="2" charset="2"/>
              <a:buChar char="§"/>
              <a:tabLst/>
              <a:defRPr/>
            </a:pPr>
            <a:endParaRPr kumimoji="0" lang="de-AT" sz="1200" b="0" i="0" u="none" strike="noStrike" kern="0" cap="none" spc="0" normalizeH="0" baseline="0" noProof="0" dirty="0">
              <a:ln>
                <a:noFill/>
              </a:ln>
              <a:solidFill>
                <a:srgbClr val="000000"/>
              </a:solidFill>
              <a:effectLst/>
              <a:uLnTx/>
              <a:uFillTx/>
            </a:endParaRPr>
          </a:p>
          <a:p>
            <a:pPr marL="360363" marR="0" lvl="0" indent="-271463" defTabSz="914400" eaLnBrk="1" fontAlgn="auto" latinLnBrk="0" hangingPunct="1">
              <a:lnSpc>
                <a:spcPct val="100000"/>
              </a:lnSpc>
              <a:spcBef>
                <a:spcPts val="0"/>
              </a:spcBef>
              <a:spcAft>
                <a:spcPts val="4200"/>
              </a:spcAft>
              <a:buClr>
                <a:srgbClr val="345C78"/>
              </a:buClr>
              <a:buSzTx/>
              <a:buFont typeface="Wingdings" pitchFamily="2" charset="2"/>
              <a:buChar char="§"/>
              <a:tabLst/>
              <a:defRPr/>
            </a:pPr>
            <a:r>
              <a:rPr kumimoji="0" lang="de-AT" sz="2000" b="0" i="0" u="none" strike="noStrike" kern="0" cap="none" spc="0" normalizeH="0" baseline="0" noProof="0" dirty="0">
                <a:ln>
                  <a:noFill/>
                </a:ln>
                <a:solidFill>
                  <a:srgbClr val="000000"/>
                </a:solidFill>
                <a:effectLst/>
                <a:uLnTx/>
                <a:uFillTx/>
              </a:rPr>
              <a:t>Facetten der betrieblichen und über-betrieblichen </a:t>
            </a:r>
            <a:r>
              <a:rPr kumimoji="0" lang="de-AT" sz="2000" b="1" i="0" u="none" strike="noStrike" kern="0" cap="none" spc="0" normalizeH="0" baseline="0" noProof="0" dirty="0">
                <a:ln>
                  <a:noFill/>
                </a:ln>
                <a:solidFill>
                  <a:srgbClr val="000000"/>
                </a:solidFill>
                <a:effectLst/>
                <a:uLnTx/>
                <a:uFillTx/>
              </a:rPr>
              <a:t>"Weiterbildungslandschaft" </a:t>
            </a:r>
            <a:r>
              <a:rPr kumimoji="0" lang="de-AT" sz="2000" b="0" i="0" u="none" strike="noStrike" kern="0" cap="none" spc="0" normalizeH="0" baseline="0" noProof="0" dirty="0">
                <a:ln>
                  <a:noFill/>
                </a:ln>
                <a:solidFill>
                  <a:srgbClr val="000000"/>
                </a:solidFill>
                <a:effectLst/>
                <a:uLnTx/>
                <a:uFillTx/>
              </a:rPr>
              <a:t>erkunden</a:t>
            </a:r>
          </a:p>
        </p:txBody>
      </p:sp>
    </p:spTree>
  </p:cSld>
  <p:clrMapOvr>
    <a:masterClrMapping/>
  </p:clrMapOvr>
  <p:transition advTm="25579">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67640"/>
            <a:ext cx="7050888" cy="1084586"/>
          </a:xfrm>
        </p:spPr>
        <p:txBody>
          <a:bodyPr>
            <a:noAutofit/>
          </a:bodyPr>
          <a:lstStyle/>
          <a:p>
            <a:r>
              <a:rPr lang="de-AT" dirty="0"/>
              <a:t>Kurs V </a:t>
            </a:r>
            <a:br>
              <a:rPr lang="de-AT" dirty="0"/>
            </a:br>
            <a:r>
              <a:rPr lang="de-AT" i="1" dirty="0"/>
              <a:t>Praxiserkundung</a:t>
            </a:r>
            <a:br>
              <a:rPr lang="de-AT" i="1" dirty="0"/>
            </a:br>
            <a:r>
              <a:rPr lang="de-AT" i="1" dirty="0"/>
              <a:t>Berufsfeld Schule</a:t>
            </a:r>
          </a:p>
        </p:txBody>
      </p:sp>
      <p:pic>
        <p:nvPicPr>
          <p:cNvPr id="7" name="Picture 2" descr="C:\Dokumente und Einstellungen\kkonczer\Lokale Einstellungen\Temporary Internet Files\Content.IE5\MWYQZ2B4\MP900439381[1].jpg"/>
          <p:cNvPicPr>
            <a:picLocks noChangeAspect="1" noChangeArrowheads="1"/>
          </p:cNvPicPr>
          <p:nvPr/>
        </p:nvPicPr>
        <p:blipFill>
          <a:blip r:embed="rId2" cstate="print"/>
          <a:srcRect/>
          <a:stretch>
            <a:fillRect/>
          </a:stretch>
        </p:blipFill>
        <p:spPr bwMode="auto">
          <a:xfrm>
            <a:off x="179512" y="1556792"/>
            <a:ext cx="8784976" cy="4866856"/>
          </a:xfrm>
          <a:prstGeom prst="rect">
            <a:avLst/>
          </a:prstGeom>
          <a:noFill/>
        </p:spPr>
      </p:pic>
      <p:sp>
        <p:nvSpPr>
          <p:cNvPr id="8" name="Textfeld 7"/>
          <p:cNvSpPr txBox="1"/>
          <p:nvPr/>
        </p:nvSpPr>
        <p:spPr>
          <a:xfrm>
            <a:off x="539552" y="2204864"/>
            <a:ext cx="7560840" cy="1631216"/>
          </a:xfrm>
          <a:prstGeom prst="rect">
            <a:avLst/>
          </a:prstGeom>
          <a:noFill/>
        </p:spPr>
        <p:txBody>
          <a:bodyPr wrap="square" rtlCol="0">
            <a:spAutoFit/>
          </a:bodyPr>
          <a:lstStyle/>
          <a:p>
            <a:pPr marL="360363" indent="-271463">
              <a:spcAft>
                <a:spcPts val="2400"/>
              </a:spcAft>
              <a:buFont typeface="Wingdings" pitchFamily="2" charset="2"/>
              <a:buChar char="§"/>
            </a:pPr>
            <a:r>
              <a:rPr lang="de-AT" sz="2000" dirty="0">
                <a:solidFill>
                  <a:schemeClr val="bg1"/>
                </a:solidFill>
              </a:rPr>
              <a:t>Schulalltag an einer ausgewählten berufsbildenden höheren Schule in Wien erleben</a:t>
            </a:r>
          </a:p>
          <a:p>
            <a:pPr marL="360363" indent="-271463">
              <a:spcAft>
                <a:spcPts val="4200"/>
              </a:spcAft>
              <a:buFont typeface="Wingdings" pitchFamily="2" charset="2"/>
              <a:buChar char="§"/>
            </a:pPr>
            <a:r>
              <a:rPr lang="de-AT" sz="2000" dirty="0">
                <a:solidFill>
                  <a:schemeClr val="bg1"/>
                </a:solidFill>
              </a:rPr>
              <a:t>Bildungspolitische und schulische Besonderheiten aus betriebswirtschaftlicher Sicht analysieren</a:t>
            </a:r>
          </a:p>
        </p:txBody>
      </p:sp>
    </p:spTree>
  </p:cSld>
  <p:clrMapOvr>
    <a:masterClrMapping/>
  </p:clrMapOvr>
  <p:transition advTm="28501">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AT" dirty="0"/>
            </a:br>
            <a:r>
              <a:rPr lang="de-AT" dirty="0"/>
              <a:t>Zentrale Fragen </a:t>
            </a:r>
            <a:br>
              <a:rPr lang="de-AT" dirty="0"/>
            </a:br>
            <a:endParaRPr lang="de-AT" dirty="0"/>
          </a:p>
        </p:txBody>
      </p:sp>
      <p:sp>
        <p:nvSpPr>
          <p:cNvPr id="6" name="Textfeld 5"/>
          <p:cNvSpPr txBox="1"/>
          <p:nvPr/>
        </p:nvSpPr>
        <p:spPr>
          <a:xfrm>
            <a:off x="1115616" y="1988840"/>
            <a:ext cx="6822992" cy="646331"/>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ln>
            <a:noFill/>
          </a:ln>
          <a:effectLst/>
        </p:spPr>
        <p:txBody>
          <a:bodyPr wrap="square" rtlCol="0">
            <a:spAutoFit/>
          </a:bodyPr>
          <a:lstStyle/>
          <a:p>
            <a:pPr marL="174625"/>
            <a:r>
              <a:rPr lang="de-AT" b="1" dirty="0"/>
              <a:t>Warum sollten Sie diese SBWL wählen? </a:t>
            </a:r>
            <a:br>
              <a:rPr lang="de-AT" b="1" dirty="0"/>
            </a:br>
            <a:r>
              <a:rPr lang="de-AT" dirty="0"/>
              <a:t>Berufliche Handlungsfelder</a:t>
            </a:r>
          </a:p>
        </p:txBody>
      </p:sp>
      <p:sp>
        <p:nvSpPr>
          <p:cNvPr id="8" name="Textfeld 7"/>
          <p:cNvSpPr txBox="1"/>
          <p:nvPr/>
        </p:nvSpPr>
        <p:spPr>
          <a:xfrm>
            <a:off x="1117596" y="2854356"/>
            <a:ext cx="6322851" cy="646331"/>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ln>
            <a:noFill/>
          </a:ln>
          <a:effectLst/>
        </p:spPr>
        <p:txBody>
          <a:bodyPr wrap="square" rtlCol="0">
            <a:spAutoFit/>
          </a:bodyPr>
          <a:lstStyle>
            <a:defPPr>
              <a:defRPr lang="de-DE"/>
            </a:defPPr>
            <a:lvl1pPr algn="ctr">
              <a:defRPr sz="2000" b="1"/>
            </a:lvl1pPr>
          </a:lstStyle>
          <a:p>
            <a:pPr marL="174625" algn="l"/>
            <a:r>
              <a:rPr lang="de-AT" sz="1800" dirty="0"/>
              <a:t>Wie kommen Sie in diese SBWL? </a:t>
            </a:r>
            <a:br>
              <a:rPr lang="de-AT" sz="1800" dirty="0"/>
            </a:br>
            <a:r>
              <a:rPr lang="de-AT" sz="1800" b="0" dirty="0"/>
              <a:t>Neues Aufnahmeverfahren</a:t>
            </a:r>
          </a:p>
        </p:txBody>
      </p:sp>
      <p:sp>
        <p:nvSpPr>
          <p:cNvPr id="9" name="Textfeld 8"/>
          <p:cNvSpPr txBox="1"/>
          <p:nvPr/>
        </p:nvSpPr>
        <p:spPr>
          <a:xfrm>
            <a:off x="1098608" y="3714621"/>
            <a:ext cx="5765776" cy="646331"/>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ln>
            <a:noFill/>
          </a:ln>
          <a:effectLst/>
        </p:spPr>
        <p:txBody>
          <a:bodyPr wrap="square" rtlCol="0">
            <a:spAutoFit/>
          </a:bodyPr>
          <a:lstStyle>
            <a:defPPr>
              <a:defRPr lang="de-DE"/>
            </a:defPPr>
            <a:lvl1pPr algn="ctr">
              <a:defRPr sz="2000" b="1"/>
            </a:lvl1pPr>
          </a:lstStyle>
          <a:p>
            <a:pPr marL="174625" algn="l"/>
            <a:r>
              <a:rPr lang="de-AT" sz="1800" dirty="0"/>
              <a:t>Was lernen Sie in dieser SBWL?</a:t>
            </a:r>
          </a:p>
          <a:p>
            <a:pPr marL="174625" algn="l"/>
            <a:r>
              <a:rPr lang="de-AT" sz="1800" b="0" dirty="0"/>
              <a:t>Aufbau der fünf Kurse</a:t>
            </a:r>
          </a:p>
        </p:txBody>
      </p:sp>
      <p:sp>
        <p:nvSpPr>
          <p:cNvPr id="12" name="Textfeld 11"/>
          <p:cNvSpPr txBox="1"/>
          <p:nvPr/>
        </p:nvSpPr>
        <p:spPr>
          <a:xfrm>
            <a:off x="1132240" y="4574886"/>
            <a:ext cx="5121381" cy="646331"/>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ln>
            <a:noFill/>
          </a:ln>
          <a:effectLst/>
        </p:spPr>
        <p:txBody>
          <a:bodyPr wrap="square" rtlCol="0">
            <a:spAutoFit/>
          </a:bodyPr>
          <a:lstStyle>
            <a:defPPr>
              <a:defRPr lang="de-DE"/>
            </a:defPPr>
            <a:lvl1pPr algn="ctr">
              <a:defRPr sz="2000" b="1"/>
            </a:lvl1pPr>
          </a:lstStyle>
          <a:p>
            <a:pPr marL="174625" algn="l"/>
            <a:r>
              <a:rPr lang="de-AT" sz="1800" dirty="0"/>
              <a:t>Was ist der Kompetenznachweis? </a:t>
            </a:r>
            <a:br>
              <a:rPr lang="de-AT" sz="1800" dirty="0"/>
            </a:br>
            <a:r>
              <a:rPr lang="de-AT" sz="1800" b="0" dirty="0"/>
              <a:t>und wie erhalten Sie ihn?</a:t>
            </a:r>
          </a:p>
        </p:txBody>
      </p:sp>
      <p:sp>
        <p:nvSpPr>
          <p:cNvPr id="3" name="Rechteck 2"/>
          <p:cNvSpPr/>
          <p:nvPr/>
        </p:nvSpPr>
        <p:spPr>
          <a:xfrm>
            <a:off x="474445" y="1988839"/>
            <a:ext cx="517065" cy="646331"/>
          </a:xfrm>
          <a:prstGeom prst="rect">
            <a:avLst/>
          </a:prstGeom>
          <a:solidFill>
            <a:srgbClr val="1B7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p:cNvSpPr/>
          <p:nvPr/>
        </p:nvSpPr>
        <p:spPr>
          <a:xfrm>
            <a:off x="474445" y="2854356"/>
            <a:ext cx="517065" cy="646331"/>
          </a:xfrm>
          <a:prstGeom prst="rect">
            <a:avLst/>
          </a:prstGeom>
          <a:solidFill>
            <a:srgbClr val="1B7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479634" y="3714621"/>
            <a:ext cx="517065" cy="646331"/>
          </a:xfrm>
          <a:prstGeom prst="rect">
            <a:avLst/>
          </a:prstGeom>
          <a:solidFill>
            <a:srgbClr val="1B7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474445" y="4574886"/>
            <a:ext cx="517065" cy="646331"/>
          </a:xfrm>
          <a:prstGeom prst="rect">
            <a:avLst/>
          </a:prstGeom>
          <a:solidFill>
            <a:srgbClr val="1B7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p:cNvSpPr txBox="1"/>
          <p:nvPr/>
        </p:nvSpPr>
        <p:spPr>
          <a:xfrm>
            <a:off x="474445" y="2992855"/>
            <a:ext cx="517065" cy="369332"/>
          </a:xfrm>
          <a:prstGeom prst="rect">
            <a:avLst/>
          </a:prstGeom>
          <a:noFill/>
        </p:spPr>
        <p:txBody>
          <a:bodyPr wrap="square" rtlCol="0">
            <a:spAutoFit/>
          </a:bodyPr>
          <a:lstStyle/>
          <a:p>
            <a:pPr algn="ctr"/>
            <a:r>
              <a:rPr lang="de-AT" dirty="0">
                <a:solidFill>
                  <a:schemeClr val="bg1"/>
                </a:solidFill>
              </a:rPr>
              <a:t>2</a:t>
            </a:r>
          </a:p>
        </p:txBody>
      </p:sp>
      <p:sp>
        <p:nvSpPr>
          <p:cNvPr id="18" name="Textfeld 17"/>
          <p:cNvSpPr txBox="1"/>
          <p:nvPr/>
        </p:nvSpPr>
        <p:spPr>
          <a:xfrm>
            <a:off x="474445" y="2127338"/>
            <a:ext cx="517065" cy="369332"/>
          </a:xfrm>
          <a:prstGeom prst="rect">
            <a:avLst/>
          </a:prstGeom>
          <a:noFill/>
        </p:spPr>
        <p:txBody>
          <a:bodyPr wrap="square" rtlCol="0">
            <a:spAutoFit/>
          </a:bodyPr>
          <a:lstStyle/>
          <a:p>
            <a:pPr algn="ctr"/>
            <a:r>
              <a:rPr lang="de-AT" dirty="0">
                <a:solidFill>
                  <a:schemeClr val="bg1"/>
                </a:solidFill>
              </a:rPr>
              <a:t>1</a:t>
            </a:r>
          </a:p>
        </p:txBody>
      </p:sp>
      <p:sp>
        <p:nvSpPr>
          <p:cNvPr id="19" name="Textfeld 18"/>
          <p:cNvSpPr txBox="1"/>
          <p:nvPr/>
        </p:nvSpPr>
        <p:spPr>
          <a:xfrm>
            <a:off x="477414" y="4711757"/>
            <a:ext cx="517065" cy="369332"/>
          </a:xfrm>
          <a:prstGeom prst="rect">
            <a:avLst/>
          </a:prstGeom>
          <a:noFill/>
        </p:spPr>
        <p:txBody>
          <a:bodyPr wrap="square" rtlCol="0">
            <a:spAutoFit/>
          </a:bodyPr>
          <a:lstStyle/>
          <a:p>
            <a:pPr algn="ctr"/>
            <a:r>
              <a:rPr lang="de-AT" dirty="0">
                <a:solidFill>
                  <a:schemeClr val="bg1"/>
                </a:solidFill>
              </a:rPr>
              <a:t>4</a:t>
            </a:r>
          </a:p>
        </p:txBody>
      </p:sp>
      <p:sp>
        <p:nvSpPr>
          <p:cNvPr id="20" name="Textfeld 19"/>
          <p:cNvSpPr txBox="1"/>
          <p:nvPr/>
        </p:nvSpPr>
        <p:spPr>
          <a:xfrm>
            <a:off x="477414" y="3862716"/>
            <a:ext cx="517065" cy="369332"/>
          </a:xfrm>
          <a:prstGeom prst="rect">
            <a:avLst/>
          </a:prstGeom>
          <a:noFill/>
        </p:spPr>
        <p:txBody>
          <a:bodyPr wrap="square" rtlCol="0">
            <a:spAutoFit/>
          </a:bodyPr>
          <a:lstStyle/>
          <a:p>
            <a:pPr algn="ctr"/>
            <a:r>
              <a:rPr lang="de-AT" dirty="0">
                <a:solidFill>
                  <a:schemeClr val="bg1"/>
                </a:solidFill>
              </a:rPr>
              <a:t>3</a:t>
            </a:r>
          </a:p>
        </p:txBody>
      </p:sp>
      <p:pic>
        <p:nvPicPr>
          <p:cNvPr id="21" name="Grafik 20" descr="Fragen"/>
          <p:cNvPicPr/>
          <p:nvPr/>
        </p:nvPicPr>
        <p:blipFill>
          <a:blip r:embed="rId4"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4196" y="167640"/>
            <a:ext cx="914400" cy="914400"/>
          </a:xfrm>
          <a:prstGeom prst="rect">
            <a:avLst/>
          </a:prstGeom>
        </p:spPr>
      </p:pic>
      <p:sp>
        <p:nvSpPr>
          <p:cNvPr id="22" name="Foliennummernplatzhalter 3"/>
          <p:cNvSpPr>
            <a:spLocks noGrp="1"/>
          </p:cNvSpPr>
          <p:nvPr>
            <p:ph type="sldNum" sz="quarter" idx="12"/>
          </p:nvPr>
        </p:nvSpPr>
        <p:spPr>
          <a:xfrm>
            <a:off x="462407" y="6494471"/>
            <a:ext cx="892150" cy="309702"/>
          </a:xfrm>
        </p:spPr>
        <p:txBody>
          <a:bodyPr/>
          <a:lstStyle/>
          <a:p>
            <a:r>
              <a:rPr lang="de-AT"/>
              <a:t>Seite </a:t>
            </a:r>
            <a:fld id="{680737D9-CC42-4855-ABAC-B759A1A9D624}" type="slidenum">
              <a:rPr lang="de-AT" smtClean="0"/>
              <a:pPr/>
              <a:t>2</a:t>
            </a:fld>
            <a:endParaRPr lang="de-AT" dirty="0"/>
          </a:p>
        </p:txBody>
      </p:sp>
    </p:spTree>
    <p:custDataLst>
      <p:tags r:id="rId1"/>
    </p:custDataLst>
    <p:extLst>
      <p:ext uri="{BB962C8B-B14F-4D97-AF65-F5344CB8AC3E}">
        <p14:creationId xmlns:p14="http://schemas.microsoft.com/office/powerpoint/2010/main" val="2617662023"/>
      </p:ext>
    </p:extLst>
  </p:cSld>
  <p:clrMapOvr>
    <a:masterClrMapping/>
  </p:clrMapOvr>
  <p:transition advTm="3795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nhaltsplatzhalter 8"/>
          <p:cNvPicPr>
            <a:picLocks noGrp="1" noChangeAspect="1"/>
          </p:cNvPicPr>
          <p:nvPr>
            <p:ph idx="1"/>
          </p:nvPr>
        </p:nvPicPr>
        <p:blipFill>
          <a:blip r:embed="rId2"/>
          <a:stretch>
            <a:fillRect/>
          </a:stretch>
        </p:blipFill>
        <p:spPr>
          <a:xfrm>
            <a:off x="1776329" y="5162031"/>
            <a:ext cx="1565230" cy="1173923"/>
          </a:xfrm>
          <a:prstGeom prst="rect">
            <a:avLst/>
          </a:prstGeom>
        </p:spPr>
      </p:pic>
      <p:sp>
        <p:nvSpPr>
          <p:cNvPr id="5" name="Titel 1"/>
          <p:cNvSpPr>
            <a:spLocks noGrp="1"/>
          </p:cNvSpPr>
          <p:nvPr>
            <p:ph type="title"/>
          </p:nvPr>
        </p:nvSpPr>
        <p:spPr>
          <a:xfrm>
            <a:off x="467544" y="178491"/>
            <a:ext cx="6778341" cy="1084586"/>
          </a:xfrm>
        </p:spPr>
        <p:txBody>
          <a:bodyPr/>
          <a:lstStyle/>
          <a:p>
            <a:r>
              <a:rPr lang="de-AT" dirty="0"/>
              <a:t>„GWA Spezial“</a:t>
            </a:r>
            <a:br>
              <a:rPr lang="de-AT" dirty="0"/>
            </a:br>
            <a:r>
              <a:rPr lang="de-AT" i="1" dirty="0"/>
              <a:t>Forschungsmethoden </a:t>
            </a:r>
            <a:r>
              <a:rPr lang="de-AT" sz="2000" i="1" dirty="0"/>
              <a:t>– Wirtschaftstraining </a:t>
            </a:r>
            <a:endParaRPr lang="de-AT" i="1" dirty="0"/>
          </a:p>
        </p:txBody>
      </p:sp>
      <p:sp>
        <p:nvSpPr>
          <p:cNvPr id="12" name="Text Box 9"/>
          <p:cNvSpPr txBox="1">
            <a:spLocks noChangeArrowheads="1"/>
          </p:cNvSpPr>
          <p:nvPr/>
        </p:nvSpPr>
        <p:spPr bwMode="auto">
          <a:xfrm>
            <a:off x="4081242" y="1687024"/>
            <a:ext cx="40447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600"/>
              </a:spcAft>
              <a:buClr>
                <a:srgbClr val="532481"/>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ts val="600"/>
              </a:spcAft>
              <a:buClr>
                <a:schemeClr val="tx2"/>
              </a:buClr>
              <a:buSzPct val="100000"/>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ts val="600"/>
              </a:spcAft>
              <a:buClr>
                <a:srgbClr val="457AA0"/>
              </a:buClr>
              <a:buFont typeface="Wingdings" panose="05000000000000000000" pitchFamily="2" charset="2"/>
              <a:buChar char="§"/>
              <a:defRPr sz="2400">
                <a:solidFill>
                  <a:schemeClr val="tx1"/>
                </a:solidFill>
                <a:latin typeface="Verdana" panose="020B0604030504040204" pitchFamily="34" charset="0"/>
              </a:defRPr>
            </a:lvl3pPr>
            <a:lvl4pPr marL="1600200" indent="-228600">
              <a:spcAft>
                <a:spcPts val="600"/>
              </a:spcAft>
              <a:buClr>
                <a:srgbClr val="A991C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Aft>
                <a:spcPts val="600"/>
              </a:spcAft>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ct val="50000"/>
              </a:spcBef>
              <a:spcAft>
                <a:spcPct val="0"/>
              </a:spcAft>
              <a:buClrTx/>
              <a:buNone/>
              <a:tabLst>
                <a:tab pos="268288" algn="l"/>
              </a:tabLst>
            </a:pPr>
            <a:r>
              <a:rPr lang="de-AT" altLang="de-DE" sz="1800" dirty="0">
                <a:latin typeface="+mn-lt"/>
              </a:rPr>
              <a:t>Einführung in die wichtigsten Techniken des wissenschaftlichen Arbeitens</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205272"/>
            <a:ext cx="1764556" cy="1764556"/>
          </a:xfrm>
          <a:prstGeom prst="rect">
            <a:avLst/>
          </a:prstGeom>
        </p:spPr>
      </p:pic>
      <p:grpSp>
        <p:nvGrpSpPr>
          <p:cNvPr id="14" name="Group 44"/>
          <p:cNvGrpSpPr>
            <a:grpSpLocks/>
          </p:cNvGrpSpPr>
          <p:nvPr/>
        </p:nvGrpSpPr>
        <p:grpSpPr bwMode="auto">
          <a:xfrm>
            <a:off x="1254642" y="1816060"/>
            <a:ext cx="675380" cy="4047429"/>
            <a:chOff x="1537" y="873"/>
            <a:chExt cx="642" cy="3132"/>
          </a:xfrm>
        </p:grpSpPr>
        <p:pic>
          <p:nvPicPr>
            <p:cNvPr id="15" name="Picture 39" descr="roter-faden"/>
            <p:cNvPicPr>
              <a:picLocks noChangeAspect="1" noChangeArrowheads="1"/>
            </p:cNvPicPr>
            <p:nvPr/>
          </p:nvPicPr>
          <p:blipFill>
            <a:blip r:embed="rId4" cstate="print">
              <a:extLst>
                <a:ext uri="{28A0092B-C50C-407E-A947-70E740481C1C}">
                  <a14:useLocalDpi xmlns:a14="http://schemas.microsoft.com/office/drawing/2010/main" val="0"/>
                </a:ext>
              </a:extLst>
            </a:blip>
            <a:srcRect l="67487"/>
            <a:stretch>
              <a:fillRect/>
            </a:stretch>
          </p:blipFill>
          <p:spPr bwMode="auto">
            <a:xfrm rot="-5400000">
              <a:off x="1699" y="711"/>
              <a:ext cx="317"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42"/>
            <p:cNvSpPr>
              <a:spLocks/>
            </p:cNvSpPr>
            <p:nvPr/>
          </p:nvSpPr>
          <p:spPr bwMode="auto">
            <a:xfrm>
              <a:off x="1701" y="1117"/>
              <a:ext cx="392" cy="2888"/>
            </a:xfrm>
            <a:custGeom>
              <a:avLst/>
              <a:gdLst>
                <a:gd name="T0" fmla="*/ 45 w 392"/>
                <a:gd name="T1" fmla="*/ 0 h 2888"/>
                <a:gd name="T2" fmla="*/ 0 w 392"/>
                <a:gd name="T3" fmla="*/ 75 h 2888"/>
                <a:gd name="T4" fmla="*/ 22 w 392"/>
                <a:gd name="T5" fmla="*/ 210 h 2888"/>
                <a:gd name="T6" fmla="*/ 157 w 392"/>
                <a:gd name="T7" fmla="*/ 240 h 2888"/>
                <a:gd name="T8" fmla="*/ 172 w 392"/>
                <a:gd name="T9" fmla="*/ 382 h 2888"/>
                <a:gd name="T10" fmla="*/ 104 w 392"/>
                <a:gd name="T11" fmla="*/ 419 h 2888"/>
                <a:gd name="T12" fmla="*/ 22 w 392"/>
                <a:gd name="T13" fmla="*/ 502 h 2888"/>
                <a:gd name="T14" fmla="*/ 15 w 392"/>
                <a:gd name="T15" fmla="*/ 531 h 2888"/>
                <a:gd name="T16" fmla="*/ 134 w 392"/>
                <a:gd name="T17" fmla="*/ 621 h 2888"/>
                <a:gd name="T18" fmla="*/ 179 w 392"/>
                <a:gd name="T19" fmla="*/ 674 h 2888"/>
                <a:gd name="T20" fmla="*/ 97 w 392"/>
                <a:gd name="T21" fmla="*/ 756 h 2888"/>
                <a:gd name="T22" fmla="*/ 90 w 392"/>
                <a:gd name="T23" fmla="*/ 778 h 2888"/>
                <a:gd name="T24" fmla="*/ 60 w 392"/>
                <a:gd name="T25" fmla="*/ 823 h 2888"/>
                <a:gd name="T26" fmla="*/ 45 w 392"/>
                <a:gd name="T27" fmla="*/ 868 h 2888"/>
                <a:gd name="T28" fmla="*/ 37 w 392"/>
                <a:gd name="T29" fmla="*/ 891 h 2888"/>
                <a:gd name="T30" fmla="*/ 60 w 392"/>
                <a:gd name="T31" fmla="*/ 1010 h 2888"/>
                <a:gd name="T32" fmla="*/ 104 w 392"/>
                <a:gd name="T33" fmla="*/ 1040 h 2888"/>
                <a:gd name="T34" fmla="*/ 149 w 392"/>
                <a:gd name="T35" fmla="*/ 1085 h 2888"/>
                <a:gd name="T36" fmla="*/ 187 w 392"/>
                <a:gd name="T37" fmla="*/ 1160 h 2888"/>
                <a:gd name="T38" fmla="*/ 217 w 392"/>
                <a:gd name="T39" fmla="*/ 1235 h 2888"/>
                <a:gd name="T40" fmla="*/ 149 w 392"/>
                <a:gd name="T41" fmla="*/ 1347 h 2888"/>
                <a:gd name="T42" fmla="*/ 127 w 392"/>
                <a:gd name="T43" fmla="*/ 1362 h 2888"/>
                <a:gd name="T44" fmla="*/ 104 w 392"/>
                <a:gd name="T45" fmla="*/ 1377 h 2888"/>
                <a:gd name="T46" fmla="*/ 82 w 392"/>
                <a:gd name="T47" fmla="*/ 1392 h 2888"/>
                <a:gd name="T48" fmla="*/ 37 w 392"/>
                <a:gd name="T49" fmla="*/ 1452 h 2888"/>
                <a:gd name="T50" fmla="*/ 52 w 392"/>
                <a:gd name="T51" fmla="*/ 1556 h 2888"/>
                <a:gd name="T52" fmla="*/ 157 w 392"/>
                <a:gd name="T53" fmla="*/ 1616 h 2888"/>
                <a:gd name="T54" fmla="*/ 187 w 392"/>
                <a:gd name="T55" fmla="*/ 1683 h 2888"/>
                <a:gd name="T56" fmla="*/ 134 w 392"/>
                <a:gd name="T57" fmla="*/ 1781 h 2888"/>
                <a:gd name="T58" fmla="*/ 37 w 392"/>
                <a:gd name="T59" fmla="*/ 1878 h 2888"/>
                <a:gd name="T60" fmla="*/ 119 w 392"/>
                <a:gd name="T61" fmla="*/ 2072 h 2888"/>
                <a:gd name="T62" fmla="*/ 82 w 392"/>
                <a:gd name="T63" fmla="*/ 2334 h 2888"/>
                <a:gd name="T64" fmla="*/ 22 w 392"/>
                <a:gd name="T65" fmla="*/ 2394 h 2888"/>
                <a:gd name="T66" fmla="*/ 7 w 392"/>
                <a:gd name="T67" fmla="*/ 2439 h 2888"/>
                <a:gd name="T68" fmla="*/ 299 w 392"/>
                <a:gd name="T69" fmla="*/ 2581 h 2888"/>
                <a:gd name="T70" fmla="*/ 359 w 392"/>
                <a:gd name="T71" fmla="*/ 2633 h 2888"/>
                <a:gd name="T72" fmla="*/ 389 w 392"/>
                <a:gd name="T73" fmla="*/ 2678 h 2888"/>
                <a:gd name="T74" fmla="*/ 314 w 392"/>
                <a:gd name="T75" fmla="*/ 2798 h 2888"/>
                <a:gd name="T76" fmla="*/ 269 w 392"/>
                <a:gd name="T77" fmla="*/ 2843 h 2888"/>
                <a:gd name="T78" fmla="*/ 254 w 392"/>
                <a:gd name="T79" fmla="*/ 2888 h 28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2"/>
                <a:gd name="T121" fmla="*/ 0 h 2888"/>
                <a:gd name="T122" fmla="*/ 392 w 392"/>
                <a:gd name="T123" fmla="*/ 2888 h 288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2" h="2888">
                  <a:moveTo>
                    <a:pt x="45" y="0"/>
                  </a:moveTo>
                  <a:cubicBezTo>
                    <a:pt x="29" y="25"/>
                    <a:pt x="17" y="51"/>
                    <a:pt x="0" y="75"/>
                  </a:cubicBezTo>
                  <a:cubicBezTo>
                    <a:pt x="1" y="83"/>
                    <a:pt x="1" y="189"/>
                    <a:pt x="22" y="210"/>
                  </a:cubicBezTo>
                  <a:cubicBezTo>
                    <a:pt x="36" y="224"/>
                    <a:pt x="145" y="238"/>
                    <a:pt x="157" y="240"/>
                  </a:cubicBezTo>
                  <a:cubicBezTo>
                    <a:pt x="219" y="260"/>
                    <a:pt x="198" y="245"/>
                    <a:pt x="172" y="382"/>
                  </a:cubicBezTo>
                  <a:cubicBezTo>
                    <a:pt x="167" y="406"/>
                    <a:pt x="122" y="414"/>
                    <a:pt x="104" y="419"/>
                  </a:cubicBezTo>
                  <a:cubicBezTo>
                    <a:pt x="64" y="446"/>
                    <a:pt x="44" y="458"/>
                    <a:pt x="22" y="502"/>
                  </a:cubicBezTo>
                  <a:cubicBezTo>
                    <a:pt x="20" y="512"/>
                    <a:pt x="15" y="521"/>
                    <a:pt x="15" y="531"/>
                  </a:cubicBezTo>
                  <a:cubicBezTo>
                    <a:pt x="15" y="629"/>
                    <a:pt x="38" y="614"/>
                    <a:pt x="134" y="621"/>
                  </a:cubicBezTo>
                  <a:cubicBezTo>
                    <a:pt x="165" y="632"/>
                    <a:pt x="170" y="644"/>
                    <a:pt x="179" y="674"/>
                  </a:cubicBezTo>
                  <a:cubicBezTo>
                    <a:pt x="169" y="748"/>
                    <a:pt x="173" y="746"/>
                    <a:pt x="97" y="756"/>
                  </a:cubicBezTo>
                  <a:cubicBezTo>
                    <a:pt x="95" y="763"/>
                    <a:pt x="94" y="771"/>
                    <a:pt x="90" y="778"/>
                  </a:cubicBezTo>
                  <a:cubicBezTo>
                    <a:pt x="81" y="794"/>
                    <a:pt x="66" y="806"/>
                    <a:pt x="60" y="823"/>
                  </a:cubicBezTo>
                  <a:cubicBezTo>
                    <a:pt x="55" y="838"/>
                    <a:pt x="50" y="853"/>
                    <a:pt x="45" y="868"/>
                  </a:cubicBezTo>
                  <a:cubicBezTo>
                    <a:pt x="42" y="876"/>
                    <a:pt x="37" y="891"/>
                    <a:pt x="37" y="891"/>
                  </a:cubicBezTo>
                  <a:cubicBezTo>
                    <a:pt x="39" y="920"/>
                    <a:pt x="28" y="982"/>
                    <a:pt x="60" y="1010"/>
                  </a:cubicBezTo>
                  <a:cubicBezTo>
                    <a:pt x="73" y="1022"/>
                    <a:pt x="91" y="1027"/>
                    <a:pt x="104" y="1040"/>
                  </a:cubicBezTo>
                  <a:cubicBezTo>
                    <a:pt x="119" y="1055"/>
                    <a:pt x="149" y="1085"/>
                    <a:pt x="149" y="1085"/>
                  </a:cubicBezTo>
                  <a:cubicBezTo>
                    <a:pt x="159" y="1112"/>
                    <a:pt x="171" y="1136"/>
                    <a:pt x="187" y="1160"/>
                  </a:cubicBezTo>
                  <a:cubicBezTo>
                    <a:pt x="195" y="1186"/>
                    <a:pt x="208" y="1209"/>
                    <a:pt x="217" y="1235"/>
                  </a:cubicBezTo>
                  <a:cubicBezTo>
                    <a:pt x="207" y="1308"/>
                    <a:pt x="209" y="1307"/>
                    <a:pt x="149" y="1347"/>
                  </a:cubicBezTo>
                  <a:cubicBezTo>
                    <a:pt x="142" y="1352"/>
                    <a:pt x="134" y="1357"/>
                    <a:pt x="127" y="1362"/>
                  </a:cubicBezTo>
                  <a:cubicBezTo>
                    <a:pt x="119" y="1367"/>
                    <a:pt x="112" y="1372"/>
                    <a:pt x="104" y="1377"/>
                  </a:cubicBezTo>
                  <a:cubicBezTo>
                    <a:pt x="97" y="1382"/>
                    <a:pt x="82" y="1392"/>
                    <a:pt x="82" y="1392"/>
                  </a:cubicBezTo>
                  <a:cubicBezTo>
                    <a:pt x="65" y="1417"/>
                    <a:pt x="47" y="1424"/>
                    <a:pt x="37" y="1452"/>
                  </a:cubicBezTo>
                  <a:cubicBezTo>
                    <a:pt x="40" y="1487"/>
                    <a:pt x="30" y="1529"/>
                    <a:pt x="52" y="1556"/>
                  </a:cubicBezTo>
                  <a:cubicBezTo>
                    <a:pt x="78" y="1587"/>
                    <a:pt x="118" y="1607"/>
                    <a:pt x="157" y="1616"/>
                  </a:cubicBezTo>
                  <a:cubicBezTo>
                    <a:pt x="172" y="1638"/>
                    <a:pt x="178" y="1658"/>
                    <a:pt x="187" y="1683"/>
                  </a:cubicBezTo>
                  <a:cubicBezTo>
                    <a:pt x="179" y="1756"/>
                    <a:pt x="192" y="1761"/>
                    <a:pt x="134" y="1781"/>
                  </a:cubicBezTo>
                  <a:cubicBezTo>
                    <a:pt x="116" y="1807"/>
                    <a:pt x="64" y="1861"/>
                    <a:pt x="37" y="1878"/>
                  </a:cubicBezTo>
                  <a:cubicBezTo>
                    <a:pt x="19" y="1954"/>
                    <a:pt x="38" y="2046"/>
                    <a:pt x="119" y="2072"/>
                  </a:cubicBezTo>
                  <a:cubicBezTo>
                    <a:pt x="205" y="2128"/>
                    <a:pt x="192" y="2313"/>
                    <a:pt x="82" y="2334"/>
                  </a:cubicBezTo>
                  <a:cubicBezTo>
                    <a:pt x="57" y="2351"/>
                    <a:pt x="44" y="2373"/>
                    <a:pt x="22" y="2394"/>
                  </a:cubicBezTo>
                  <a:cubicBezTo>
                    <a:pt x="17" y="2409"/>
                    <a:pt x="7" y="2423"/>
                    <a:pt x="7" y="2439"/>
                  </a:cubicBezTo>
                  <a:cubicBezTo>
                    <a:pt x="7" y="2616"/>
                    <a:pt x="153" y="2576"/>
                    <a:pt x="299" y="2581"/>
                  </a:cubicBezTo>
                  <a:cubicBezTo>
                    <a:pt x="338" y="2591"/>
                    <a:pt x="341" y="2601"/>
                    <a:pt x="359" y="2633"/>
                  </a:cubicBezTo>
                  <a:cubicBezTo>
                    <a:pt x="368" y="2649"/>
                    <a:pt x="389" y="2678"/>
                    <a:pt x="389" y="2678"/>
                  </a:cubicBezTo>
                  <a:cubicBezTo>
                    <a:pt x="380" y="2767"/>
                    <a:pt x="392" y="2773"/>
                    <a:pt x="314" y="2798"/>
                  </a:cubicBezTo>
                  <a:cubicBezTo>
                    <a:pt x="299" y="2813"/>
                    <a:pt x="284" y="2828"/>
                    <a:pt x="269" y="2843"/>
                  </a:cubicBezTo>
                  <a:cubicBezTo>
                    <a:pt x="258" y="2854"/>
                    <a:pt x="254" y="2888"/>
                    <a:pt x="254" y="2888"/>
                  </a:cubicBezTo>
                </a:path>
              </a:pathLst>
            </a:custGeom>
            <a:noFill/>
            <a:ln w="19050">
              <a:solidFill>
                <a:srgbClr val="CC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grpSp>
      <p:sp>
        <p:nvSpPr>
          <p:cNvPr id="17" name="Text Box 9"/>
          <p:cNvSpPr txBox="1">
            <a:spLocks noChangeArrowheads="1"/>
          </p:cNvSpPr>
          <p:nvPr/>
        </p:nvSpPr>
        <p:spPr bwMode="auto">
          <a:xfrm>
            <a:off x="4189768" y="5694033"/>
            <a:ext cx="4198656"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600"/>
              </a:spcAft>
              <a:buClr>
                <a:srgbClr val="532481"/>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ts val="600"/>
              </a:spcAft>
              <a:buClr>
                <a:schemeClr val="tx2"/>
              </a:buClr>
              <a:buSzPct val="100000"/>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ts val="600"/>
              </a:spcAft>
              <a:buClr>
                <a:srgbClr val="457AA0"/>
              </a:buClr>
              <a:buFont typeface="Wingdings" panose="05000000000000000000" pitchFamily="2" charset="2"/>
              <a:buChar char="§"/>
              <a:defRPr sz="2400">
                <a:solidFill>
                  <a:schemeClr val="tx1"/>
                </a:solidFill>
                <a:latin typeface="Verdana" panose="020B0604030504040204" pitchFamily="34" charset="0"/>
              </a:defRPr>
            </a:lvl3pPr>
            <a:lvl4pPr marL="1600200" indent="-228600">
              <a:spcAft>
                <a:spcPts val="600"/>
              </a:spcAft>
              <a:buClr>
                <a:srgbClr val="A991C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Aft>
                <a:spcPts val="600"/>
              </a:spcAft>
              <a:buFont typeface="Wingdings" panose="05000000000000000000" pitchFamily="2" charset="2"/>
              <a:buChar char="§"/>
              <a:defRPr sz="1600">
                <a:solidFill>
                  <a:schemeClr val="tx1"/>
                </a:solidFill>
                <a:latin typeface="Verdana" panose="020B0604030504040204" pitchFamily="34" charset="0"/>
              </a:defRPr>
            </a:lvl5pPr>
            <a:lvl6pPr marL="25146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6pPr>
            <a:lvl7pPr marL="29718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7pPr>
            <a:lvl8pPr marL="34290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8pPr>
            <a:lvl9pPr marL="3886200" indent="-228600" eaLnBrk="0" fontAlgn="base" hangingPunct="0">
              <a:spcBef>
                <a:spcPct val="0"/>
              </a:spcBef>
              <a:spcAft>
                <a:spcPts val="600"/>
              </a:spcAft>
              <a:buFont typeface="Wingdings" panose="05000000000000000000" pitchFamily="2" charset="2"/>
              <a:buChar char="§"/>
              <a:defRPr sz="1600">
                <a:solidFill>
                  <a:schemeClr val="tx1"/>
                </a:solidFill>
                <a:latin typeface="Verdana" panose="020B0604030504040204" pitchFamily="34" charset="0"/>
              </a:defRPr>
            </a:lvl9pPr>
          </a:lstStyle>
          <a:p>
            <a:pPr eaLnBrk="1" hangingPunct="1">
              <a:spcBef>
                <a:spcPts val="300"/>
              </a:spcBef>
              <a:spcAft>
                <a:spcPct val="0"/>
              </a:spcAft>
              <a:buClrTx/>
              <a:buNone/>
            </a:pPr>
            <a:r>
              <a:rPr lang="de-AT" altLang="de-DE" sz="1800" dirty="0" err="1">
                <a:latin typeface="+mn-lt"/>
              </a:rPr>
              <a:t>Proposal</a:t>
            </a:r>
            <a:r>
              <a:rPr lang="de-AT" altLang="de-DE" sz="1800" dirty="0">
                <a:latin typeface="+mn-lt"/>
              </a:rPr>
              <a:t> für die Bachelorarbeit</a:t>
            </a:r>
          </a:p>
          <a:p>
            <a:pPr eaLnBrk="1" hangingPunct="1">
              <a:spcBef>
                <a:spcPts val="300"/>
              </a:spcBef>
              <a:spcAft>
                <a:spcPct val="0"/>
              </a:spcAft>
              <a:buClrTx/>
              <a:buNone/>
            </a:pPr>
            <a:r>
              <a:rPr lang="de-AT" altLang="de-DE" sz="1800" dirty="0">
                <a:latin typeface="+mn-lt"/>
              </a:rPr>
              <a:t>(</a:t>
            </a:r>
            <a:r>
              <a:rPr lang="de-AT" altLang="de-DE" sz="1800" dirty="0" err="1">
                <a:latin typeface="+mn-lt"/>
              </a:rPr>
              <a:t>Coachingansatz</a:t>
            </a:r>
            <a:r>
              <a:rPr lang="de-AT" altLang="de-DE" sz="1800" dirty="0">
                <a:latin typeface="+mn-lt"/>
              </a:rPr>
              <a:t>)</a:t>
            </a:r>
            <a:endParaRPr lang="de-DE" altLang="de-DE" sz="1800" dirty="0">
              <a:latin typeface="+mn-lt"/>
            </a:endParaRPr>
          </a:p>
        </p:txBody>
      </p:sp>
      <p:sp>
        <p:nvSpPr>
          <p:cNvPr id="18" name="Rechteck 17"/>
          <p:cNvSpPr/>
          <p:nvPr/>
        </p:nvSpPr>
        <p:spPr>
          <a:xfrm>
            <a:off x="3673485" y="5511562"/>
            <a:ext cx="630301" cy="707886"/>
          </a:xfrm>
          <a:prstGeom prst="rect">
            <a:avLst/>
          </a:prstGeom>
          <a:noFill/>
        </p:spPr>
        <p:txBody>
          <a:bodyPr wrap="none" lIns="91440" tIns="45720" rIns="91440" bIns="45720">
            <a:spAutoFit/>
          </a:bodyPr>
          <a:lstStyle/>
          <a:p>
            <a:pPr algn="ctr"/>
            <a:r>
              <a:rPr lang="de-DE" sz="4000" b="1" cap="none" spc="0" dirty="0">
                <a:ln w="22225">
                  <a:solidFill>
                    <a:srgbClr val="C00000"/>
                  </a:solidFill>
                  <a:prstDash val="solid"/>
                </a:ln>
                <a:solidFill>
                  <a:srgbClr val="C00000"/>
                </a:solidFill>
                <a:effectLst/>
              </a:rPr>
              <a:t>+</a:t>
            </a:r>
          </a:p>
        </p:txBody>
      </p:sp>
      <p:sp>
        <p:nvSpPr>
          <p:cNvPr id="19" name="Rechteck 18"/>
          <p:cNvSpPr/>
          <p:nvPr/>
        </p:nvSpPr>
        <p:spPr>
          <a:xfrm>
            <a:off x="3595010" y="1816060"/>
            <a:ext cx="588623" cy="707886"/>
          </a:xfrm>
          <a:prstGeom prst="rect">
            <a:avLst/>
          </a:prstGeom>
          <a:noFill/>
        </p:spPr>
        <p:txBody>
          <a:bodyPr wrap="none" lIns="91440" tIns="45720" rIns="91440" bIns="45720">
            <a:spAutoFit/>
          </a:bodyPr>
          <a:lstStyle/>
          <a:p>
            <a:pPr algn="ctr"/>
            <a:r>
              <a:rPr lang="de-DE" sz="4000" b="1" cap="none" spc="0" dirty="0">
                <a:ln w="22225">
                  <a:solidFill>
                    <a:srgbClr val="C00000"/>
                  </a:solidFill>
                  <a:prstDash val="solid"/>
                </a:ln>
                <a:solidFill>
                  <a:srgbClr val="C00000"/>
                </a:solidFill>
                <a:effectLst/>
                <a:sym typeface="Wingdings" panose="05000000000000000000" pitchFamily="2" charset="2"/>
              </a:rPr>
              <a:t></a:t>
            </a:r>
            <a:endParaRPr lang="de-DE" sz="4000" b="1" cap="none" spc="0" dirty="0">
              <a:ln w="22225">
                <a:solidFill>
                  <a:srgbClr val="C00000"/>
                </a:solidFill>
                <a:prstDash val="solid"/>
              </a:ln>
              <a:solidFill>
                <a:srgbClr val="C00000"/>
              </a:solidFill>
              <a:effectLst/>
            </a:endParaRPr>
          </a:p>
        </p:txBody>
      </p:sp>
      <p:sp>
        <p:nvSpPr>
          <p:cNvPr id="20" name="Wolke 19"/>
          <p:cNvSpPr/>
          <p:nvPr/>
        </p:nvSpPr>
        <p:spPr>
          <a:xfrm>
            <a:off x="5781780" y="4782723"/>
            <a:ext cx="2160587" cy="720725"/>
          </a:xfrm>
          <a:prstGeom prst="cloud">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dirty="0">
                <a:solidFill>
                  <a:schemeClr val="tx1"/>
                </a:solidFill>
              </a:rPr>
              <a:t>schreiben</a:t>
            </a:r>
          </a:p>
        </p:txBody>
      </p:sp>
      <p:sp>
        <p:nvSpPr>
          <p:cNvPr id="21" name="Wolke 20"/>
          <p:cNvSpPr/>
          <p:nvPr/>
        </p:nvSpPr>
        <p:spPr>
          <a:xfrm>
            <a:off x="5565879" y="2577164"/>
            <a:ext cx="2376488" cy="720725"/>
          </a:xfrm>
          <a:prstGeom prst="cloud">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dirty="0">
                <a:solidFill>
                  <a:schemeClr val="tx1"/>
                </a:solidFill>
              </a:rPr>
              <a:t>Fragen formulieren</a:t>
            </a:r>
          </a:p>
        </p:txBody>
      </p:sp>
      <p:sp>
        <p:nvSpPr>
          <p:cNvPr id="22" name="Wolke 21"/>
          <p:cNvSpPr/>
          <p:nvPr/>
        </p:nvSpPr>
        <p:spPr>
          <a:xfrm>
            <a:off x="3312163" y="3319269"/>
            <a:ext cx="2735263" cy="649287"/>
          </a:xfrm>
          <a:prstGeom prst="cloud">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dirty="0">
                <a:solidFill>
                  <a:schemeClr val="tx1"/>
                </a:solidFill>
              </a:rPr>
              <a:t>recherchieren</a:t>
            </a:r>
          </a:p>
        </p:txBody>
      </p:sp>
      <p:sp>
        <p:nvSpPr>
          <p:cNvPr id="23" name="Wolke 22"/>
          <p:cNvSpPr/>
          <p:nvPr/>
        </p:nvSpPr>
        <p:spPr>
          <a:xfrm>
            <a:off x="7226639" y="3826635"/>
            <a:ext cx="1728788" cy="792162"/>
          </a:xfrm>
          <a:prstGeom prst="cloud">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dirty="0">
                <a:solidFill>
                  <a:schemeClr val="tx1"/>
                </a:solidFill>
              </a:rPr>
              <a:t>zitieren</a:t>
            </a:r>
          </a:p>
        </p:txBody>
      </p:sp>
      <p:sp>
        <p:nvSpPr>
          <p:cNvPr id="24" name="Wolke 23"/>
          <p:cNvSpPr/>
          <p:nvPr/>
        </p:nvSpPr>
        <p:spPr>
          <a:xfrm>
            <a:off x="6047426" y="3500494"/>
            <a:ext cx="1243013" cy="722312"/>
          </a:xfrm>
          <a:prstGeom prst="cloud">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dirty="0">
                <a:solidFill>
                  <a:schemeClr val="tx1"/>
                </a:solidFill>
              </a:rPr>
              <a:t>lesen</a:t>
            </a:r>
          </a:p>
        </p:txBody>
      </p:sp>
      <p:sp>
        <p:nvSpPr>
          <p:cNvPr id="26" name="Wolke 25"/>
          <p:cNvSpPr/>
          <p:nvPr/>
        </p:nvSpPr>
        <p:spPr>
          <a:xfrm>
            <a:off x="3353340" y="4222716"/>
            <a:ext cx="2970212" cy="687387"/>
          </a:xfrm>
          <a:prstGeom prst="cloud">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dirty="0">
                <a:solidFill>
                  <a:schemeClr val="tx1"/>
                </a:solidFill>
              </a:rPr>
              <a:t>Daten erheben + auswerten</a:t>
            </a:r>
          </a:p>
        </p:txBody>
      </p:sp>
      <p:pic>
        <p:nvPicPr>
          <p:cNvPr id="11" name="Picture 4" descr="buero0002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1169" y="1484784"/>
            <a:ext cx="1208153" cy="10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226431"/>
      </p:ext>
    </p:extLst>
  </p:cSld>
  <p:clrMapOvr>
    <a:masterClrMapping/>
  </p:clrMapOvr>
  <p:transition advTm="40964">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1560" y="167640"/>
            <a:ext cx="6690848" cy="1084586"/>
          </a:xfrm>
        </p:spPr>
        <p:txBody>
          <a:bodyPr/>
          <a:lstStyle/>
          <a:p>
            <a:r>
              <a:rPr lang="de-AT" i="1" dirty="0"/>
              <a:t>Zusatzqualifikation</a:t>
            </a:r>
            <a:br>
              <a:rPr lang="de-AT" i="1" dirty="0"/>
            </a:br>
            <a:r>
              <a:rPr lang="de-AT" dirty="0"/>
              <a:t>Wirtschaftstraining</a:t>
            </a:r>
          </a:p>
        </p:txBody>
      </p:sp>
      <p:pic>
        <p:nvPicPr>
          <p:cNvPr id="5" name="Picture 2"/>
          <p:cNvPicPr>
            <a:picLocks noChangeAspect="1" noChangeArrowheads="1"/>
          </p:cNvPicPr>
          <p:nvPr/>
        </p:nvPicPr>
        <p:blipFill>
          <a:blip r:embed="rId3" cstate="print"/>
          <a:srcRect/>
          <a:stretch>
            <a:fillRect/>
          </a:stretch>
        </p:blipFill>
        <p:spPr bwMode="auto">
          <a:xfrm>
            <a:off x="2411760" y="1700807"/>
            <a:ext cx="3646060" cy="5183971"/>
          </a:xfrm>
          <a:prstGeom prst="rect">
            <a:avLst/>
          </a:prstGeom>
          <a:noFill/>
          <a:ln w="9525">
            <a:noFill/>
            <a:miter lim="800000"/>
            <a:headEnd/>
            <a:tailEnd/>
          </a:ln>
        </p:spPr>
      </p:pic>
    </p:spTree>
  </p:cSld>
  <p:clrMapOvr>
    <a:masterClrMapping/>
  </p:clrMapOvr>
  <p:transition advTm="62401">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408" y="167640"/>
            <a:ext cx="6840000" cy="1084586"/>
          </a:xfrm>
        </p:spPr>
        <p:txBody>
          <a:bodyPr/>
          <a:lstStyle/>
          <a:p>
            <a:r>
              <a:rPr lang="de-AT" i="1" dirty="0"/>
              <a:t>Zusatzqualifikation</a:t>
            </a:r>
            <a:br>
              <a:rPr lang="de-AT" i="1" dirty="0"/>
            </a:br>
            <a:r>
              <a:rPr lang="de-AT" dirty="0"/>
              <a:t>Wirtschaftstraining</a:t>
            </a:r>
            <a:endParaRPr lang="de-AT" i="1" dirty="0"/>
          </a:p>
        </p:txBody>
      </p:sp>
      <p:grpSp>
        <p:nvGrpSpPr>
          <p:cNvPr id="12" name="Gruppieren 11"/>
          <p:cNvGrpSpPr/>
          <p:nvPr/>
        </p:nvGrpSpPr>
        <p:grpSpPr>
          <a:xfrm>
            <a:off x="462408" y="1556792"/>
            <a:ext cx="8142040" cy="4429132"/>
            <a:chOff x="1000100" y="2071678"/>
            <a:chExt cx="7072362" cy="4429132"/>
          </a:xfrm>
        </p:grpSpPr>
        <p:grpSp>
          <p:nvGrpSpPr>
            <p:cNvPr id="3" name="Gruppieren 16"/>
            <p:cNvGrpSpPr/>
            <p:nvPr/>
          </p:nvGrpSpPr>
          <p:grpSpPr>
            <a:xfrm>
              <a:off x="1000100" y="2071678"/>
              <a:ext cx="7072362" cy="4429132"/>
              <a:chOff x="928662" y="2214554"/>
              <a:chExt cx="7072362" cy="4429132"/>
            </a:xfrm>
          </p:grpSpPr>
          <p:sp>
            <p:nvSpPr>
              <p:cNvPr id="16" name="Rechteck 15"/>
              <p:cNvSpPr/>
              <p:nvPr/>
            </p:nvSpPr>
            <p:spPr bwMode="auto">
              <a:xfrm>
                <a:off x="928662" y="2214554"/>
                <a:ext cx="7072362" cy="4429132"/>
              </a:xfrm>
              <a:prstGeom prst="rect">
                <a:avLst/>
              </a:prstGeom>
              <a:gradFill>
                <a:gsLst>
                  <a:gs pos="0">
                    <a:schemeClr val="bg1">
                      <a:lumMod val="75000"/>
                    </a:schemeClr>
                  </a:gs>
                  <a:gs pos="80000">
                    <a:schemeClr val="bg1">
                      <a:lumMod val="85000"/>
                    </a:schemeClr>
                  </a:gs>
                  <a:gs pos="100000">
                    <a:schemeClr val="bg1"/>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de-AT" sz="2000">
                  <a:solidFill>
                    <a:schemeClr val="tx1"/>
                  </a:solidFill>
                  <a:latin typeface="Arial" charset="0"/>
                </a:endParaRPr>
              </a:p>
            </p:txBody>
          </p:sp>
          <p:sp>
            <p:nvSpPr>
              <p:cNvPr id="14" name="Textfeld 13"/>
              <p:cNvSpPr txBox="1"/>
              <p:nvPr/>
            </p:nvSpPr>
            <p:spPr>
              <a:xfrm>
                <a:off x="1357290" y="2285992"/>
                <a:ext cx="6143668" cy="707886"/>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de-AT" sz="2400" b="1" dirty="0">
                    <a:latin typeface="Arial" charset="0"/>
                  </a:rPr>
                  <a:t>Anforderungsprofil für den </a:t>
                </a:r>
              </a:p>
              <a:p>
                <a:pPr algn="ctr" fontAlgn="base">
                  <a:spcBef>
                    <a:spcPct val="0"/>
                  </a:spcBef>
                  <a:spcAft>
                    <a:spcPct val="0"/>
                  </a:spcAft>
                </a:pPr>
                <a:r>
                  <a:rPr lang="de-AT" sz="2400" b="1" dirty="0">
                    <a:latin typeface="Arial" charset="0"/>
                  </a:rPr>
                  <a:t>Erwerb des Kompetenznachweises:</a:t>
                </a:r>
              </a:p>
            </p:txBody>
          </p:sp>
        </p:grpSp>
        <p:sp>
          <p:nvSpPr>
            <p:cNvPr id="4" name="Rechteck 3"/>
            <p:cNvSpPr/>
            <p:nvPr/>
          </p:nvSpPr>
          <p:spPr bwMode="auto">
            <a:xfrm>
              <a:off x="1000100" y="3073492"/>
              <a:ext cx="2613688" cy="928694"/>
            </a:xfrm>
            <a:prstGeom prst="rect">
              <a:avLst/>
            </a:prstGeom>
            <a:solidFill>
              <a:schemeClr val="accent1"/>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1600" b="1" i="0" u="none" strike="noStrike" cap="none" normalizeH="0" baseline="0" dirty="0">
                  <a:ln>
                    <a:noFill/>
                  </a:ln>
                  <a:solidFill>
                    <a:schemeClr val="bg1"/>
                  </a:solidFill>
                  <a:effectLst>
                    <a:outerShdw blurRad="50800" dist="38100" dir="5400000" algn="t" rotWithShape="0">
                      <a:prstClr val="black">
                        <a:alpha val="40000"/>
                      </a:prstClr>
                    </a:outerShdw>
                  </a:effectLst>
                  <a:latin typeface="Arial" charset="0"/>
                </a:rPr>
                <a:t>Abschluss des</a:t>
              </a:r>
              <a:br>
                <a:rPr kumimoji="0" lang="de-AT" sz="1600" b="1" i="0" u="none" strike="noStrike" cap="none" normalizeH="0" baseline="0" dirty="0">
                  <a:ln>
                    <a:noFill/>
                  </a:ln>
                  <a:solidFill>
                    <a:schemeClr val="bg1"/>
                  </a:solidFill>
                  <a:effectLst>
                    <a:outerShdw blurRad="50800" dist="38100" dir="5400000" algn="t" rotWithShape="0">
                      <a:prstClr val="black">
                        <a:alpha val="40000"/>
                      </a:prstClr>
                    </a:outerShdw>
                  </a:effectLst>
                  <a:latin typeface="Arial" charset="0"/>
                </a:rPr>
              </a:br>
              <a:r>
                <a:rPr kumimoji="0" lang="de-AT" sz="1600" b="1" i="0" u="none" strike="noStrike" cap="none" normalizeH="0" baseline="0" dirty="0">
                  <a:ln>
                    <a:noFill/>
                  </a:ln>
                  <a:solidFill>
                    <a:schemeClr val="bg1"/>
                  </a:solidFill>
                  <a:effectLst>
                    <a:outerShdw blurRad="50800" dist="38100" dir="5400000" algn="t" rotWithShape="0">
                      <a:prstClr val="black">
                        <a:alpha val="40000"/>
                      </a:prstClr>
                    </a:outerShdw>
                  </a:effectLst>
                  <a:latin typeface="Arial" charset="0"/>
                </a:rPr>
                <a:t>Bachelorstudiums</a:t>
              </a:r>
            </a:p>
          </p:txBody>
        </p:sp>
        <p:sp>
          <p:nvSpPr>
            <p:cNvPr id="5" name="Rechteck 4"/>
            <p:cNvSpPr/>
            <p:nvPr/>
          </p:nvSpPr>
          <p:spPr bwMode="auto">
            <a:xfrm>
              <a:off x="5218042" y="3075465"/>
              <a:ext cx="2854420" cy="928694"/>
            </a:xfrm>
            <a:prstGeom prst="rect">
              <a:avLst/>
            </a:prstGeom>
            <a:solidFill>
              <a:schemeClr val="accent1"/>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1600" b="1" i="0" u="none" strike="noStrike" cap="none" normalizeH="0" baseline="0" dirty="0">
                  <a:ln>
                    <a:noFill/>
                  </a:ln>
                  <a:solidFill>
                    <a:schemeClr val="bg1"/>
                  </a:solidFill>
                  <a:effectLst>
                    <a:outerShdw blurRad="50800" dist="38100" dir="5400000" algn="t" rotWithShape="0">
                      <a:prstClr val="black">
                        <a:alpha val="40000"/>
                      </a:prstClr>
                    </a:outerShdw>
                  </a:effectLst>
                  <a:latin typeface="Arial" charset="0"/>
                </a:rPr>
                <a:t>Wirtschaftstraining</a:t>
              </a:r>
              <a:r>
                <a:rPr kumimoji="0" lang="de-AT" sz="1600" b="1" i="0" u="none" strike="noStrike" cap="none" normalizeH="0" dirty="0">
                  <a:ln>
                    <a:noFill/>
                  </a:ln>
                  <a:solidFill>
                    <a:schemeClr val="bg1"/>
                  </a:solidFill>
                  <a:effectLst>
                    <a:outerShdw blurRad="50800" dist="38100" dir="5400000" algn="t" rotWithShape="0">
                      <a:prstClr val="black">
                        <a:alpha val="40000"/>
                      </a:prstClr>
                    </a:outerShdw>
                  </a:effectLst>
                  <a:latin typeface="Arial" charset="0"/>
                </a:rPr>
                <a:t> &amp;</a:t>
              </a:r>
              <a:br>
                <a:rPr kumimoji="0" lang="de-AT" sz="1600" b="1" i="0" u="none" strike="noStrike" cap="none" normalizeH="0" dirty="0">
                  <a:ln>
                    <a:noFill/>
                  </a:ln>
                  <a:solidFill>
                    <a:schemeClr val="bg1"/>
                  </a:solidFill>
                  <a:effectLst>
                    <a:outerShdw blurRad="50800" dist="38100" dir="5400000" algn="t" rotWithShape="0">
                      <a:prstClr val="black">
                        <a:alpha val="40000"/>
                      </a:prstClr>
                    </a:outerShdw>
                  </a:effectLst>
                  <a:latin typeface="Arial" charset="0"/>
                </a:rPr>
              </a:br>
              <a:r>
                <a:rPr kumimoji="0" lang="de-AT" sz="1600" b="1" i="0" u="none" strike="noStrike" cap="none" normalizeH="0" dirty="0">
                  <a:ln>
                    <a:noFill/>
                  </a:ln>
                  <a:solidFill>
                    <a:schemeClr val="bg1"/>
                  </a:solidFill>
                  <a:effectLst>
                    <a:outerShdw blurRad="50800" dist="38100" dir="5400000" algn="t" rotWithShape="0">
                      <a:prstClr val="black">
                        <a:alpha val="40000"/>
                      </a:prstClr>
                    </a:outerShdw>
                  </a:effectLst>
                  <a:latin typeface="Arial" charset="0"/>
                </a:rPr>
                <a:t>Bildungsmanagement</a:t>
              </a:r>
            </a:p>
            <a:p>
              <a:pPr marL="0" marR="0" indent="0" algn="ctr" defTabSz="914400" rtl="0" eaLnBrk="1" fontAlgn="base" latinLnBrk="0" hangingPunct="1">
                <a:lnSpc>
                  <a:spcPct val="100000"/>
                </a:lnSpc>
                <a:spcBef>
                  <a:spcPct val="0"/>
                </a:spcBef>
                <a:spcAft>
                  <a:spcPct val="0"/>
                </a:spcAft>
                <a:buClrTx/>
                <a:buSzTx/>
                <a:buFontTx/>
                <a:buNone/>
                <a:tabLst/>
              </a:pPr>
              <a:r>
                <a:rPr lang="de-AT" sz="1600" baseline="0" dirty="0">
                  <a:solidFill>
                    <a:schemeClr val="bg1"/>
                  </a:solidFill>
                  <a:effectLst>
                    <a:outerShdw blurRad="50800" dist="38100" dir="5400000" algn="t" rotWithShape="0">
                      <a:prstClr val="black">
                        <a:alpha val="40000"/>
                      </a:prstClr>
                    </a:outerShdw>
                  </a:effectLst>
                  <a:latin typeface="Arial" charset="0"/>
                </a:rPr>
                <a:t>Notenschnitt max.2,0</a:t>
              </a:r>
              <a:endParaRPr kumimoji="0" lang="de-AT" sz="1600" i="0" u="none" strike="noStrike" cap="none" normalizeH="0" baseline="0" dirty="0">
                <a:ln>
                  <a:noFill/>
                </a:ln>
                <a:solidFill>
                  <a:schemeClr val="bg1"/>
                </a:solidFill>
                <a:effectLst>
                  <a:outerShdw blurRad="50800" dist="38100" dir="5400000" algn="t" rotWithShape="0">
                    <a:prstClr val="black">
                      <a:alpha val="40000"/>
                    </a:prstClr>
                  </a:outerShdw>
                </a:effectLst>
                <a:latin typeface="Arial" charset="0"/>
              </a:endParaRPr>
            </a:p>
          </p:txBody>
        </p:sp>
        <p:sp>
          <p:nvSpPr>
            <p:cNvPr id="11" name="Gefaltete Ecke 10"/>
            <p:cNvSpPr/>
            <p:nvPr/>
          </p:nvSpPr>
          <p:spPr bwMode="auto">
            <a:xfrm>
              <a:off x="1230758" y="5036355"/>
              <a:ext cx="1500198" cy="928694"/>
            </a:xfrm>
            <a:prstGeom prst="foldedCorner">
              <a:avLst/>
            </a:prstGeom>
            <a:solidFill>
              <a:schemeClr val="accent1">
                <a:lumMod val="60000"/>
                <a:lumOff val="40000"/>
              </a:schemeClr>
            </a:solidFill>
            <a:ln>
              <a:solidFill>
                <a:schemeClr val="tx1">
                  <a:alpha val="21000"/>
                </a:schemeClr>
              </a:solidFill>
              <a:headEnd type="none" w="med" len="med"/>
              <a:tailEnd type="none" w="med" len="me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de-AT" sz="1400" dirty="0">
                  <a:solidFill>
                    <a:schemeClr val="tx1"/>
                  </a:solidFill>
                  <a:latin typeface="Arial" charset="0"/>
                </a:rPr>
                <a:t>Kommunikation </a:t>
              </a:r>
              <a:br>
                <a:rPr lang="de-AT" sz="1400" dirty="0">
                  <a:solidFill>
                    <a:schemeClr val="tx1"/>
                  </a:solidFill>
                  <a:latin typeface="Arial" charset="0"/>
                </a:rPr>
              </a:br>
              <a:r>
                <a:rPr lang="de-AT" sz="1400" dirty="0">
                  <a:solidFill>
                    <a:schemeClr val="tx1"/>
                  </a:solidFill>
                  <a:latin typeface="Arial" charset="0"/>
                </a:rPr>
                <a:t>und Konflikt-</a:t>
              </a:r>
              <a:br>
                <a:rPr lang="de-AT" sz="1400" dirty="0">
                  <a:solidFill>
                    <a:schemeClr val="tx1"/>
                  </a:solidFill>
                  <a:latin typeface="Arial" charset="0"/>
                </a:rPr>
              </a:br>
              <a:r>
                <a:rPr lang="de-AT" sz="1400" dirty="0" err="1">
                  <a:solidFill>
                    <a:schemeClr val="tx1"/>
                  </a:solidFill>
                  <a:latin typeface="Arial" charset="0"/>
                </a:rPr>
                <a:t>management</a:t>
              </a:r>
              <a:endParaRPr lang="de-AT" sz="1400" dirty="0">
                <a:solidFill>
                  <a:schemeClr val="tx1"/>
                </a:solidFill>
                <a:latin typeface="Arial" charset="0"/>
              </a:endParaRPr>
            </a:p>
          </p:txBody>
        </p:sp>
        <p:sp>
          <p:nvSpPr>
            <p:cNvPr id="9" name="Gefaltete Ecke 8"/>
            <p:cNvSpPr/>
            <p:nvPr/>
          </p:nvSpPr>
          <p:spPr bwMode="auto">
            <a:xfrm>
              <a:off x="2977425" y="4857760"/>
              <a:ext cx="1500198" cy="642942"/>
            </a:xfrm>
            <a:prstGeom prst="foldedCorner">
              <a:avLst/>
            </a:prstGeom>
            <a:solidFill>
              <a:schemeClr val="accent1">
                <a:lumMod val="60000"/>
                <a:lumOff val="40000"/>
              </a:schemeClr>
            </a:solidFill>
            <a:ln>
              <a:solidFill>
                <a:schemeClr val="tx1">
                  <a:alpha val="21000"/>
                </a:schemeClr>
              </a:solidFill>
              <a:headEnd type="none" w="med" len="med"/>
              <a:tailEnd type="none" w="med" len="me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de-AT" sz="1400" dirty="0">
                  <a:solidFill>
                    <a:schemeClr val="tx1"/>
                  </a:solidFill>
                  <a:latin typeface="Arial" charset="0"/>
                </a:rPr>
                <a:t>Besprechungen</a:t>
              </a:r>
              <a:br>
                <a:rPr lang="de-AT" sz="1400" dirty="0">
                  <a:solidFill>
                    <a:schemeClr val="tx1"/>
                  </a:solidFill>
                  <a:latin typeface="Arial" charset="0"/>
                </a:rPr>
              </a:br>
              <a:r>
                <a:rPr lang="de-AT" sz="1400" dirty="0">
                  <a:solidFill>
                    <a:schemeClr val="tx1"/>
                  </a:solidFill>
                  <a:latin typeface="Arial" charset="0"/>
                </a:rPr>
                <a:t>moderieren</a:t>
              </a:r>
            </a:p>
          </p:txBody>
        </p:sp>
        <p:sp>
          <p:nvSpPr>
            <p:cNvPr id="8" name="Gefaltete Ecke 7"/>
            <p:cNvSpPr/>
            <p:nvPr/>
          </p:nvSpPr>
          <p:spPr bwMode="auto">
            <a:xfrm>
              <a:off x="3002932" y="5691210"/>
              <a:ext cx="1500198" cy="642942"/>
            </a:xfrm>
            <a:prstGeom prst="foldedCorner">
              <a:avLst/>
            </a:prstGeom>
            <a:solidFill>
              <a:schemeClr val="accent1">
                <a:lumMod val="60000"/>
                <a:lumOff val="40000"/>
              </a:schemeClr>
            </a:solidFill>
            <a:ln>
              <a:solidFill>
                <a:schemeClr val="tx1">
                  <a:alpha val="21000"/>
                </a:schemeClr>
              </a:solidFill>
              <a:headEnd type="none" w="med" len="med"/>
              <a:tailEnd type="none" w="med" len="me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de-AT" sz="1400" dirty="0">
                  <a:solidFill>
                    <a:schemeClr val="tx1"/>
                  </a:solidFill>
                  <a:latin typeface="Arial" charset="0"/>
                </a:rPr>
                <a:t>Arbeiten</a:t>
              </a:r>
              <a:br>
                <a:rPr lang="de-AT" sz="1400" dirty="0">
                  <a:solidFill>
                    <a:schemeClr val="tx1"/>
                  </a:solidFill>
                  <a:latin typeface="Arial" charset="0"/>
                </a:rPr>
              </a:br>
              <a:r>
                <a:rPr lang="de-AT" sz="1400" dirty="0">
                  <a:solidFill>
                    <a:schemeClr val="tx1"/>
                  </a:solidFill>
                  <a:latin typeface="Arial" charset="0"/>
                </a:rPr>
                <a:t>in Teams</a:t>
              </a:r>
            </a:p>
          </p:txBody>
        </p:sp>
        <p:sp>
          <p:nvSpPr>
            <p:cNvPr id="13" name="Textfeld 12"/>
            <p:cNvSpPr txBox="1"/>
            <p:nvPr/>
          </p:nvSpPr>
          <p:spPr>
            <a:xfrm>
              <a:off x="1428728" y="4071942"/>
              <a:ext cx="6000792" cy="646331"/>
            </a:xfrm>
            <a:prstGeom prst="rect">
              <a:avLst/>
            </a:prstGeom>
            <a:noFill/>
          </p:spPr>
          <p:txBody>
            <a:bodyPr wrap="square" rtlCol="0">
              <a:spAutoFit/>
            </a:bodyPr>
            <a:lstStyle/>
            <a:p>
              <a:pPr algn="ctr"/>
              <a:r>
                <a:rPr lang="de-AT" i="1" dirty="0">
                  <a:solidFill>
                    <a:schemeClr val="tx1">
                      <a:lumMod val="65000"/>
                      <a:lumOff val="35000"/>
                    </a:schemeClr>
                  </a:solidFill>
                </a:rPr>
                <a:t>sowie Nachweis von </a:t>
              </a:r>
              <a:r>
                <a:rPr lang="de-AT" b="1" i="1" dirty="0">
                  <a:solidFill>
                    <a:schemeClr val="tx1">
                      <a:lumMod val="65000"/>
                      <a:lumOff val="35000"/>
                    </a:schemeClr>
                  </a:solidFill>
                </a:rPr>
                <a:t>4</a:t>
              </a:r>
              <a:r>
                <a:rPr lang="de-AT" i="1" dirty="0">
                  <a:solidFill>
                    <a:schemeClr val="tx1">
                      <a:lumMod val="65000"/>
                      <a:lumOff val="35000"/>
                    </a:schemeClr>
                  </a:solidFill>
                </a:rPr>
                <a:t> </a:t>
              </a:r>
              <a:r>
                <a:rPr lang="de-AT" b="1" i="1" dirty="0">
                  <a:solidFill>
                    <a:schemeClr val="tx1">
                      <a:lumMod val="65000"/>
                      <a:lumOff val="35000"/>
                    </a:schemeClr>
                  </a:solidFill>
                </a:rPr>
                <a:t>Workshops </a:t>
              </a:r>
              <a:r>
                <a:rPr lang="de-AT" i="1" dirty="0">
                  <a:solidFill>
                    <a:schemeClr val="tx1">
                      <a:lumMod val="65000"/>
                      <a:lumOff val="35000"/>
                    </a:schemeClr>
                  </a:solidFill>
                </a:rPr>
                <a:t>aus</a:t>
              </a:r>
              <a:br>
                <a:rPr lang="de-AT" i="1" dirty="0">
                  <a:solidFill>
                    <a:schemeClr val="tx1">
                      <a:lumMod val="65000"/>
                      <a:lumOff val="35000"/>
                    </a:schemeClr>
                  </a:solidFill>
                </a:rPr>
              </a:br>
              <a:r>
                <a:rPr lang="de-AT" b="1" i="1" dirty="0">
                  <a:solidFill>
                    <a:schemeClr val="tx1">
                      <a:lumMod val="65000"/>
                      <a:lumOff val="35000"/>
                    </a:schemeClr>
                  </a:solidFill>
                </a:rPr>
                <a:t>Sozialer Kompetenz</a:t>
              </a:r>
            </a:p>
          </p:txBody>
        </p:sp>
        <p:sp>
          <p:nvSpPr>
            <p:cNvPr id="19" name="Rechteck 18"/>
            <p:cNvSpPr/>
            <p:nvPr/>
          </p:nvSpPr>
          <p:spPr bwMode="auto">
            <a:xfrm>
              <a:off x="3607589" y="3073492"/>
              <a:ext cx="1607354" cy="928694"/>
            </a:xfrm>
            <a:prstGeom prst="rect">
              <a:avLst/>
            </a:prstGeom>
            <a:solidFill>
              <a:schemeClr val="accent1"/>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AT" sz="1600" dirty="0">
                  <a:solidFill>
                    <a:schemeClr val="bg1"/>
                  </a:solidFill>
                  <a:effectLst>
                    <a:outerShdw blurRad="50800" dist="38100" dir="5400000" algn="t" rotWithShape="0">
                      <a:prstClr val="black">
                        <a:alpha val="40000"/>
                      </a:prstClr>
                    </a:outerShdw>
                  </a:effectLst>
                  <a:latin typeface="Arial" charset="0"/>
                </a:rPr>
                <a:t>einschlägige</a:t>
              </a:r>
            </a:p>
            <a:p>
              <a:pPr marL="0" marR="0" indent="0" algn="ctr" defTabSz="914400" rtl="0" eaLnBrk="1" fontAlgn="base" latinLnBrk="0" hangingPunct="1">
                <a:lnSpc>
                  <a:spcPct val="100000"/>
                </a:lnSpc>
                <a:spcBef>
                  <a:spcPct val="0"/>
                </a:spcBef>
                <a:spcAft>
                  <a:spcPct val="0"/>
                </a:spcAft>
                <a:buClrTx/>
                <a:buSzTx/>
                <a:buFontTx/>
                <a:buNone/>
                <a:tabLst/>
              </a:pPr>
              <a:r>
                <a:rPr lang="de-AT" sz="1600" b="1" dirty="0">
                  <a:solidFill>
                    <a:schemeClr val="bg1"/>
                  </a:solidFill>
                  <a:effectLst>
                    <a:outerShdw blurRad="50800" dist="38100" dir="5400000" algn="t" rotWithShape="0">
                      <a:prstClr val="black">
                        <a:alpha val="40000"/>
                      </a:prstClr>
                    </a:outerShdw>
                  </a:effectLst>
                  <a:latin typeface="Arial" charset="0"/>
                </a:rPr>
                <a:t>Bachelor-</a:t>
              </a:r>
              <a:br>
                <a:rPr lang="de-AT" sz="1600" b="1" dirty="0">
                  <a:solidFill>
                    <a:schemeClr val="bg1"/>
                  </a:solidFill>
                  <a:effectLst>
                    <a:outerShdw blurRad="50800" dist="38100" dir="5400000" algn="t" rotWithShape="0">
                      <a:prstClr val="black">
                        <a:alpha val="40000"/>
                      </a:prstClr>
                    </a:outerShdw>
                  </a:effectLst>
                  <a:latin typeface="Arial" charset="0"/>
                </a:rPr>
              </a:br>
              <a:r>
                <a:rPr lang="de-AT" sz="1600" b="1" dirty="0" err="1">
                  <a:solidFill>
                    <a:schemeClr val="bg1"/>
                  </a:solidFill>
                  <a:effectLst>
                    <a:outerShdw blurRad="50800" dist="38100" dir="5400000" algn="t" rotWithShape="0">
                      <a:prstClr val="black">
                        <a:alpha val="40000"/>
                      </a:prstClr>
                    </a:outerShdw>
                  </a:effectLst>
                  <a:latin typeface="Arial" charset="0"/>
                </a:rPr>
                <a:t>arbeit</a:t>
              </a:r>
              <a:endParaRPr kumimoji="0" lang="de-AT" sz="1600" b="1" i="0" u="none" strike="noStrike" cap="none" normalizeH="0" baseline="0" dirty="0">
                <a:ln>
                  <a:noFill/>
                </a:ln>
                <a:solidFill>
                  <a:schemeClr val="bg1"/>
                </a:solidFill>
                <a:effectLst>
                  <a:outerShdw blurRad="50800" dist="38100" dir="5400000" algn="t" rotWithShape="0">
                    <a:prstClr val="black">
                      <a:alpha val="40000"/>
                    </a:prstClr>
                  </a:outerShdw>
                </a:effectLst>
                <a:latin typeface="Arial" charset="0"/>
              </a:endParaRPr>
            </a:p>
          </p:txBody>
        </p:sp>
        <p:sp>
          <p:nvSpPr>
            <p:cNvPr id="17" name="Plus 16"/>
            <p:cNvSpPr/>
            <p:nvPr/>
          </p:nvSpPr>
          <p:spPr>
            <a:xfrm>
              <a:off x="4929190" y="5286388"/>
              <a:ext cx="571504" cy="571504"/>
            </a:xfrm>
            <a:prstGeom prst="mathPlus">
              <a:avLst>
                <a:gd name="adj1" fmla="val 960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de-AT"/>
            </a:p>
          </p:txBody>
        </p:sp>
        <p:grpSp>
          <p:nvGrpSpPr>
            <p:cNvPr id="20" name="Gruppieren 19"/>
            <p:cNvGrpSpPr/>
            <p:nvPr/>
          </p:nvGrpSpPr>
          <p:grpSpPr>
            <a:xfrm>
              <a:off x="4708280" y="4857760"/>
              <a:ext cx="3185587" cy="1000132"/>
              <a:chOff x="4708280" y="4857760"/>
              <a:chExt cx="3185587" cy="1000132"/>
            </a:xfrm>
          </p:grpSpPr>
          <p:sp>
            <p:nvSpPr>
              <p:cNvPr id="7" name="Gefaltete Ecke 6"/>
              <p:cNvSpPr/>
              <p:nvPr/>
            </p:nvSpPr>
            <p:spPr bwMode="auto">
              <a:xfrm>
                <a:off x="4708280" y="5143512"/>
                <a:ext cx="1500198" cy="714380"/>
              </a:xfrm>
              <a:prstGeom prst="foldedCorner">
                <a:avLst/>
              </a:prstGeom>
              <a:solidFill>
                <a:schemeClr val="accent1">
                  <a:lumMod val="60000"/>
                  <a:lumOff val="40000"/>
                </a:schemeClr>
              </a:solidFill>
              <a:ln>
                <a:solidFill>
                  <a:schemeClr val="tx1">
                    <a:alpha val="21000"/>
                  </a:schemeClr>
                </a:solidFill>
                <a:headEnd type="none" w="med" len="med"/>
                <a:tailEnd type="none" w="med" len="me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none" lIns="36000" tIns="0" rIns="3600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AT" sz="1400" b="0" i="0" u="none" strike="noStrike" cap="none" normalizeH="0" baseline="0" dirty="0">
                    <a:ln>
                      <a:noFill/>
                    </a:ln>
                    <a:solidFill>
                      <a:schemeClr val="tx1"/>
                    </a:solidFill>
                    <a:effectLst/>
                    <a:latin typeface="Arial" charset="0"/>
                  </a:rPr>
                  <a:t>Stimme,</a:t>
                </a:r>
                <a:br>
                  <a:rPr kumimoji="0" lang="de-AT" sz="1400" b="0" i="0" u="none" strike="noStrike" cap="none" normalizeH="0" baseline="0" dirty="0">
                    <a:ln>
                      <a:noFill/>
                    </a:ln>
                    <a:solidFill>
                      <a:schemeClr val="tx1"/>
                    </a:solidFill>
                    <a:effectLst/>
                    <a:latin typeface="Arial" charset="0"/>
                  </a:rPr>
                </a:br>
                <a:r>
                  <a:rPr kumimoji="0" lang="de-AT" sz="1400" b="0" i="0" u="none" strike="noStrike" cap="none" normalizeH="0" baseline="0" dirty="0">
                    <a:ln>
                      <a:noFill/>
                    </a:ln>
                    <a:solidFill>
                      <a:schemeClr val="tx1"/>
                    </a:solidFill>
                    <a:effectLst/>
                    <a:latin typeface="Arial" charset="0"/>
                  </a:rPr>
                  <a:t>Bewegung,</a:t>
                </a:r>
                <a:br>
                  <a:rPr kumimoji="0" lang="de-AT" sz="1400" b="0" i="0" u="none" strike="noStrike" cap="none" normalizeH="0" baseline="0" dirty="0">
                    <a:ln>
                      <a:noFill/>
                    </a:ln>
                    <a:solidFill>
                      <a:schemeClr val="tx1"/>
                    </a:solidFill>
                    <a:effectLst/>
                    <a:latin typeface="Arial" charset="0"/>
                  </a:rPr>
                </a:br>
                <a:r>
                  <a:rPr kumimoji="0" lang="de-AT" sz="1400" b="0" i="0" u="none" strike="noStrike" cap="none" normalizeH="0" baseline="0" dirty="0">
                    <a:ln>
                      <a:noFill/>
                    </a:ln>
                    <a:solidFill>
                      <a:schemeClr val="tx1"/>
                    </a:solidFill>
                    <a:effectLst/>
                    <a:latin typeface="Arial" charset="0"/>
                  </a:rPr>
                  <a:t>Körpersprache</a:t>
                </a:r>
              </a:p>
            </p:txBody>
          </p:sp>
          <p:sp>
            <p:nvSpPr>
              <p:cNvPr id="10" name="Gefaltete Ecke 9"/>
              <p:cNvSpPr/>
              <p:nvPr/>
            </p:nvSpPr>
            <p:spPr bwMode="auto">
              <a:xfrm>
                <a:off x="6393669" y="4857760"/>
                <a:ext cx="1500198" cy="714380"/>
              </a:xfrm>
              <a:prstGeom prst="foldedCorner">
                <a:avLst/>
              </a:prstGeom>
              <a:solidFill>
                <a:schemeClr val="accent1">
                  <a:lumMod val="60000"/>
                  <a:lumOff val="40000"/>
                </a:schemeClr>
              </a:solidFill>
              <a:ln>
                <a:solidFill>
                  <a:schemeClr val="tx1">
                    <a:alpha val="21000"/>
                  </a:schemeClr>
                </a:solidFill>
                <a:headEnd type="none" w="med" len="med"/>
                <a:tailEnd type="none" w="med" len="me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de-AT" sz="1400" dirty="0">
                    <a:solidFill>
                      <a:schemeClr val="tx1"/>
                    </a:solidFill>
                    <a:latin typeface="Arial" charset="0"/>
                  </a:rPr>
                  <a:t>Erfolgreich</a:t>
                </a:r>
                <a:br>
                  <a:rPr lang="de-AT" sz="1400" dirty="0">
                    <a:solidFill>
                      <a:schemeClr val="tx1"/>
                    </a:solidFill>
                    <a:latin typeface="Arial" charset="0"/>
                  </a:rPr>
                </a:br>
                <a:r>
                  <a:rPr lang="de-AT" sz="1400" dirty="0">
                    <a:solidFill>
                      <a:schemeClr val="tx1"/>
                    </a:solidFill>
                    <a:latin typeface="Arial" charset="0"/>
                  </a:rPr>
                  <a:t>präsentieren</a:t>
                </a:r>
              </a:p>
            </p:txBody>
          </p:sp>
          <p:sp>
            <p:nvSpPr>
              <p:cNvPr id="18" name="Textfeld 17"/>
              <p:cNvSpPr txBox="1"/>
              <p:nvPr/>
            </p:nvSpPr>
            <p:spPr>
              <a:xfrm>
                <a:off x="5929322" y="5429264"/>
                <a:ext cx="1214446" cy="307777"/>
              </a:xfrm>
              <a:prstGeom prst="rect">
                <a:avLst/>
              </a:prstGeom>
              <a:noFill/>
            </p:spPr>
            <p:txBody>
              <a:bodyPr wrap="square" rtlCol="0">
                <a:spAutoFit/>
              </a:bodyPr>
              <a:lstStyle/>
              <a:p>
                <a:pPr algn="ctr"/>
                <a:endParaRPr lang="de-AT" sz="1400" dirty="0"/>
              </a:p>
            </p:txBody>
          </p:sp>
        </p:grpSp>
        <p:sp>
          <p:nvSpPr>
            <p:cNvPr id="21" name="Gefaltete Ecke 20"/>
            <p:cNvSpPr/>
            <p:nvPr/>
          </p:nvSpPr>
          <p:spPr bwMode="auto">
            <a:xfrm>
              <a:off x="6393669" y="5655491"/>
              <a:ext cx="1500198" cy="714380"/>
            </a:xfrm>
            <a:prstGeom prst="foldedCorner">
              <a:avLst/>
            </a:prstGeom>
            <a:solidFill>
              <a:schemeClr val="accent1">
                <a:lumMod val="60000"/>
                <a:lumOff val="40000"/>
              </a:schemeClr>
            </a:solidFill>
            <a:ln>
              <a:solidFill>
                <a:schemeClr val="tx1">
                  <a:alpha val="21000"/>
                </a:schemeClr>
              </a:solidFill>
              <a:headEnd type="none" w="med" len="med"/>
              <a:tailEnd type="none" w="med" len="me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de-AT" sz="1400" dirty="0">
                  <a:solidFill>
                    <a:schemeClr val="tx1"/>
                  </a:solidFill>
                  <a:latin typeface="Arial" charset="0"/>
                </a:rPr>
                <a:t>Kooperativ </a:t>
              </a:r>
            </a:p>
            <a:p>
              <a:pPr algn="ctr"/>
              <a:r>
                <a:rPr lang="de-AT" sz="1400" dirty="0">
                  <a:solidFill>
                    <a:schemeClr val="tx1"/>
                  </a:solidFill>
                  <a:latin typeface="Arial" charset="0"/>
                </a:rPr>
                <a:t>Verhandelns</a:t>
              </a:r>
            </a:p>
          </p:txBody>
        </p:sp>
      </p:grpSp>
    </p:spTree>
  </p:cSld>
  <p:clrMapOvr>
    <a:masterClrMapping/>
  </p:clrMapOvr>
  <p:transition advTm="52173">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29318" y="260648"/>
            <a:ext cx="6281738" cy="1143000"/>
          </a:xfrm>
        </p:spPr>
        <p:txBody>
          <a:bodyPr/>
          <a:lstStyle/>
          <a:p>
            <a:r>
              <a:rPr lang="de-AT" dirty="0"/>
              <a:t>Fragen zur SBWL?</a:t>
            </a:r>
          </a:p>
        </p:txBody>
      </p:sp>
      <p:sp>
        <p:nvSpPr>
          <p:cNvPr id="3" name="Inhaltsplatzhalter 2"/>
          <p:cNvSpPr>
            <a:spLocks noGrp="1"/>
          </p:cNvSpPr>
          <p:nvPr>
            <p:ph idx="4294967295"/>
          </p:nvPr>
        </p:nvSpPr>
        <p:spPr>
          <a:xfrm>
            <a:off x="412750" y="1844824"/>
            <a:ext cx="8479730" cy="4408488"/>
          </a:xfrm>
        </p:spPr>
        <p:txBody>
          <a:bodyPr>
            <a:normAutofit/>
          </a:bodyPr>
          <a:lstStyle/>
          <a:p>
            <a:pPr>
              <a:buFont typeface="Wingdings" pitchFamily="2" charset="2"/>
              <a:buChar char="§"/>
            </a:pPr>
            <a:endParaRPr lang="de-AT" sz="2000" dirty="0"/>
          </a:p>
          <a:p>
            <a:pPr>
              <a:buFont typeface="Wingdings" pitchFamily="2" charset="2"/>
              <a:buChar char="§"/>
            </a:pPr>
            <a:r>
              <a:rPr lang="de-AT" sz="2000" b="1" dirty="0"/>
              <a:t>Homepage des Instituts für Wirtschaftspädagogik</a:t>
            </a:r>
          </a:p>
          <a:p>
            <a:pPr indent="19050">
              <a:buNone/>
            </a:pPr>
            <a:r>
              <a:rPr lang="de-AT" sz="2000" dirty="0"/>
              <a:t>	http://www.wu.ac.at/wipaed</a:t>
            </a:r>
          </a:p>
          <a:p>
            <a:pPr>
              <a:buNone/>
            </a:pPr>
            <a:endParaRPr lang="de-AT" sz="2000" dirty="0"/>
          </a:p>
          <a:p>
            <a:pPr>
              <a:buFont typeface="Wingdings" pitchFamily="2" charset="2"/>
              <a:buChar char="§"/>
            </a:pPr>
            <a:r>
              <a:rPr lang="de-AT" sz="2000" b="1" dirty="0"/>
              <a:t>Ansprechpersonen</a:t>
            </a:r>
          </a:p>
          <a:p>
            <a:pPr indent="19050">
              <a:buNone/>
            </a:pPr>
            <a:r>
              <a:rPr lang="de-AT" sz="2000" dirty="0"/>
              <a:t>	Dr. Ilse Pachlinger		</a:t>
            </a:r>
            <a:r>
              <a:rPr lang="de-AT" sz="2000" i="1" dirty="0">
                <a:hlinkClick r:id="rId2"/>
              </a:rPr>
              <a:t>ilse.pachlinger@wu.ac.at</a:t>
            </a:r>
            <a:endParaRPr lang="de-AT" sz="2000" i="1" dirty="0"/>
          </a:p>
          <a:p>
            <a:pPr indent="19050">
              <a:buNone/>
            </a:pPr>
            <a:r>
              <a:rPr lang="de-AT" sz="2000" i="1" dirty="0"/>
              <a:t>	Christina Floßmann		</a:t>
            </a:r>
            <a:r>
              <a:rPr lang="de-AT" sz="2000" i="1" dirty="0">
                <a:hlinkClick r:id="rId3"/>
              </a:rPr>
              <a:t>christina.flossmann@wu.ac.at</a:t>
            </a:r>
            <a:endParaRPr lang="de-AT" sz="2000" i="1" dirty="0"/>
          </a:p>
          <a:p>
            <a:pPr indent="19050">
              <a:buNone/>
            </a:pPr>
            <a:endParaRPr lang="de-AT" sz="2000" i="1" dirty="0"/>
          </a:p>
          <a:p>
            <a:pPr indent="19050">
              <a:buNone/>
            </a:pPr>
            <a:r>
              <a:rPr lang="de-AT" sz="2000" dirty="0"/>
              <a:t>			</a:t>
            </a:r>
            <a:br>
              <a:rPr lang="de-AT" sz="2000" dirty="0"/>
            </a:br>
            <a:r>
              <a:rPr lang="de-AT" sz="2000" dirty="0"/>
              <a:t>	</a:t>
            </a:r>
            <a:endParaRPr lang="de-AT" sz="2000" i="1" dirty="0"/>
          </a:p>
        </p:txBody>
      </p:sp>
    </p:spTree>
  </p:cSld>
  <p:clrMapOvr>
    <a:masterClrMapping/>
  </p:clrMapOvr>
  <p:transition advTm="29277">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AT" sz="1050" b="1" dirty="0"/>
              <a:t>Department für Management</a:t>
            </a:r>
          </a:p>
          <a:p>
            <a:r>
              <a:rPr lang="de-AT" sz="1050" dirty="0"/>
              <a:t>Institut für Wirtschaftspädagogik</a:t>
            </a:r>
          </a:p>
          <a:p>
            <a:r>
              <a:rPr lang="de-AT" sz="1050" dirty="0"/>
              <a:t>Welthandelsplatz 1, Gebäude D2</a:t>
            </a:r>
          </a:p>
          <a:p>
            <a:r>
              <a:rPr lang="de-AT" sz="1050" dirty="0"/>
              <a:t>1020 Wien, Austria</a:t>
            </a:r>
          </a:p>
          <a:p>
            <a:endParaRPr lang="de-AT" dirty="0"/>
          </a:p>
          <a:p>
            <a:r>
              <a:rPr lang="de-AT" b="1" dirty="0"/>
              <a:t>Dr.</a:t>
            </a:r>
            <a:r>
              <a:rPr lang="de-AT" b="1" baseline="30000" dirty="0"/>
              <a:t>in</a:t>
            </a:r>
            <a:r>
              <a:rPr lang="de-AT" b="1" dirty="0"/>
              <a:t> Ilse Pachlinger</a:t>
            </a:r>
          </a:p>
          <a:p>
            <a:r>
              <a:rPr lang="de-AT" dirty="0"/>
              <a:t>Senior </a:t>
            </a:r>
            <a:r>
              <a:rPr lang="de-AT" dirty="0" err="1"/>
              <a:t>Lecturer</a:t>
            </a:r>
            <a:endParaRPr lang="de-AT" dirty="0"/>
          </a:p>
          <a:p>
            <a:endParaRPr lang="de-AT" dirty="0"/>
          </a:p>
          <a:p>
            <a:r>
              <a:rPr lang="de-AT" dirty="0"/>
              <a:t>T  +43-1-31336-5014</a:t>
            </a:r>
          </a:p>
          <a:p>
            <a:r>
              <a:rPr lang="de-AT" dirty="0">
                <a:hlinkClick r:id="rId2"/>
              </a:rPr>
              <a:t>ilse.pachlinger@wu.ac.at</a:t>
            </a:r>
            <a:endParaRPr lang="de-AT" dirty="0"/>
          </a:p>
          <a:p>
            <a:r>
              <a:rPr lang="de-AT" dirty="0"/>
              <a:t>wu.ac.at/</a:t>
            </a:r>
            <a:r>
              <a:rPr lang="de-AT" dirty="0" err="1"/>
              <a:t>wipaed</a:t>
            </a:r>
            <a:endParaRPr lang="de-AT" dirty="0"/>
          </a:p>
          <a:p>
            <a:endParaRPr lang="de-AT" dirty="0"/>
          </a:p>
        </p:txBody>
      </p:sp>
      <p:sp>
        <p:nvSpPr>
          <p:cNvPr id="3" name="Titel 2"/>
          <p:cNvSpPr>
            <a:spLocks noGrp="1"/>
          </p:cNvSpPr>
          <p:nvPr>
            <p:ph type="title" idx="4294967295"/>
          </p:nvPr>
        </p:nvSpPr>
        <p:spPr>
          <a:xfrm>
            <a:off x="0" y="430213"/>
            <a:ext cx="6281738" cy="1143000"/>
          </a:xfrm>
        </p:spPr>
        <p:txBody>
          <a:bodyPr/>
          <a:lstStyle/>
          <a:p>
            <a:endParaRPr lang="de-AT" dirty="0"/>
          </a:p>
        </p:txBody>
      </p:sp>
      <p:sp>
        <p:nvSpPr>
          <p:cNvPr id="4" name="Fußzeilenplatzhalter 3"/>
          <p:cNvSpPr>
            <a:spLocks noGrp="1"/>
          </p:cNvSpPr>
          <p:nvPr>
            <p:ph type="ftr" sz="quarter" idx="4294967295"/>
          </p:nvPr>
        </p:nvSpPr>
        <p:spPr>
          <a:xfrm>
            <a:off x="0" y="6342063"/>
            <a:ext cx="2895600" cy="365125"/>
          </a:xfrm>
        </p:spPr>
        <p:txBody>
          <a:bodyPr/>
          <a:lstStyle/>
          <a:p>
            <a:r>
              <a:rPr lang="de-AT"/>
              <a:t>Fußzeile</a:t>
            </a:r>
          </a:p>
        </p:txBody>
      </p:sp>
      <p:sp>
        <p:nvSpPr>
          <p:cNvPr id="5" name="Foliennummernplatzhalter 4"/>
          <p:cNvSpPr>
            <a:spLocks noGrp="1"/>
          </p:cNvSpPr>
          <p:nvPr>
            <p:ph type="sldNum" sz="quarter" idx="4294967295"/>
          </p:nvPr>
        </p:nvSpPr>
        <p:spPr>
          <a:xfrm>
            <a:off x="0" y="6342063"/>
            <a:ext cx="892175" cy="365125"/>
          </a:xfrm>
        </p:spPr>
        <p:txBody>
          <a:bodyPr/>
          <a:lstStyle/>
          <a:p>
            <a:r>
              <a:rPr lang="de-AT"/>
              <a:t>Seite </a:t>
            </a:r>
            <a:fld id="{680737D9-CC42-4855-ABAC-B759A1A9D624}" type="slidenum">
              <a:rPr lang="de-AT" smtClean="0"/>
              <a:pPr/>
              <a:t>24</a:t>
            </a:fld>
            <a:endParaRPr lang="de-AT" dirty="0"/>
          </a:p>
        </p:txBody>
      </p:sp>
    </p:spTree>
    <p:extLst>
      <p:ext uri="{BB962C8B-B14F-4D97-AF65-F5344CB8AC3E}">
        <p14:creationId xmlns:p14="http://schemas.microsoft.com/office/powerpoint/2010/main" val="38898135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Berufliche </a:t>
            </a:r>
            <a:br>
              <a:rPr lang="de-AT" dirty="0"/>
            </a:br>
            <a:r>
              <a:rPr lang="de-AT" dirty="0"/>
              <a:t>Handlungsfelder</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6" y="2924944"/>
            <a:ext cx="2006876" cy="200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2843808" y="4612542"/>
            <a:ext cx="6401922" cy="1323439"/>
          </a:xfrm>
          <a:prstGeom prst="rect">
            <a:avLst/>
          </a:prstGeom>
        </p:spPr>
        <p:txBody>
          <a:bodyPr wrap="square">
            <a:spAutoFit/>
          </a:bodyPr>
          <a:lstStyle/>
          <a:p>
            <a:r>
              <a:rPr lang="de-DE" sz="2000" dirty="0"/>
              <a:t>Weiterbildungsmanagement in Unternehmen </a:t>
            </a:r>
          </a:p>
          <a:p>
            <a:r>
              <a:rPr lang="de-DE" sz="2000" dirty="0"/>
              <a:t>oder im tertiären Bildungssektor</a:t>
            </a:r>
          </a:p>
          <a:p>
            <a:pPr marL="285750" indent="-285750">
              <a:buFont typeface="Wingdings" panose="05000000000000000000" pitchFamily="2" charset="2"/>
              <a:buChar char="§"/>
            </a:pPr>
            <a:endParaRPr lang="de-DE" sz="2000" dirty="0"/>
          </a:p>
          <a:p>
            <a:pPr marL="285750" indent="-285750">
              <a:buFont typeface="Wingdings" panose="05000000000000000000" pitchFamily="2" charset="2"/>
              <a:buChar char="§"/>
            </a:pPr>
            <a:endParaRPr lang="de-DE" sz="2000" dirty="0"/>
          </a:p>
        </p:txBody>
      </p:sp>
      <p:sp>
        <p:nvSpPr>
          <p:cNvPr id="11" name="Textfeld 10"/>
          <p:cNvSpPr txBox="1"/>
          <p:nvPr/>
        </p:nvSpPr>
        <p:spPr>
          <a:xfrm>
            <a:off x="2813177" y="2243387"/>
            <a:ext cx="6145554" cy="1015663"/>
          </a:xfrm>
          <a:prstGeom prst="rect">
            <a:avLst/>
          </a:prstGeom>
          <a:noFill/>
        </p:spPr>
        <p:txBody>
          <a:bodyPr wrap="square" rtlCol="0">
            <a:spAutoFit/>
          </a:bodyPr>
          <a:lstStyle/>
          <a:p>
            <a:r>
              <a:rPr lang="de-AT" sz="2000" dirty="0"/>
              <a:t>Training in der betrieblichen Weiterbildung </a:t>
            </a:r>
          </a:p>
          <a:p>
            <a:pPr marL="271463" indent="-271463"/>
            <a:r>
              <a:rPr lang="de-AT" sz="2000" dirty="0"/>
              <a:t>(innerbetrieblich/selbständig)</a:t>
            </a:r>
          </a:p>
          <a:p>
            <a:endParaRPr lang="de-AT" sz="2000" dirty="0"/>
          </a:p>
        </p:txBody>
      </p:sp>
      <p:sp>
        <p:nvSpPr>
          <p:cNvPr id="3" name="Pfeil nach rechts 2"/>
          <p:cNvSpPr/>
          <p:nvPr/>
        </p:nvSpPr>
        <p:spPr>
          <a:xfrm rot="19265092">
            <a:off x="1516422" y="3136544"/>
            <a:ext cx="1003438" cy="2160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rechts 12"/>
          <p:cNvSpPr/>
          <p:nvPr/>
        </p:nvSpPr>
        <p:spPr>
          <a:xfrm rot="3024806">
            <a:off x="1475607" y="4306378"/>
            <a:ext cx="1010129" cy="2160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rechts 13"/>
          <p:cNvSpPr/>
          <p:nvPr/>
        </p:nvSpPr>
        <p:spPr>
          <a:xfrm>
            <a:off x="1628790" y="3717032"/>
            <a:ext cx="1003438" cy="2160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2843808" y="3447305"/>
            <a:ext cx="8419529" cy="707886"/>
          </a:xfrm>
          <a:prstGeom prst="rect">
            <a:avLst/>
          </a:prstGeom>
        </p:spPr>
        <p:txBody>
          <a:bodyPr wrap="square">
            <a:spAutoFit/>
          </a:bodyPr>
          <a:lstStyle/>
          <a:p>
            <a:pPr lvl="0">
              <a:spcAft>
                <a:spcPts val="3000"/>
              </a:spcAft>
              <a:buClr>
                <a:srgbClr val="532481"/>
              </a:buClr>
            </a:pPr>
            <a:r>
              <a:rPr lang="de-AT" sz="2000" dirty="0">
                <a:solidFill>
                  <a:srgbClr val="000000"/>
                </a:solidFill>
              </a:rPr>
              <a:t>Beratende Berufe (z.B. Coaching, Bildungs-,</a:t>
            </a:r>
            <a:br>
              <a:rPr lang="de-AT" sz="2000" dirty="0">
                <a:solidFill>
                  <a:srgbClr val="000000"/>
                </a:solidFill>
              </a:rPr>
            </a:br>
            <a:r>
              <a:rPr lang="de-AT" sz="2000" dirty="0">
                <a:solidFill>
                  <a:srgbClr val="000000"/>
                </a:solidFill>
              </a:rPr>
              <a:t>Personalberatung, Steuerberatung) </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 y="3187009"/>
            <a:ext cx="842834" cy="1206176"/>
          </a:xfrm>
          <a:prstGeom prst="rect">
            <a:avLst/>
          </a:prstGeom>
        </p:spPr>
      </p:pic>
      <p:sp>
        <p:nvSpPr>
          <p:cNvPr id="6" name="Rechteck 5"/>
          <p:cNvSpPr/>
          <p:nvPr/>
        </p:nvSpPr>
        <p:spPr>
          <a:xfrm>
            <a:off x="1628790" y="4797153"/>
            <a:ext cx="389352" cy="134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p:cNvSpPr/>
          <p:nvPr/>
        </p:nvSpPr>
        <p:spPr>
          <a:xfrm>
            <a:off x="2843808" y="2103874"/>
            <a:ext cx="6084292"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p:cNvSpPr/>
          <p:nvPr/>
        </p:nvSpPr>
        <p:spPr>
          <a:xfrm>
            <a:off x="2843808" y="3324962"/>
            <a:ext cx="6084292"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p:cNvSpPr/>
          <p:nvPr/>
        </p:nvSpPr>
        <p:spPr>
          <a:xfrm>
            <a:off x="2845629" y="4480139"/>
            <a:ext cx="6084292"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Foliennummernplatzhalter 3"/>
          <p:cNvSpPr>
            <a:spLocks noGrp="1"/>
          </p:cNvSpPr>
          <p:nvPr>
            <p:ph type="sldNum" sz="quarter" idx="12"/>
          </p:nvPr>
        </p:nvSpPr>
        <p:spPr>
          <a:xfrm>
            <a:off x="462407" y="6494471"/>
            <a:ext cx="892150" cy="309702"/>
          </a:xfrm>
        </p:spPr>
        <p:txBody>
          <a:bodyPr/>
          <a:lstStyle/>
          <a:p>
            <a:r>
              <a:rPr lang="de-AT"/>
              <a:t>Seite </a:t>
            </a:r>
            <a:fld id="{680737D9-CC42-4855-ABAC-B759A1A9D624}" type="slidenum">
              <a:rPr lang="de-AT" smtClean="0"/>
              <a:pPr/>
              <a:t>3</a:t>
            </a:fld>
            <a:endParaRPr lang="de-AT" dirty="0"/>
          </a:p>
        </p:txBody>
      </p:sp>
    </p:spTree>
    <p:custDataLst>
      <p:tags r:id="rId1"/>
    </p:custDataLst>
    <p:extLst>
      <p:ext uri="{BB962C8B-B14F-4D97-AF65-F5344CB8AC3E}">
        <p14:creationId xmlns:p14="http://schemas.microsoft.com/office/powerpoint/2010/main" val="1261065781"/>
      </p:ext>
    </p:extLst>
  </p:cSld>
  <p:clrMapOvr>
    <a:masterClrMapping/>
  </p:clrMapOvr>
  <p:transition advTm="8093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animBg="1"/>
      <p:bldP spid="13" grpId="0" animBg="1"/>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spcAft>
                <a:spcPts val="3000"/>
              </a:spcAft>
              <a:buNone/>
            </a:pPr>
            <a:r>
              <a:rPr lang="de-AT" sz="2000" b="1" dirty="0"/>
              <a:t>       </a:t>
            </a:r>
            <a:endParaRPr lang="de-AT" sz="2000" b="1" dirty="0">
              <a:solidFill>
                <a:schemeClr val="accent6">
                  <a:lumMod val="50000"/>
                </a:schemeClr>
              </a:solidFill>
            </a:endParaRPr>
          </a:p>
          <a:p>
            <a:pPr marL="357187" lvl="1" indent="0">
              <a:spcAft>
                <a:spcPts val="3000"/>
              </a:spcAft>
              <a:buClr>
                <a:schemeClr val="accent3"/>
              </a:buClr>
              <a:buNone/>
            </a:pPr>
            <a:r>
              <a:rPr lang="de-AT" sz="1800" dirty="0"/>
              <a:t>   </a:t>
            </a:r>
          </a:p>
          <a:p>
            <a:pPr marL="622300" lvl="1" indent="-265113">
              <a:spcAft>
                <a:spcPts val="3000"/>
              </a:spcAft>
              <a:buClr>
                <a:schemeClr val="accent3"/>
              </a:buClr>
              <a:buNone/>
            </a:pPr>
            <a:endParaRPr lang="de-AT" sz="1800" dirty="0"/>
          </a:p>
        </p:txBody>
      </p:sp>
      <p:sp>
        <p:nvSpPr>
          <p:cNvPr id="2" name="Titel 1"/>
          <p:cNvSpPr>
            <a:spLocks noGrp="1"/>
          </p:cNvSpPr>
          <p:nvPr>
            <p:ph type="title"/>
          </p:nvPr>
        </p:nvSpPr>
        <p:spPr/>
        <p:txBody>
          <a:bodyPr/>
          <a:lstStyle/>
          <a:p>
            <a:r>
              <a:rPr lang="de-AT" dirty="0"/>
              <a:t>Stimmen </a:t>
            </a:r>
            <a:br>
              <a:rPr lang="de-AT" dirty="0"/>
            </a:br>
            <a:r>
              <a:rPr lang="de-AT" dirty="0"/>
              <a:t>aus der Praxis</a:t>
            </a:r>
          </a:p>
        </p:txBody>
      </p:sp>
      <p:sp>
        <p:nvSpPr>
          <p:cNvPr id="14" name="Rechteck 13"/>
          <p:cNvSpPr/>
          <p:nvPr/>
        </p:nvSpPr>
        <p:spPr>
          <a:xfrm>
            <a:off x="0" y="1571307"/>
            <a:ext cx="8546207" cy="369332"/>
          </a:xfrm>
          <a:prstGeom prst="rect">
            <a:avLst/>
          </a:prstGeom>
          <a:solidFill>
            <a:srgbClr val="1B7A9A">
              <a:alpha val="35000"/>
            </a:srgbClr>
          </a:solidFill>
        </p:spPr>
        <p:txBody>
          <a:bodyPr wrap="square">
            <a:spAutoFit/>
          </a:bodyPr>
          <a:lstStyle/>
          <a:p>
            <a:pPr marL="357187" lvl="1" indent="0">
              <a:spcAft>
                <a:spcPts val="3000"/>
              </a:spcAft>
              <a:buClr>
                <a:schemeClr val="accent3"/>
              </a:buClr>
              <a:buNone/>
            </a:pPr>
            <a:r>
              <a:rPr lang="de-AT" dirty="0"/>
              <a:t>Mag. Matthias </a:t>
            </a:r>
            <a:r>
              <a:rPr lang="de-AT" dirty="0" err="1"/>
              <a:t>Breiteneder</a:t>
            </a:r>
            <a:r>
              <a:rPr lang="de-AT" dirty="0"/>
              <a:t> (Leiter des Raiffeisencampus)</a:t>
            </a:r>
          </a:p>
        </p:txBody>
      </p:sp>
      <p:pic>
        <p:nvPicPr>
          <p:cNvPr id="15" name="Grafik 14"/>
          <p:cNvPicPr>
            <a:picLocks noChangeAspect="1"/>
          </p:cNvPicPr>
          <p:nvPr/>
        </p:nvPicPr>
        <p:blipFill>
          <a:blip r:embed="rId5"/>
          <a:stretch>
            <a:fillRect/>
          </a:stretch>
        </p:blipFill>
        <p:spPr>
          <a:xfrm>
            <a:off x="848324" y="2259720"/>
            <a:ext cx="6840625" cy="4302975"/>
          </a:xfrm>
          <a:prstGeom prst="rect">
            <a:avLst/>
          </a:prstGeom>
        </p:spPr>
      </p:pic>
      <p:sp>
        <p:nvSpPr>
          <p:cNvPr id="16" name="Foliennummernplatzhalter 3"/>
          <p:cNvSpPr>
            <a:spLocks noGrp="1"/>
          </p:cNvSpPr>
          <p:nvPr>
            <p:ph type="sldNum" sz="quarter" idx="12"/>
          </p:nvPr>
        </p:nvSpPr>
        <p:spPr>
          <a:xfrm>
            <a:off x="462407" y="6494471"/>
            <a:ext cx="892150" cy="309702"/>
          </a:xfrm>
        </p:spPr>
        <p:txBody>
          <a:bodyPr/>
          <a:lstStyle/>
          <a:p>
            <a:r>
              <a:rPr lang="de-AT"/>
              <a:t>Seite </a:t>
            </a:r>
            <a:fld id="{680737D9-CC42-4855-ABAC-B759A1A9D624}" type="slidenum">
              <a:rPr lang="de-AT" smtClean="0"/>
              <a:pPr/>
              <a:t>4</a:t>
            </a:fld>
            <a:endParaRPr lang="de-AT" dirty="0"/>
          </a:p>
        </p:txBody>
      </p:sp>
      <p:pic>
        <p:nvPicPr>
          <p:cNvPr id="5" name="Breiteneder">
            <a:hlinkClick r:id="" action="ppaction://media"/>
            <a:extLst>
              <a:ext uri="{FF2B5EF4-FFF2-40B4-BE49-F238E27FC236}">
                <a16:creationId xmlns:a16="http://schemas.microsoft.com/office/drawing/2014/main" id="{1FFBB986-FF55-428E-8714-326559AFABD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75240" y="2431095"/>
            <a:ext cx="6186792" cy="3572920"/>
          </a:xfrm>
          <a:prstGeom prst="rect">
            <a:avLst/>
          </a:prstGeom>
        </p:spPr>
      </p:pic>
    </p:spTree>
    <p:custDataLst>
      <p:tags r:id="rId1"/>
    </p:custDataLst>
    <p:extLst>
      <p:ext uri="{BB962C8B-B14F-4D97-AF65-F5344CB8AC3E}">
        <p14:creationId xmlns:p14="http://schemas.microsoft.com/office/powerpoint/2010/main" val="862388995"/>
      </p:ext>
    </p:extLst>
  </p:cSld>
  <p:clrMapOvr>
    <a:masterClrMapping/>
  </p:clrMapOvr>
  <p:transition advTm="121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407" objId="4"/>
        <p14:stopEvt time="1218"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5"/>
          <a:stretch>
            <a:fillRect/>
          </a:stretch>
        </p:blipFill>
        <p:spPr>
          <a:xfrm>
            <a:off x="1151688" y="2259720"/>
            <a:ext cx="6840625" cy="4302975"/>
          </a:xfrm>
          <a:prstGeom prst="rect">
            <a:avLst/>
          </a:prstGeom>
        </p:spPr>
      </p:pic>
      <p:sp>
        <p:nvSpPr>
          <p:cNvPr id="3" name="Inhaltsplatzhalter 2"/>
          <p:cNvSpPr>
            <a:spLocks noGrp="1"/>
          </p:cNvSpPr>
          <p:nvPr>
            <p:ph idx="1"/>
          </p:nvPr>
        </p:nvSpPr>
        <p:spPr>
          <a:xfrm>
            <a:off x="988820" y="1628800"/>
            <a:ext cx="7759644" cy="4624686"/>
          </a:xfrm>
        </p:spPr>
        <p:txBody>
          <a:bodyPr>
            <a:normAutofit/>
          </a:bodyPr>
          <a:lstStyle/>
          <a:p>
            <a:pPr>
              <a:spcAft>
                <a:spcPts val="3000"/>
              </a:spcAft>
              <a:buNone/>
            </a:pPr>
            <a:endParaRPr lang="de-AT" sz="1800" dirty="0"/>
          </a:p>
          <a:p>
            <a:pPr marL="622300" lvl="1" indent="-265113">
              <a:spcAft>
                <a:spcPts val="3000"/>
              </a:spcAft>
              <a:buClr>
                <a:schemeClr val="accent3"/>
              </a:buClr>
              <a:buNone/>
            </a:pPr>
            <a:endParaRPr lang="de-AT" sz="1800" dirty="0"/>
          </a:p>
          <a:p>
            <a:pPr marL="622300" lvl="1" indent="-265113">
              <a:spcAft>
                <a:spcPts val="3000"/>
              </a:spcAft>
              <a:buClr>
                <a:schemeClr val="accent3"/>
              </a:buClr>
              <a:buNone/>
            </a:pPr>
            <a:endParaRPr lang="de-AT" sz="1800" dirty="0"/>
          </a:p>
        </p:txBody>
      </p:sp>
      <p:sp>
        <p:nvSpPr>
          <p:cNvPr id="7" name="Titel 1">
            <a:extLst>
              <a:ext uri="{FF2B5EF4-FFF2-40B4-BE49-F238E27FC236}">
                <a16:creationId xmlns:a16="http://schemas.microsoft.com/office/drawing/2014/main" id="{DAB78C27-94F9-4052-9626-A076C2FC93E7}"/>
              </a:ext>
            </a:extLst>
          </p:cNvPr>
          <p:cNvSpPr>
            <a:spLocks noGrp="1"/>
          </p:cNvSpPr>
          <p:nvPr>
            <p:ph type="title"/>
          </p:nvPr>
        </p:nvSpPr>
        <p:spPr>
          <a:xfrm>
            <a:off x="462408" y="167640"/>
            <a:ext cx="6840000" cy="1084586"/>
          </a:xfrm>
        </p:spPr>
        <p:txBody>
          <a:bodyPr/>
          <a:lstStyle/>
          <a:p>
            <a:r>
              <a:rPr lang="de-AT" dirty="0"/>
              <a:t>Stimmen </a:t>
            </a:r>
            <a:br>
              <a:rPr lang="de-AT" dirty="0"/>
            </a:br>
            <a:r>
              <a:rPr lang="de-AT" dirty="0"/>
              <a:t>aus der Praxis</a:t>
            </a:r>
          </a:p>
        </p:txBody>
      </p:sp>
      <p:sp>
        <p:nvSpPr>
          <p:cNvPr id="8" name="Rechteck 7"/>
          <p:cNvSpPr/>
          <p:nvPr/>
        </p:nvSpPr>
        <p:spPr>
          <a:xfrm>
            <a:off x="0" y="1571307"/>
            <a:ext cx="8546207" cy="369332"/>
          </a:xfrm>
          <a:prstGeom prst="rect">
            <a:avLst/>
          </a:prstGeom>
          <a:solidFill>
            <a:srgbClr val="1B7A9A">
              <a:alpha val="35000"/>
            </a:srgbClr>
          </a:solidFill>
        </p:spPr>
        <p:txBody>
          <a:bodyPr wrap="square">
            <a:spAutoFit/>
          </a:bodyPr>
          <a:lstStyle/>
          <a:p>
            <a:pPr marL="357187" lvl="1" indent="0">
              <a:spcAft>
                <a:spcPts val="3000"/>
              </a:spcAft>
              <a:buClr>
                <a:schemeClr val="accent3"/>
              </a:buClr>
              <a:buNone/>
            </a:pPr>
            <a:r>
              <a:rPr lang="de-AT" dirty="0"/>
              <a:t>Dietmar </a:t>
            </a:r>
            <a:r>
              <a:rPr lang="de-AT" dirty="0" err="1"/>
              <a:t>Besau</a:t>
            </a:r>
            <a:r>
              <a:rPr lang="de-AT" dirty="0"/>
              <a:t>, </a:t>
            </a:r>
            <a:r>
              <a:rPr lang="de-AT" dirty="0" err="1"/>
              <a:t>BSc</a:t>
            </a:r>
            <a:r>
              <a:rPr lang="de-AT" dirty="0"/>
              <a:t> (Mitarbeiter Raiffeisencampus)</a:t>
            </a:r>
          </a:p>
        </p:txBody>
      </p:sp>
      <p:sp>
        <p:nvSpPr>
          <p:cNvPr id="9" name="Foliennummernplatzhalter 3"/>
          <p:cNvSpPr>
            <a:spLocks noGrp="1"/>
          </p:cNvSpPr>
          <p:nvPr>
            <p:ph type="sldNum" sz="quarter" idx="12"/>
          </p:nvPr>
        </p:nvSpPr>
        <p:spPr>
          <a:xfrm>
            <a:off x="462407" y="6494471"/>
            <a:ext cx="892150" cy="309702"/>
          </a:xfrm>
        </p:spPr>
        <p:txBody>
          <a:bodyPr/>
          <a:lstStyle/>
          <a:p>
            <a:r>
              <a:rPr lang="de-AT"/>
              <a:t>Seite </a:t>
            </a:r>
            <a:fld id="{680737D9-CC42-4855-ABAC-B759A1A9D624}" type="slidenum">
              <a:rPr lang="de-AT" smtClean="0"/>
              <a:pPr/>
              <a:t>5</a:t>
            </a:fld>
            <a:endParaRPr lang="de-AT" dirty="0"/>
          </a:p>
        </p:txBody>
      </p:sp>
      <p:pic>
        <p:nvPicPr>
          <p:cNvPr id="2" name="Besau">
            <a:hlinkClick r:id="" action="ppaction://media"/>
            <a:extLst>
              <a:ext uri="{FF2B5EF4-FFF2-40B4-BE49-F238E27FC236}">
                <a16:creationId xmlns:a16="http://schemas.microsoft.com/office/drawing/2014/main" id="{6B853E9C-1523-4655-BCBC-7C456462C1F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54557" y="2424598"/>
            <a:ext cx="6385794" cy="3585913"/>
          </a:xfrm>
          <a:prstGeom prst="rect">
            <a:avLst/>
          </a:prstGeom>
        </p:spPr>
      </p:pic>
    </p:spTree>
    <p:custDataLst>
      <p:tags r:id="rId1"/>
    </p:custDataLst>
    <p:extLst>
      <p:ext uri="{BB962C8B-B14F-4D97-AF65-F5344CB8AC3E}">
        <p14:creationId xmlns:p14="http://schemas.microsoft.com/office/powerpoint/2010/main" val="2284131748"/>
      </p:ext>
    </p:extLst>
  </p:cSld>
  <p:clrMapOvr>
    <a:masterClrMapping/>
  </p:clrMapOvr>
  <p:transition advTm="6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104" objId="5"/>
        <p14:stopEvt time="650"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79404" y="2962820"/>
            <a:ext cx="7926017" cy="792268"/>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title"/>
          </p:nvPr>
        </p:nvSpPr>
        <p:spPr>
          <a:xfrm>
            <a:off x="462408" y="167640"/>
            <a:ext cx="6840000" cy="1084586"/>
          </a:xfrm>
        </p:spPr>
        <p:txBody>
          <a:bodyPr>
            <a:normAutofit/>
          </a:bodyPr>
          <a:lstStyle/>
          <a:p>
            <a:r>
              <a:rPr lang="de-AT" dirty="0"/>
              <a:t>                   </a:t>
            </a:r>
            <a:br>
              <a:rPr lang="de-AT" dirty="0"/>
            </a:br>
            <a:r>
              <a:rPr lang="de-AT" dirty="0"/>
              <a:t> Aufnahmekriterien  </a:t>
            </a:r>
          </a:p>
        </p:txBody>
      </p:sp>
      <p:sp>
        <p:nvSpPr>
          <p:cNvPr id="8" name="Rechteck 7"/>
          <p:cNvSpPr/>
          <p:nvPr/>
        </p:nvSpPr>
        <p:spPr>
          <a:xfrm>
            <a:off x="323528" y="2184390"/>
            <a:ext cx="8031584" cy="369332"/>
          </a:xfrm>
          <a:prstGeom prst="rect">
            <a:avLst/>
          </a:prstGeom>
        </p:spPr>
        <p:txBody>
          <a:bodyPr wrap="square">
            <a:spAutoFit/>
          </a:bodyPr>
          <a:lstStyle/>
          <a:p>
            <a:pPr>
              <a:buNone/>
              <a:tabLst>
                <a:tab pos="7535863" algn="r"/>
              </a:tabLst>
            </a:pPr>
            <a:r>
              <a:rPr lang="de-AT"/>
              <a:t>Die 50 Plätze der SBWL werden vergeben nach dem</a:t>
            </a:r>
            <a:endParaRPr lang="de-AT" dirty="0"/>
          </a:p>
        </p:txBody>
      </p:sp>
      <p:sp>
        <p:nvSpPr>
          <p:cNvPr id="9" name="Rechteck 8"/>
          <p:cNvSpPr/>
          <p:nvPr/>
        </p:nvSpPr>
        <p:spPr>
          <a:xfrm>
            <a:off x="1090331" y="3005011"/>
            <a:ext cx="7609657" cy="707886"/>
          </a:xfrm>
          <a:prstGeom prst="rect">
            <a:avLst/>
          </a:prstGeom>
        </p:spPr>
        <p:txBody>
          <a:bodyPr wrap="square">
            <a:spAutoFit/>
          </a:bodyPr>
          <a:lstStyle/>
          <a:p>
            <a:pPr marL="85725" lvl="1" indent="0">
              <a:buNone/>
              <a:tabLst>
                <a:tab pos="7620000" algn="r"/>
              </a:tabLst>
            </a:pPr>
            <a:r>
              <a:rPr lang="de-AT" sz="2000" b="1" dirty="0">
                <a:solidFill>
                  <a:schemeClr val="accent1">
                    <a:lumMod val="75000"/>
                  </a:schemeClr>
                </a:solidFill>
              </a:rPr>
              <a:t>Notendurchschnitt und </a:t>
            </a:r>
          </a:p>
          <a:p>
            <a:pPr marL="85725" lvl="1" indent="0">
              <a:buNone/>
              <a:tabLst>
                <a:tab pos="7620000" algn="r"/>
              </a:tabLst>
            </a:pPr>
            <a:r>
              <a:rPr lang="de-AT" sz="2000" b="1" dirty="0">
                <a:solidFill>
                  <a:schemeClr val="accent1">
                    <a:lumMod val="75000"/>
                  </a:schemeClr>
                </a:solidFill>
              </a:rPr>
              <a:t>Motivationsschreiben	    10 Plätze</a:t>
            </a:r>
          </a:p>
        </p:txBody>
      </p:sp>
      <p:sp>
        <p:nvSpPr>
          <p:cNvPr id="10" name="Rechteck 9"/>
          <p:cNvSpPr/>
          <p:nvPr/>
        </p:nvSpPr>
        <p:spPr>
          <a:xfrm>
            <a:off x="430347" y="2962820"/>
            <a:ext cx="541253" cy="792268"/>
          </a:xfrm>
          <a:prstGeom prst="rect">
            <a:avLst/>
          </a:prstGeom>
          <a:noFill/>
          <a:ln>
            <a:solidFill>
              <a:srgbClr val="1B7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p:cNvSpPr txBox="1"/>
          <p:nvPr/>
        </p:nvSpPr>
        <p:spPr>
          <a:xfrm>
            <a:off x="472609" y="3080119"/>
            <a:ext cx="360040" cy="523220"/>
          </a:xfrm>
          <a:prstGeom prst="rect">
            <a:avLst/>
          </a:prstGeom>
          <a:noFill/>
        </p:spPr>
        <p:txBody>
          <a:bodyPr wrap="square" rtlCol="0">
            <a:spAutoFit/>
          </a:bodyPr>
          <a:lstStyle/>
          <a:p>
            <a:r>
              <a:rPr lang="de-AT" sz="2800" dirty="0">
                <a:solidFill>
                  <a:srgbClr val="00719E"/>
                </a:solidFill>
              </a:rPr>
              <a:t>Ø</a:t>
            </a:r>
          </a:p>
        </p:txBody>
      </p:sp>
      <p:sp>
        <p:nvSpPr>
          <p:cNvPr id="11" name="Rechteck 10"/>
          <p:cNvSpPr/>
          <p:nvPr/>
        </p:nvSpPr>
        <p:spPr>
          <a:xfrm>
            <a:off x="1085509" y="4548159"/>
            <a:ext cx="7926017" cy="792268"/>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p:cNvSpPr/>
          <p:nvPr/>
        </p:nvSpPr>
        <p:spPr>
          <a:xfrm>
            <a:off x="1042961" y="4585695"/>
            <a:ext cx="7609657" cy="707886"/>
          </a:xfrm>
          <a:prstGeom prst="rect">
            <a:avLst/>
          </a:prstGeom>
        </p:spPr>
        <p:txBody>
          <a:bodyPr wrap="square">
            <a:spAutoFit/>
          </a:bodyPr>
          <a:lstStyle/>
          <a:p>
            <a:pPr marL="85725" lvl="1" indent="0">
              <a:buNone/>
              <a:tabLst>
                <a:tab pos="7620000" algn="r"/>
              </a:tabLst>
            </a:pPr>
            <a:r>
              <a:rPr lang="de-AT" sz="2000" b="1" dirty="0">
                <a:solidFill>
                  <a:schemeClr val="accent1">
                    <a:lumMod val="75000"/>
                  </a:schemeClr>
                </a:solidFill>
              </a:rPr>
              <a:t>Punkten für das</a:t>
            </a:r>
          </a:p>
          <a:p>
            <a:pPr marL="85725" lvl="1" indent="0">
              <a:buNone/>
              <a:tabLst>
                <a:tab pos="7620000" algn="r"/>
              </a:tabLst>
            </a:pPr>
            <a:r>
              <a:rPr lang="de-AT" sz="2000" b="1" dirty="0">
                <a:solidFill>
                  <a:schemeClr val="accent1">
                    <a:lumMod val="75000"/>
                  </a:schemeClr>
                </a:solidFill>
              </a:rPr>
              <a:t>Take Home </a:t>
            </a:r>
            <a:r>
              <a:rPr lang="de-AT" sz="2000" b="1" dirty="0" err="1">
                <a:solidFill>
                  <a:schemeClr val="accent1">
                    <a:lumMod val="75000"/>
                  </a:schemeClr>
                </a:solidFill>
              </a:rPr>
              <a:t>Assignment</a:t>
            </a:r>
            <a:r>
              <a:rPr lang="de-AT" sz="2000" b="1" dirty="0">
                <a:solidFill>
                  <a:schemeClr val="accent1">
                    <a:lumMod val="75000"/>
                  </a:schemeClr>
                </a:solidFill>
              </a:rPr>
              <a:t>	    40 Plätze</a:t>
            </a:r>
          </a:p>
        </p:txBody>
      </p:sp>
      <p:sp>
        <p:nvSpPr>
          <p:cNvPr id="13" name="Rechteck 12"/>
          <p:cNvSpPr/>
          <p:nvPr/>
        </p:nvSpPr>
        <p:spPr>
          <a:xfrm>
            <a:off x="436452" y="4548159"/>
            <a:ext cx="541253" cy="792268"/>
          </a:xfrm>
          <a:prstGeom prst="rect">
            <a:avLst/>
          </a:prstGeom>
          <a:noFill/>
          <a:ln>
            <a:solidFill>
              <a:srgbClr val="1B7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251520" y="3494709"/>
            <a:ext cx="4572000" cy="830997"/>
          </a:xfrm>
          <a:prstGeom prst="rect">
            <a:avLst/>
          </a:prstGeom>
        </p:spPr>
        <p:txBody>
          <a:bodyPr>
            <a:spAutoFit/>
          </a:bodyPr>
          <a:lstStyle/>
          <a:p>
            <a:pPr marL="266700" lvl="1" indent="0">
              <a:buNone/>
              <a:tabLst>
                <a:tab pos="7535863" algn="r"/>
              </a:tabLst>
            </a:pPr>
            <a:endParaRPr lang="de-AT" sz="2800" dirty="0"/>
          </a:p>
          <a:p>
            <a:pPr marL="0" lvl="1" indent="80963">
              <a:buNone/>
              <a:tabLst>
                <a:tab pos="7535863" algn="r"/>
              </a:tabLst>
            </a:pPr>
            <a:r>
              <a:rPr lang="de-AT" sz="2000" dirty="0"/>
              <a:t>oder den</a:t>
            </a:r>
          </a:p>
        </p:txBody>
      </p:sp>
      <p:pic>
        <p:nvPicPr>
          <p:cNvPr id="16" name="Grafik 15" descr="Dokument"/>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957" y="4711038"/>
            <a:ext cx="457200" cy="457200"/>
          </a:xfrm>
          <a:prstGeom prst="rect">
            <a:avLst/>
          </a:prstGeom>
          <a:noFill/>
          <a:ln>
            <a:noFill/>
          </a:ln>
        </p:spPr>
      </p:pic>
      <p:sp>
        <p:nvSpPr>
          <p:cNvPr id="18" name="Foliennummernplatzhalter 3"/>
          <p:cNvSpPr>
            <a:spLocks noGrp="1"/>
          </p:cNvSpPr>
          <p:nvPr>
            <p:ph type="sldNum" sz="quarter" idx="12"/>
          </p:nvPr>
        </p:nvSpPr>
        <p:spPr>
          <a:xfrm>
            <a:off x="462407" y="6494471"/>
            <a:ext cx="892150" cy="309702"/>
          </a:xfrm>
        </p:spPr>
        <p:txBody>
          <a:bodyPr/>
          <a:lstStyle/>
          <a:p>
            <a:r>
              <a:rPr lang="de-AT"/>
              <a:t>Seite </a:t>
            </a:r>
            <a:fld id="{680737D9-CC42-4855-ABAC-B759A1A9D624}" type="slidenum">
              <a:rPr lang="de-AT" smtClean="0"/>
              <a:pPr/>
              <a:t>6</a:t>
            </a:fld>
            <a:endParaRPr lang="de-AT" dirty="0"/>
          </a:p>
        </p:txBody>
      </p:sp>
    </p:spTree>
  </p:cSld>
  <p:clrMapOvr>
    <a:masterClrMapping/>
  </p:clrMapOvr>
  <p:transition advTm="27996">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r>
              <a:rPr lang="de-AT"/>
              <a:t>Seite </a:t>
            </a:r>
            <a:fld id="{680737D9-CC42-4855-ABAC-B759A1A9D624}" type="slidenum">
              <a:rPr lang="de-AT" smtClean="0"/>
              <a:pPr/>
              <a:t>7</a:t>
            </a:fld>
            <a:endParaRPr lang="de-AT" dirty="0"/>
          </a:p>
        </p:txBody>
      </p:sp>
      <p:sp>
        <p:nvSpPr>
          <p:cNvPr id="5" name="Titel 4"/>
          <p:cNvSpPr>
            <a:spLocks noGrp="1"/>
          </p:cNvSpPr>
          <p:nvPr>
            <p:ph type="title"/>
          </p:nvPr>
        </p:nvSpPr>
        <p:spPr>
          <a:xfrm>
            <a:off x="539557" y="167640"/>
            <a:ext cx="6762851" cy="1084586"/>
          </a:xfrm>
        </p:spPr>
        <p:txBody>
          <a:bodyPr/>
          <a:lstStyle/>
          <a:p>
            <a:r>
              <a:rPr lang="de-AT" dirty="0"/>
              <a:t>Zeitlicher Ablauf </a:t>
            </a:r>
            <a:br>
              <a:rPr lang="de-AT" dirty="0"/>
            </a:br>
            <a:r>
              <a:rPr lang="de-AT" dirty="0"/>
              <a:t>des Aufnahmeverfahrens</a:t>
            </a:r>
          </a:p>
        </p:txBody>
      </p:sp>
      <p:graphicFrame>
        <p:nvGraphicFramePr>
          <p:cNvPr id="7" name="Tabelle 6"/>
          <p:cNvGraphicFramePr>
            <a:graphicFrameLocks noGrp="1"/>
          </p:cNvGraphicFramePr>
          <p:nvPr>
            <p:extLst>
              <p:ext uri="{D42A27DB-BD31-4B8C-83A1-F6EECF244321}">
                <p14:modId xmlns:p14="http://schemas.microsoft.com/office/powerpoint/2010/main" val="2083200432"/>
              </p:ext>
            </p:extLst>
          </p:nvPr>
        </p:nvGraphicFramePr>
        <p:xfrm>
          <a:off x="755576" y="1712020"/>
          <a:ext cx="8145884" cy="4528803"/>
        </p:xfrm>
        <a:graphic>
          <a:graphicData uri="http://schemas.openxmlformats.org/drawingml/2006/table">
            <a:tbl>
              <a:tblPr firstRow="1" bandRow="1">
                <a:tableStyleId>{D27102A9-8310-4765-A935-A1911B00CA55}</a:tableStyleId>
              </a:tblPr>
              <a:tblGrid>
                <a:gridCol w="4248472">
                  <a:extLst>
                    <a:ext uri="{9D8B030D-6E8A-4147-A177-3AD203B41FA5}">
                      <a16:colId xmlns:a16="http://schemas.microsoft.com/office/drawing/2014/main" val="2044933528"/>
                    </a:ext>
                  </a:extLst>
                </a:gridCol>
                <a:gridCol w="3897412">
                  <a:extLst>
                    <a:ext uri="{9D8B030D-6E8A-4147-A177-3AD203B41FA5}">
                      <a16:colId xmlns:a16="http://schemas.microsoft.com/office/drawing/2014/main" val="603563299"/>
                    </a:ext>
                  </a:extLst>
                </a:gridCol>
              </a:tblGrid>
              <a:tr h="656161">
                <a:tc>
                  <a:txBody>
                    <a:bodyPr/>
                    <a:lstStyle/>
                    <a:p>
                      <a:r>
                        <a:rPr lang="de-AT" sz="1600" b="1" dirty="0"/>
                        <a:t>Onlinebewerbung </a:t>
                      </a:r>
                    </a:p>
                  </a:txBody>
                  <a:tcPr anchor="ctr"/>
                </a:tc>
                <a:tc>
                  <a:txBody>
                    <a:bodyPr/>
                    <a:lstStyle/>
                    <a:p>
                      <a:r>
                        <a:rPr lang="de-AT" sz="1600" b="1" dirty="0"/>
                        <a:t>1. – 8.2.2024</a:t>
                      </a:r>
                    </a:p>
                    <a:p>
                      <a:r>
                        <a:rPr lang="de-AT" sz="1600" b="0" dirty="0"/>
                        <a:t>1.</a:t>
                      </a:r>
                      <a:r>
                        <a:rPr lang="de-AT" sz="1600" b="0" baseline="0" dirty="0"/>
                        <a:t> – 4</a:t>
                      </a:r>
                      <a:r>
                        <a:rPr lang="de-AT" sz="1600" b="0" dirty="0"/>
                        <a:t>.2.2024</a:t>
                      </a:r>
                      <a:br>
                        <a:rPr lang="de-AT" sz="1600" b="0" dirty="0"/>
                      </a:br>
                      <a:r>
                        <a:rPr lang="de-AT" sz="1600" b="0" dirty="0"/>
                        <a:t>für</a:t>
                      </a:r>
                      <a:r>
                        <a:rPr lang="de-AT" sz="1600" b="0" baseline="0" dirty="0"/>
                        <a:t> die Aufnahme über Notenschnitt</a:t>
                      </a:r>
                      <a:endParaRPr lang="de-AT" sz="1600" b="0" dirty="0"/>
                    </a:p>
                  </a:txBody>
                  <a:tcPr anchor="ctr"/>
                </a:tc>
                <a:extLst>
                  <a:ext uri="{0D108BD9-81ED-4DB2-BD59-A6C34878D82A}">
                    <a16:rowId xmlns:a16="http://schemas.microsoft.com/office/drawing/2014/main" val="2611775012"/>
                  </a:ext>
                </a:extLst>
              </a:tr>
              <a:tr h="656161">
                <a:tc>
                  <a:txBody>
                    <a:bodyPr/>
                    <a:lstStyle/>
                    <a:p>
                      <a:pPr marL="0" lvl="1" indent="0">
                        <a:buFont typeface="Arial" pitchFamily="34" charset="0"/>
                        <a:buNone/>
                        <a:tabLst>
                          <a:tab pos="4664075" algn="l"/>
                          <a:tab pos="7535863" algn="r"/>
                        </a:tabLst>
                      </a:pPr>
                      <a:r>
                        <a:rPr lang="de-AT" sz="1600" dirty="0"/>
                        <a:t>Bekanntgabe der Aufnahmen über </a:t>
                      </a:r>
                      <a:r>
                        <a:rPr lang="de-AT" sz="1600" b="1" dirty="0"/>
                        <a:t>Notenschnitt + Motivationsschreiben</a:t>
                      </a:r>
                      <a:endParaRPr lang="de-AT" sz="1600" dirty="0"/>
                    </a:p>
                  </a:txBody>
                  <a:tcPr anchor="ctr"/>
                </a:tc>
                <a:tc>
                  <a:txBody>
                    <a:bodyPr/>
                    <a:lstStyle/>
                    <a:p>
                      <a:pPr marL="0" marR="0" lvl="0" indent="0" algn="l" defTabSz="914306" rtl="0" eaLnBrk="1" fontAlgn="auto" latinLnBrk="0" hangingPunct="1">
                        <a:lnSpc>
                          <a:spcPct val="100000"/>
                        </a:lnSpc>
                        <a:spcBef>
                          <a:spcPts val="0"/>
                        </a:spcBef>
                        <a:spcAft>
                          <a:spcPts val="0"/>
                        </a:spcAft>
                        <a:buClrTx/>
                        <a:buSzTx/>
                        <a:buFontTx/>
                        <a:buNone/>
                        <a:tabLst/>
                        <a:defRPr/>
                      </a:pPr>
                      <a:r>
                        <a:rPr lang="de-AT" sz="1600" b="1" dirty="0"/>
                        <a:t>7.2.2024</a:t>
                      </a:r>
                      <a:endParaRPr lang="de-AT" sz="1600" b="0" dirty="0"/>
                    </a:p>
                  </a:txBody>
                  <a:tcPr anchor="ctr"/>
                </a:tc>
                <a:extLst>
                  <a:ext uri="{0D108BD9-81ED-4DB2-BD59-A6C34878D82A}">
                    <a16:rowId xmlns:a16="http://schemas.microsoft.com/office/drawing/2014/main" val="2888797462"/>
                  </a:ext>
                </a:extLst>
              </a:tr>
              <a:tr h="656161">
                <a:tc>
                  <a:txBody>
                    <a:bodyPr/>
                    <a:lstStyle/>
                    <a:p>
                      <a:r>
                        <a:rPr lang="de-AT" sz="1600" dirty="0"/>
                        <a:t>Online Sprechstunde </a:t>
                      </a:r>
                    </a:p>
                  </a:txBody>
                  <a:tcPr anchor="ctr"/>
                </a:tc>
                <a:tc>
                  <a:txBody>
                    <a:bodyPr/>
                    <a:lstStyle/>
                    <a:p>
                      <a:r>
                        <a:rPr lang="de-AT" sz="1600" b="1" dirty="0"/>
                        <a:t>7.2.2024  17:00 Uhr </a:t>
                      </a:r>
                      <a:endParaRPr lang="de-AT" sz="1600" b="0" dirty="0"/>
                    </a:p>
                  </a:txBody>
                  <a:tcPr anchor="ctr"/>
                </a:tc>
                <a:extLst>
                  <a:ext uri="{0D108BD9-81ED-4DB2-BD59-A6C34878D82A}">
                    <a16:rowId xmlns:a16="http://schemas.microsoft.com/office/drawing/2014/main" val="3961463259"/>
                  </a:ext>
                </a:extLst>
              </a:tr>
              <a:tr h="656161">
                <a:tc>
                  <a:txBody>
                    <a:bodyPr/>
                    <a:lstStyle/>
                    <a:p>
                      <a:pPr marL="0" marR="0" lvl="0" indent="0" algn="l" defTabSz="914306" rtl="0" eaLnBrk="1" fontAlgn="auto" latinLnBrk="0" hangingPunct="1">
                        <a:lnSpc>
                          <a:spcPct val="100000"/>
                        </a:lnSpc>
                        <a:spcBef>
                          <a:spcPts val="0"/>
                        </a:spcBef>
                        <a:spcAft>
                          <a:spcPts val="0"/>
                        </a:spcAft>
                        <a:buClrTx/>
                        <a:buSzTx/>
                        <a:buFontTx/>
                        <a:buNone/>
                        <a:tabLst/>
                        <a:defRPr/>
                      </a:pPr>
                      <a:r>
                        <a:rPr lang="de-AT" sz="1600" b="0" dirty="0"/>
                        <a:t>Take-Home-</a:t>
                      </a:r>
                      <a:r>
                        <a:rPr lang="de-AT" sz="1600" b="0" dirty="0" err="1"/>
                        <a:t>Assignment</a:t>
                      </a:r>
                      <a:endParaRPr lang="de-AT" sz="1600" dirty="0"/>
                    </a:p>
                  </a:txBody>
                  <a:tcPr anchor="ctr"/>
                </a:tc>
                <a:tc>
                  <a:txBody>
                    <a:bodyPr/>
                    <a:lstStyle/>
                    <a:p>
                      <a:pPr marL="0" marR="0" lvl="0" indent="0" algn="l" defTabSz="914306" rtl="0" eaLnBrk="1" fontAlgn="auto" latinLnBrk="0" hangingPunct="1">
                        <a:lnSpc>
                          <a:spcPct val="100000"/>
                        </a:lnSpc>
                        <a:spcBef>
                          <a:spcPts val="0"/>
                        </a:spcBef>
                        <a:spcAft>
                          <a:spcPts val="0"/>
                        </a:spcAft>
                        <a:buClrTx/>
                        <a:buSzTx/>
                        <a:buFontTx/>
                        <a:buNone/>
                        <a:tabLst/>
                        <a:defRPr/>
                      </a:pPr>
                      <a:r>
                        <a:rPr lang="de-AT" sz="1600" b="1" dirty="0"/>
                        <a:t>8./9.2.2024</a:t>
                      </a:r>
                    </a:p>
                  </a:txBody>
                  <a:tcPr anchor="ctr"/>
                </a:tc>
                <a:extLst>
                  <a:ext uri="{0D108BD9-81ED-4DB2-BD59-A6C34878D82A}">
                    <a16:rowId xmlns:a16="http://schemas.microsoft.com/office/drawing/2014/main" val="2581914658"/>
                  </a:ext>
                </a:extLst>
              </a:tr>
              <a:tr h="656161">
                <a:tc>
                  <a:txBody>
                    <a:bodyPr/>
                    <a:lstStyle/>
                    <a:p>
                      <a:pPr marL="0" marR="0" lvl="0" indent="0" algn="l" defTabSz="914306" rtl="0" eaLnBrk="1" fontAlgn="auto" latinLnBrk="0" hangingPunct="1">
                        <a:lnSpc>
                          <a:spcPct val="100000"/>
                        </a:lnSpc>
                        <a:spcBef>
                          <a:spcPts val="0"/>
                        </a:spcBef>
                        <a:spcAft>
                          <a:spcPts val="0"/>
                        </a:spcAft>
                        <a:buClrTx/>
                        <a:buSzTx/>
                        <a:buFontTx/>
                        <a:buNone/>
                        <a:tabLst/>
                        <a:defRPr/>
                      </a:pPr>
                      <a:r>
                        <a:rPr lang="de-AT" sz="1600" b="1" dirty="0"/>
                        <a:t>Mitteilung </a:t>
                      </a:r>
                      <a:r>
                        <a:rPr lang="de-AT" sz="1600" b="0" dirty="0"/>
                        <a:t>über die </a:t>
                      </a:r>
                      <a:r>
                        <a:rPr lang="de-AT" sz="1600" b="1" dirty="0"/>
                        <a:t>Aufnahme</a:t>
                      </a:r>
                      <a:endParaRPr lang="de-AT" sz="1600" dirty="0"/>
                    </a:p>
                  </a:txBody>
                  <a:tcPr anchor="ctr"/>
                </a:tc>
                <a:tc>
                  <a:txBody>
                    <a:bodyPr/>
                    <a:lstStyle/>
                    <a:p>
                      <a:pPr marL="0" marR="0" lvl="0" indent="0" algn="l" defTabSz="914306" rtl="0" eaLnBrk="1" fontAlgn="auto" latinLnBrk="0" hangingPunct="1">
                        <a:lnSpc>
                          <a:spcPct val="100000"/>
                        </a:lnSpc>
                        <a:spcBef>
                          <a:spcPts val="0"/>
                        </a:spcBef>
                        <a:spcAft>
                          <a:spcPts val="0"/>
                        </a:spcAft>
                        <a:buClrTx/>
                        <a:buSzTx/>
                        <a:buFontTx/>
                        <a:buNone/>
                        <a:tabLst/>
                        <a:defRPr/>
                      </a:pPr>
                      <a:r>
                        <a:rPr lang="de-AT" sz="1600" b="1" dirty="0"/>
                        <a:t>Spätestens 19.2.2024</a:t>
                      </a:r>
                    </a:p>
                  </a:txBody>
                  <a:tcPr anchor="ctr"/>
                </a:tc>
                <a:extLst>
                  <a:ext uri="{0D108BD9-81ED-4DB2-BD59-A6C34878D82A}">
                    <a16:rowId xmlns:a16="http://schemas.microsoft.com/office/drawing/2014/main" val="3861666425"/>
                  </a:ext>
                </a:extLst>
              </a:tr>
              <a:tr h="908237">
                <a:tc>
                  <a:txBody>
                    <a:bodyPr/>
                    <a:lstStyle/>
                    <a:p>
                      <a:pPr marL="0" marR="0" lvl="0" indent="0" algn="l" defTabSz="914306" rtl="0" eaLnBrk="1" fontAlgn="auto" latinLnBrk="0" hangingPunct="1">
                        <a:lnSpc>
                          <a:spcPct val="100000"/>
                        </a:lnSpc>
                        <a:spcBef>
                          <a:spcPts val="0"/>
                        </a:spcBef>
                        <a:spcAft>
                          <a:spcPts val="0"/>
                        </a:spcAft>
                        <a:buClrTx/>
                        <a:buSzTx/>
                        <a:buFontTx/>
                        <a:buNone/>
                        <a:tabLst/>
                        <a:defRPr/>
                      </a:pPr>
                      <a:r>
                        <a:rPr lang="de-AT" sz="1800" b="0" dirty="0"/>
                        <a:t>Kursbeginn:</a:t>
                      </a:r>
                      <a:r>
                        <a:rPr lang="de-AT" sz="1800" b="1" dirty="0"/>
                        <a:t> </a:t>
                      </a:r>
                      <a:br>
                        <a:rPr lang="de-AT" sz="1800" b="1" dirty="0"/>
                      </a:br>
                      <a:r>
                        <a:rPr lang="de-AT" sz="1800" b="1" dirty="0"/>
                        <a:t>Kick off</a:t>
                      </a:r>
                      <a:br>
                        <a:rPr lang="de-AT" sz="1800" dirty="0"/>
                      </a:br>
                      <a:r>
                        <a:rPr lang="de-AT" sz="1800" b="1" dirty="0"/>
                        <a:t>Kurs I</a:t>
                      </a:r>
                      <a:r>
                        <a:rPr lang="de-AT" sz="1800" dirty="0"/>
                        <a:t> 	</a:t>
                      </a:r>
                      <a:endParaRPr lang="de-AT" dirty="0"/>
                    </a:p>
                  </a:txBody>
                  <a:tcPr anchor="ctr"/>
                </a:tc>
                <a:tc>
                  <a:txBody>
                    <a:bodyPr/>
                    <a:lstStyle/>
                    <a:p>
                      <a:br>
                        <a:rPr lang="de-AT" sz="1800" dirty="0"/>
                      </a:br>
                      <a:r>
                        <a:rPr lang="de-AT" sz="1800" b="1" dirty="0"/>
                        <a:t>7.3.2024 </a:t>
                      </a:r>
                    </a:p>
                    <a:p>
                      <a:r>
                        <a:rPr lang="de-AT" sz="1800" b="1" dirty="0"/>
                        <a:t>8.3.2024 </a:t>
                      </a:r>
                      <a:r>
                        <a:rPr lang="de-AT" sz="1800" dirty="0"/>
                        <a:t>	</a:t>
                      </a:r>
                      <a:endParaRPr lang="de-AT" dirty="0"/>
                    </a:p>
                  </a:txBody>
                  <a:tcPr anchor="ctr"/>
                </a:tc>
                <a:extLst>
                  <a:ext uri="{0D108BD9-81ED-4DB2-BD59-A6C34878D82A}">
                    <a16:rowId xmlns:a16="http://schemas.microsoft.com/office/drawing/2014/main" val="1200453062"/>
                  </a:ext>
                </a:extLst>
              </a:tr>
            </a:tbl>
          </a:graphicData>
        </a:graphic>
      </p:graphicFrame>
      <p:sp>
        <p:nvSpPr>
          <p:cNvPr id="6" name="Pfeil nach unten 5"/>
          <p:cNvSpPr/>
          <p:nvPr/>
        </p:nvSpPr>
        <p:spPr>
          <a:xfrm>
            <a:off x="246383" y="1712019"/>
            <a:ext cx="432048" cy="4528803"/>
          </a:xfrm>
          <a:prstGeom prst="downArrow">
            <a:avLst/>
          </a:prstGeom>
          <a:solidFill>
            <a:srgbClr val="1B7A9A"/>
          </a:solidFill>
          <a:ln>
            <a:solidFill>
              <a:srgbClr val="1B7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773463066"/>
      </p:ext>
    </p:extLst>
  </p:cSld>
  <p:clrMapOvr>
    <a:masterClrMapping/>
  </p:clrMapOvr>
  <p:transition advTm="14446">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462407" y="6093921"/>
            <a:ext cx="892150" cy="309702"/>
          </a:xfrm>
        </p:spPr>
        <p:txBody>
          <a:bodyPr/>
          <a:lstStyle/>
          <a:p>
            <a:r>
              <a:rPr lang="de-AT"/>
              <a:t>Seite </a:t>
            </a:r>
            <a:fld id="{680737D9-CC42-4855-ABAC-B759A1A9D624}" type="slidenum">
              <a:rPr lang="de-AT" smtClean="0"/>
              <a:pPr/>
              <a:t>8</a:t>
            </a:fld>
            <a:endParaRPr lang="de-AT" dirty="0"/>
          </a:p>
        </p:txBody>
      </p:sp>
      <p:sp>
        <p:nvSpPr>
          <p:cNvPr id="5" name="Titel 4"/>
          <p:cNvSpPr>
            <a:spLocks noGrp="1"/>
          </p:cNvSpPr>
          <p:nvPr>
            <p:ph type="title"/>
          </p:nvPr>
        </p:nvSpPr>
        <p:spPr>
          <a:xfrm>
            <a:off x="474824" y="167640"/>
            <a:ext cx="6827583" cy="1084586"/>
          </a:xfrm>
        </p:spPr>
        <p:txBody>
          <a:bodyPr/>
          <a:lstStyle/>
          <a:p>
            <a:r>
              <a:rPr lang="de-AT" dirty="0"/>
              <a:t>Aufbau des</a:t>
            </a:r>
            <a:br>
              <a:rPr lang="de-AT" dirty="0"/>
            </a:br>
            <a:r>
              <a:rPr lang="de-AT" dirty="0"/>
              <a:t>Aufnahmeverfahrens</a:t>
            </a:r>
          </a:p>
        </p:txBody>
      </p:sp>
      <p:sp>
        <p:nvSpPr>
          <p:cNvPr id="13" name="Textfeld 12"/>
          <p:cNvSpPr txBox="1"/>
          <p:nvPr/>
        </p:nvSpPr>
        <p:spPr>
          <a:xfrm>
            <a:off x="499611" y="1808525"/>
            <a:ext cx="7687808" cy="1477328"/>
          </a:xfrm>
          <a:prstGeom prst="rect">
            <a:avLst/>
          </a:prstGeom>
          <a:noFill/>
        </p:spPr>
        <p:txBody>
          <a:bodyPr wrap="square" rtlCol="0">
            <a:spAutoFit/>
          </a:bodyPr>
          <a:lstStyle/>
          <a:p>
            <a:pPr marL="285750" indent="-285750">
              <a:buFont typeface="Arial" panose="020B0604020202020204" pitchFamily="34" charset="0"/>
              <a:buChar char="•"/>
            </a:pPr>
            <a:r>
              <a:rPr lang="de-AT" b="1" dirty="0">
                <a:solidFill>
                  <a:schemeClr val="accent2">
                    <a:lumMod val="75000"/>
                    <a:lumOff val="25000"/>
                  </a:schemeClr>
                </a:solidFill>
              </a:rPr>
              <a:t>Anmeldung über LPIS bis 4.2.2024</a:t>
            </a:r>
          </a:p>
          <a:p>
            <a:pPr marL="285750" indent="-285750">
              <a:buFont typeface="Arial" panose="020B0604020202020204" pitchFamily="34" charset="0"/>
              <a:buChar char="•"/>
            </a:pPr>
            <a:r>
              <a:rPr lang="de-AT" b="1" dirty="0">
                <a:solidFill>
                  <a:schemeClr val="accent2">
                    <a:lumMod val="75000"/>
                    <a:lumOff val="25000"/>
                  </a:schemeClr>
                </a:solidFill>
              </a:rPr>
              <a:t>Abgabe Motivationsschreiben über</a:t>
            </a:r>
            <a:r>
              <a:rPr lang="de-AT" b="1" dirty="0"/>
              <a:t> </a:t>
            </a:r>
            <a:r>
              <a:rPr lang="de-AT" b="1" dirty="0" err="1">
                <a:solidFill>
                  <a:schemeClr val="accent2">
                    <a:lumMod val="75000"/>
                    <a:lumOff val="25000"/>
                  </a:schemeClr>
                </a:solidFill>
              </a:rPr>
              <a:t>Learn</a:t>
            </a:r>
            <a:endParaRPr lang="de-AT" b="1" dirty="0">
              <a:solidFill>
                <a:schemeClr val="accent2">
                  <a:lumMod val="75000"/>
                  <a:lumOff val="25000"/>
                </a:schemeClr>
              </a:solidFill>
            </a:endParaRPr>
          </a:p>
          <a:p>
            <a:r>
              <a:rPr lang="de-AT" b="1" dirty="0"/>
              <a:t> </a:t>
            </a:r>
          </a:p>
          <a:p>
            <a:r>
              <a:rPr lang="de-AT" dirty="0"/>
              <a:t>Anhand von Notenschnitt + Motivationsschreiben werden die besten 10 Studierenden ausgewählt.</a:t>
            </a:r>
          </a:p>
        </p:txBody>
      </p:sp>
      <p:sp>
        <p:nvSpPr>
          <p:cNvPr id="14" name="Textfeld 13"/>
          <p:cNvSpPr txBox="1"/>
          <p:nvPr/>
        </p:nvSpPr>
        <p:spPr>
          <a:xfrm>
            <a:off x="557527" y="3856580"/>
            <a:ext cx="8113385" cy="1477328"/>
          </a:xfrm>
          <a:prstGeom prst="rect">
            <a:avLst/>
          </a:prstGeom>
          <a:noFill/>
        </p:spPr>
        <p:txBody>
          <a:bodyPr wrap="square" rtlCol="0">
            <a:spAutoFit/>
          </a:bodyPr>
          <a:lstStyle/>
          <a:p>
            <a:endParaRPr lang="de-AT" b="1" dirty="0"/>
          </a:p>
          <a:p>
            <a:pPr marL="285750" indent="-285750">
              <a:buFont typeface="Arial" panose="020B0604020202020204" pitchFamily="34" charset="0"/>
              <a:buChar char="•"/>
            </a:pPr>
            <a:r>
              <a:rPr lang="de-AT" b="1" dirty="0">
                <a:solidFill>
                  <a:srgbClr val="00B050"/>
                </a:solidFill>
              </a:rPr>
              <a:t>Anmeldung über LPIS bis 8.2.2024</a:t>
            </a:r>
          </a:p>
          <a:p>
            <a:pPr marL="285750" indent="-285750">
              <a:buFont typeface="Arial" panose="020B0604020202020204" pitchFamily="34" charset="0"/>
              <a:buChar char="•"/>
            </a:pPr>
            <a:r>
              <a:rPr lang="de-AT" b="1" dirty="0">
                <a:solidFill>
                  <a:srgbClr val="00B050"/>
                </a:solidFill>
              </a:rPr>
              <a:t>ev. Textstudium </a:t>
            </a:r>
            <a:r>
              <a:rPr lang="de-AT" dirty="0"/>
              <a:t>(Texte auf LEARN ab der Anmeldung verfügbar)</a:t>
            </a:r>
            <a:endParaRPr lang="de-AT" b="1" dirty="0"/>
          </a:p>
          <a:p>
            <a:endParaRPr lang="de-AT" b="1" dirty="0"/>
          </a:p>
          <a:p>
            <a:endParaRPr lang="de-AT" dirty="0"/>
          </a:p>
        </p:txBody>
      </p:sp>
      <p:sp>
        <p:nvSpPr>
          <p:cNvPr id="19" name="Textfeld 18"/>
          <p:cNvSpPr txBox="1"/>
          <p:nvPr/>
        </p:nvSpPr>
        <p:spPr>
          <a:xfrm>
            <a:off x="589839" y="4855909"/>
            <a:ext cx="7609329" cy="1754326"/>
          </a:xfrm>
          <a:prstGeom prst="rect">
            <a:avLst/>
          </a:prstGeom>
          <a:noFill/>
        </p:spPr>
        <p:txBody>
          <a:bodyPr wrap="square" rtlCol="0">
            <a:spAutoFit/>
          </a:bodyPr>
          <a:lstStyle/>
          <a:p>
            <a:r>
              <a:rPr lang="de-AT" dirty="0"/>
              <a:t>Take Home </a:t>
            </a:r>
            <a:r>
              <a:rPr lang="de-AT" dirty="0" err="1"/>
              <a:t>Assignment</a:t>
            </a:r>
            <a:r>
              <a:rPr lang="de-AT" dirty="0"/>
              <a:t>:</a:t>
            </a:r>
          </a:p>
          <a:p>
            <a:pPr marL="285750" indent="-285750">
              <a:buFont typeface="Arial" panose="020B0604020202020204" pitchFamily="34" charset="0"/>
              <a:buChar char="•"/>
            </a:pPr>
            <a:r>
              <a:rPr lang="de-AT" b="1" dirty="0">
                <a:solidFill>
                  <a:srgbClr val="00B050"/>
                </a:solidFill>
              </a:rPr>
              <a:t>ca. 3 Aufgaben zu den bereits verfügbaren Texten  </a:t>
            </a:r>
          </a:p>
          <a:p>
            <a:pPr marL="285750" indent="-285750">
              <a:buFont typeface="Arial" panose="020B0604020202020204" pitchFamily="34" charset="0"/>
              <a:buChar char="•"/>
            </a:pPr>
            <a:r>
              <a:rPr lang="de-AT" b="1" dirty="0">
                <a:solidFill>
                  <a:srgbClr val="00B050"/>
                </a:solidFill>
              </a:rPr>
              <a:t>1 neuer Kurztext - Gestaltung von 2-3 Folien</a:t>
            </a:r>
          </a:p>
          <a:p>
            <a:r>
              <a:rPr lang="de-AT" dirty="0"/>
              <a:t>Kurzgespräch über MS Teams</a:t>
            </a:r>
          </a:p>
          <a:p>
            <a:r>
              <a:rPr lang="de-AT" dirty="0"/>
              <a:t>Aufwand ca. 2 Stunden im Rahmen des 3 Stunden Zeitfensters</a:t>
            </a:r>
          </a:p>
          <a:p>
            <a:r>
              <a:rPr lang="de-AT" dirty="0"/>
              <a:t> </a:t>
            </a:r>
          </a:p>
        </p:txBody>
      </p:sp>
      <p:sp>
        <p:nvSpPr>
          <p:cNvPr id="20" name="Rechteck 19"/>
          <p:cNvSpPr/>
          <p:nvPr/>
        </p:nvSpPr>
        <p:spPr>
          <a:xfrm>
            <a:off x="478443" y="1793393"/>
            <a:ext cx="8271555" cy="1563534"/>
          </a:xfrm>
          <a:prstGeom prst="rect">
            <a:avLst/>
          </a:prstGeom>
          <a:noFill/>
          <a:ln>
            <a:solidFill>
              <a:srgbClr val="1B7A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
        <p:nvSpPr>
          <p:cNvPr id="21" name="Rechteck 20"/>
          <p:cNvSpPr/>
          <p:nvPr/>
        </p:nvSpPr>
        <p:spPr>
          <a:xfrm>
            <a:off x="548915" y="3989219"/>
            <a:ext cx="8271555" cy="2414403"/>
          </a:xfrm>
          <a:prstGeom prst="rect">
            <a:avLst/>
          </a:prstGeom>
          <a:noFill/>
          <a:ln>
            <a:solidFill>
              <a:srgbClr val="1B7A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
        <p:nvSpPr>
          <p:cNvPr id="2" name="Textfeld 1"/>
          <p:cNvSpPr txBox="1"/>
          <p:nvPr/>
        </p:nvSpPr>
        <p:spPr>
          <a:xfrm>
            <a:off x="408616" y="1403121"/>
            <a:ext cx="2768707" cy="369332"/>
          </a:xfrm>
          <a:prstGeom prst="rect">
            <a:avLst/>
          </a:prstGeom>
          <a:noFill/>
        </p:spPr>
        <p:txBody>
          <a:bodyPr wrap="none" rtlCol="0">
            <a:spAutoFit/>
          </a:bodyPr>
          <a:lstStyle/>
          <a:p>
            <a:r>
              <a:rPr lang="de-AT" dirty="0">
                <a:solidFill>
                  <a:schemeClr val="accent2">
                    <a:lumMod val="75000"/>
                    <a:lumOff val="25000"/>
                  </a:schemeClr>
                </a:solidFill>
              </a:rPr>
              <a:t>über den Notenschnitt</a:t>
            </a:r>
          </a:p>
        </p:txBody>
      </p:sp>
      <p:sp>
        <p:nvSpPr>
          <p:cNvPr id="10" name="Textfeld 9"/>
          <p:cNvSpPr txBox="1"/>
          <p:nvPr/>
        </p:nvSpPr>
        <p:spPr>
          <a:xfrm>
            <a:off x="462407" y="3610323"/>
            <a:ext cx="3507242" cy="369332"/>
          </a:xfrm>
          <a:prstGeom prst="rect">
            <a:avLst/>
          </a:prstGeom>
          <a:noFill/>
        </p:spPr>
        <p:txBody>
          <a:bodyPr wrap="none" rtlCol="0">
            <a:spAutoFit/>
          </a:bodyPr>
          <a:lstStyle/>
          <a:p>
            <a:r>
              <a:rPr lang="de-AT" dirty="0">
                <a:solidFill>
                  <a:srgbClr val="00B050"/>
                </a:solidFill>
              </a:rPr>
              <a:t>über Take Home </a:t>
            </a:r>
            <a:r>
              <a:rPr lang="de-AT" dirty="0" err="1">
                <a:solidFill>
                  <a:srgbClr val="00B050"/>
                </a:solidFill>
              </a:rPr>
              <a:t>Assignment</a:t>
            </a:r>
            <a:endParaRPr lang="de-AT" dirty="0">
              <a:solidFill>
                <a:srgbClr val="00B050"/>
              </a:solidFill>
            </a:endParaRPr>
          </a:p>
        </p:txBody>
      </p:sp>
    </p:spTree>
    <p:extLst>
      <p:ext uri="{BB962C8B-B14F-4D97-AF65-F5344CB8AC3E}">
        <p14:creationId xmlns:p14="http://schemas.microsoft.com/office/powerpoint/2010/main" val="2976861542"/>
      </p:ext>
    </p:extLst>
  </p:cSld>
  <p:clrMapOvr>
    <a:masterClrMapping/>
  </p:clrMapOvr>
  <p:transition advTm="116437">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74824" y="167640"/>
            <a:ext cx="6827583" cy="1084586"/>
          </a:xfrm>
        </p:spPr>
        <p:txBody>
          <a:bodyPr/>
          <a:lstStyle/>
          <a:p>
            <a:r>
              <a:rPr lang="de-AT" dirty="0"/>
              <a:t>Aufbau des</a:t>
            </a:r>
            <a:br>
              <a:rPr lang="de-AT" dirty="0"/>
            </a:br>
            <a:r>
              <a:rPr lang="de-AT" dirty="0"/>
              <a:t>Aufnahmeverfahrens</a:t>
            </a:r>
          </a:p>
        </p:txBody>
      </p:sp>
      <p:sp>
        <p:nvSpPr>
          <p:cNvPr id="13" name="Textfeld 12"/>
          <p:cNvSpPr txBox="1"/>
          <p:nvPr/>
        </p:nvSpPr>
        <p:spPr>
          <a:xfrm>
            <a:off x="683568" y="2843577"/>
            <a:ext cx="7687808"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AT" b="1" dirty="0"/>
              <a:t>Anmeldung über LPIS bis 4.2.2024</a:t>
            </a:r>
          </a:p>
          <a:p>
            <a:pPr marL="285750" indent="-285750">
              <a:lnSpc>
                <a:spcPct val="150000"/>
              </a:lnSpc>
              <a:buFont typeface="Arial" panose="020B0604020202020204" pitchFamily="34" charset="0"/>
              <a:buChar char="•"/>
            </a:pPr>
            <a:r>
              <a:rPr lang="de-AT" b="1" dirty="0">
                <a:solidFill>
                  <a:schemeClr val="accent2">
                    <a:lumMod val="75000"/>
                    <a:lumOff val="25000"/>
                  </a:schemeClr>
                </a:solidFill>
              </a:rPr>
              <a:t>Abgabe Motivationsschreiben über</a:t>
            </a:r>
            <a:r>
              <a:rPr lang="de-AT" b="1" dirty="0"/>
              <a:t> </a:t>
            </a:r>
            <a:r>
              <a:rPr lang="de-AT" b="1" dirty="0" err="1">
                <a:solidFill>
                  <a:schemeClr val="accent2">
                    <a:lumMod val="75000"/>
                    <a:lumOff val="25000"/>
                  </a:schemeClr>
                </a:solidFill>
              </a:rPr>
              <a:t>Learn</a:t>
            </a:r>
            <a:endParaRPr lang="de-AT" b="1" dirty="0">
              <a:solidFill>
                <a:schemeClr val="accent2">
                  <a:lumMod val="75000"/>
                  <a:lumOff val="25000"/>
                </a:schemeClr>
              </a:solidFill>
            </a:endParaRPr>
          </a:p>
          <a:p>
            <a:r>
              <a:rPr lang="de-AT" b="1" dirty="0"/>
              <a:t> </a:t>
            </a:r>
          </a:p>
          <a:p>
            <a:r>
              <a:rPr lang="de-AT" dirty="0"/>
              <a:t>Anhand von Notenschnitt + Motivationsschreiben werden die besten 10 Studierenden ausgewählt.</a:t>
            </a:r>
          </a:p>
        </p:txBody>
      </p:sp>
      <p:sp>
        <p:nvSpPr>
          <p:cNvPr id="20" name="Rechteck 19"/>
          <p:cNvSpPr/>
          <p:nvPr/>
        </p:nvSpPr>
        <p:spPr>
          <a:xfrm>
            <a:off x="448018" y="2564904"/>
            <a:ext cx="8271555" cy="2034674"/>
          </a:xfrm>
          <a:prstGeom prst="rect">
            <a:avLst/>
          </a:prstGeom>
          <a:noFill/>
          <a:ln>
            <a:solidFill>
              <a:srgbClr val="1B7A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
        <p:nvSpPr>
          <p:cNvPr id="2" name="Textfeld 1"/>
          <p:cNvSpPr txBox="1"/>
          <p:nvPr/>
        </p:nvSpPr>
        <p:spPr>
          <a:xfrm>
            <a:off x="3249694" y="1713736"/>
            <a:ext cx="4052713" cy="461665"/>
          </a:xfrm>
          <a:prstGeom prst="rect">
            <a:avLst/>
          </a:prstGeom>
          <a:noFill/>
        </p:spPr>
        <p:txBody>
          <a:bodyPr wrap="none" rtlCol="0">
            <a:spAutoFit/>
          </a:bodyPr>
          <a:lstStyle/>
          <a:p>
            <a:r>
              <a:rPr lang="de-AT" sz="2400" b="1" dirty="0">
                <a:solidFill>
                  <a:schemeClr val="accent2">
                    <a:lumMod val="75000"/>
                    <a:lumOff val="25000"/>
                  </a:schemeClr>
                </a:solidFill>
              </a:rPr>
              <a:t>über den Notenschnitt</a:t>
            </a:r>
          </a:p>
        </p:txBody>
      </p:sp>
    </p:spTree>
    <p:extLst>
      <p:ext uri="{BB962C8B-B14F-4D97-AF65-F5344CB8AC3E}">
        <p14:creationId xmlns:p14="http://schemas.microsoft.com/office/powerpoint/2010/main" val="1477525338"/>
      </p:ext>
    </p:extLst>
  </p:cSld>
  <p:clrMapOvr>
    <a:masterClrMapping/>
  </p:clrMapOvr>
  <p:transition advTm="1164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8.9|11.5|7.8"/>
</p:tagLst>
</file>

<file path=ppt/tags/tag2.xml><?xml version="1.0" encoding="utf-8"?>
<p:tagLst xmlns:a="http://schemas.openxmlformats.org/drawingml/2006/main" xmlns:r="http://schemas.openxmlformats.org/officeDocument/2006/relationships" xmlns:p="http://schemas.openxmlformats.org/presentationml/2006/main">
  <p:tag name="TIMING" val="|8.1|23.3|9.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10 V1.1.potx" id="{50821DC6-1170-4F69-BC0F-BF2469366875}" vid="{788B52EF-C0A8-4B8C-8AD4-D720815E0A05}"/>
    </a:ext>
  </a:extLst>
</a:theme>
</file>

<file path=ppt/theme/theme2.xml><?xml version="1.0" encoding="utf-8"?>
<a:theme xmlns:a="http://schemas.openxmlformats.org/drawingml/2006/main" name="1_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10 V1.1.potx" id="{50821DC6-1170-4F69-BC0F-BF2469366875}" vid="{788B52EF-C0A8-4B8C-8AD4-D720815E0A05}"/>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Präsentationsvorlage inkl</Template>
  <TotalTime>0</TotalTime>
  <Words>1130</Words>
  <Application>Microsoft Office PowerPoint</Application>
  <PresentationFormat>Bildschirmpräsentation (4:3)</PresentationFormat>
  <Paragraphs>246</Paragraphs>
  <Slides>24</Slides>
  <Notes>11</Notes>
  <HiddenSlides>3</HiddenSlides>
  <MMClips>2</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24</vt:i4>
      </vt:variant>
    </vt:vector>
  </HeadingPairs>
  <TitlesOfParts>
    <vt:vector size="35" baseType="lpstr">
      <vt:lpstr>Arial</vt:lpstr>
      <vt:lpstr>Calibri</vt:lpstr>
      <vt:lpstr>Calibri Light</vt:lpstr>
      <vt:lpstr>Georgia</vt:lpstr>
      <vt:lpstr>Verdana</vt:lpstr>
      <vt:lpstr>Verdana Pro Black</vt:lpstr>
      <vt:lpstr>Verdana Pro Cond Black</vt:lpstr>
      <vt:lpstr>Wingdings</vt:lpstr>
      <vt:lpstr>WU 16:10</vt:lpstr>
      <vt:lpstr>1_WU 16:10</vt:lpstr>
      <vt:lpstr>Office Theme</vt:lpstr>
      <vt:lpstr>Wirtschaftstraining &amp; Bildungsmanagement</vt:lpstr>
      <vt:lpstr> Zentrale Fragen  </vt:lpstr>
      <vt:lpstr>Berufliche  Handlungsfelder</vt:lpstr>
      <vt:lpstr>Stimmen  aus der Praxis</vt:lpstr>
      <vt:lpstr>Stimmen  aus der Praxis</vt:lpstr>
      <vt:lpstr>                     Aufnahmekriterien  </vt:lpstr>
      <vt:lpstr>Zeitlicher Ablauf  des Aufnahmeverfahrens</vt:lpstr>
      <vt:lpstr>Aufbau des Aufnahmeverfahrens</vt:lpstr>
      <vt:lpstr>Aufbau des Aufnahmeverfahrens</vt:lpstr>
      <vt:lpstr>Aufbau des Aufnahmeverfahrens</vt:lpstr>
      <vt:lpstr>Aufbau der SBWL Wirtschaftstraining</vt:lpstr>
      <vt:lpstr>Kurs I  Grundkurs</vt:lpstr>
      <vt:lpstr>PowerPoint-Präsentation</vt:lpstr>
      <vt:lpstr>Aufbau der SBWL Wirtschaftstraining</vt:lpstr>
      <vt:lpstr>PowerPoint-Präsentation</vt:lpstr>
      <vt:lpstr>Kurs IV  Neue Medien im  Wirtschaftstraining</vt:lpstr>
      <vt:lpstr>Kurs V  Praxiserkundung</vt:lpstr>
      <vt:lpstr>Kurs V  Praxiserkundung  Betriebliche Weiterbildung</vt:lpstr>
      <vt:lpstr>Kurs V  Praxiserkundung Berufsfeld Schule</vt:lpstr>
      <vt:lpstr>„GWA Spezial“ Forschungsmethoden – Wirtschaftstraining </vt:lpstr>
      <vt:lpstr>Zusatzqualifikation Wirtschaftstraining</vt:lpstr>
      <vt:lpstr>Zusatzqualifikation Wirtschaftstraining</vt:lpstr>
      <vt:lpstr>Fragen zur SBWL?</vt:lpstr>
      <vt:lpstr>PowerPoint-Präsentation</vt:lpstr>
    </vt:vector>
  </TitlesOfParts>
  <Company>WU-Wien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ilse.pachlinger@wu.ac.at</dc:creator>
  <cp:lastModifiedBy>Pachlinger, Ilse</cp:lastModifiedBy>
  <cp:revision>404</cp:revision>
  <cp:lastPrinted>2023-05-16T12:16:09Z</cp:lastPrinted>
  <dcterms:created xsi:type="dcterms:W3CDTF">2009-06-04T09:44:53Z</dcterms:created>
  <dcterms:modified xsi:type="dcterms:W3CDTF">2024-01-16T10:47:19Z</dcterms:modified>
</cp:coreProperties>
</file>