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4"/>
  </p:notesMasterIdLst>
  <p:handoutMasterIdLst>
    <p:handoutMasterId r:id="rId45"/>
  </p:handoutMasterIdLst>
  <p:sldIdLst>
    <p:sldId id="278" r:id="rId5"/>
    <p:sldId id="341" r:id="rId6"/>
    <p:sldId id="264" r:id="rId7"/>
    <p:sldId id="340" r:id="rId8"/>
    <p:sldId id="305" r:id="rId9"/>
    <p:sldId id="284" r:id="rId10"/>
    <p:sldId id="306" r:id="rId11"/>
    <p:sldId id="285" r:id="rId12"/>
    <p:sldId id="327" r:id="rId13"/>
    <p:sldId id="328" r:id="rId14"/>
    <p:sldId id="329" r:id="rId15"/>
    <p:sldId id="321" r:id="rId16"/>
    <p:sldId id="322" r:id="rId17"/>
    <p:sldId id="323" r:id="rId18"/>
    <p:sldId id="324" r:id="rId19"/>
    <p:sldId id="320" r:id="rId20"/>
    <p:sldId id="330" r:id="rId21"/>
    <p:sldId id="347" r:id="rId22"/>
    <p:sldId id="331" r:id="rId23"/>
    <p:sldId id="344" r:id="rId24"/>
    <p:sldId id="332" r:id="rId25"/>
    <p:sldId id="345" r:id="rId26"/>
    <p:sldId id="333" r:id="rId27"/>
    <p:sldId id="315" r:id="rId28"/>
    <p:sldId id="342" r:id="rId29"/>
    <p:sldId id="282" r:id="rId30"/>
    <p:sldId id="335" r:id="rId31"/>
    <p:sldId id="303" r:id="rId32"/>
    <p:sldId id="348" r:id="rId33"/>
    <p:sldId id="334" r:id="rId34"/>
    <p:sldId id="325" r:id="rId35"/>
    <p:sldId id="343" r:id="rId36"/>
    <p:sldId id="349" r:id="rId37"/>
    <p:sldId id="301" r:id="rId38"/>
    <p:sldId id="338" r:id="rId39"/>
    <p:sldId id="310" r:id="rId40"/>
    <p:sldId id="314" r:id="rId41"/>
    <p:sldId id="313" r:id="rId42"/>
    <p:sldId id="277" r:id="rId43"/>
  </p:sldIdLst>
  <p:sldSz cx="9144000" cy="5715000" type="screen16x10"/>
  <p:notesSz cx="6858000" cy="9144000"/>
  <p:custDataLst>
    <p:tags r:id="rId46"/>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5465">
          <p15:clr>
            <a:srgbClr val="A4A3A4"/>
          </p15:clr>
        </p15:guide>
        <p15:guide id="3" pos="4241">
          <p15:clr>
            <a:srgbClr val="A4A3A4"/>
          </p15:clr>
        </p15:guide>
        <p15:guide id="4" pos="469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9" name="Autor" initials="A" lastIdx="1"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FF7"/>
    <a:srgbClr val="CBDDEF"/>
    <a:srgbClr val="0096D3"/>
    <a:srgbClr val="0C94B7"/>
    <a:srgbClr val="41B4CE"/>
    <a:srgbClr val="73BAD1"/>
    <a:srgbClr val="65B4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3401" autoAdjust="0"/>
  </p:normalViewPr>
  <p:slideViewPr>
    <p:cSldViewPr snapToGrid="0" showGuides="1">
      <p:cViewPr varScale="1">
        <p:scale>
          <a:sx n="66" d="100"/>
          <a:sy n="66" d="100"/>
        </p:scale>
        <p:origin x="1188" y="48"/>
      </p:cViewPr>
      <p:guideLst>
        <p:guide orient="horz" pos="1800"/>
        <p:guide pos="5465"/>
        <p:guide pos="4241"/>
        <p:guide pos="4695"/>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4" d="100"/>
          <a:sy n="94" d="100"/>
        </p:scale>
        <p:origin x="274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sz="1000" dirty="0">
              <a:latin typeface="Verdana" pitchFamily="34" charset="0"/>
              <a:ea typeface="Verdana" pitchFamily="34" charset="0"/>
              <a:cs typeface="Verdana"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68817FD-8155-4502-AF78-DBC2EA4B168F}" type="datetimeFigureOut">
              <a:rPr lang="de-AT" sz="1000" smtClean="0">
                <a:latin typeface="Verdana" pitchFamily="34" charset="0"/>
                <a:ea typeface="Verdana" pitchFamily="34" charset="0"/>
                <a:cs typeface="Verdana" pitchFamily="34" charset="0"/>
              </a:rPr>
              <a:t>15.01.2024</a:t>
            </a:fld>
            <a:endParaRPr lang="de-AT" sz="1000" dirty="0">
              <a:latin typeface="Verdana" pitchFamily="34" charset="0"/>
              <a:ea typeface="Verdana" pitchFamily="34" charset="0"/>
              <a:cs typeface="Verdana"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sz="1000" dirty="0">
              <a:latin typeface="Verdana" pitchFamily="34" charset="0"/>
              <a:ea typeface="Verdana" pitchFamily="34" charset="0"/>
              <a:cs typeface="Verdana"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7F6F62-1C91-45E7-BAED-FBFBF67C82BC}" type="slidenum">
              <a:rPr lang="de-AT" sz="1000" smtClean="0">
                <a:latin typeface="Verdana" pitchFamily="34" charset="0"/>
                <a:ea typeface="Verdana" pitchFamily="34" charset="0"/>
                <a:cs typeface="Verdana" pitchFamily="34" charset="0"/>
              </a:rPr>
              <a:t>‹Nr.›</a:t>
            </a:fld>
            <a:endParaRPr lang="de-AT"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54345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latin typeface="Verdana" pitchFamily="34" charset="0"/>
                <a:ea typeface="Verdana" pitchFamily="34" charset="0"/>
                <a:cs typeface="Verdana" pitchFamily="34" charset="0"/>
              </a:defRPr>
            </a:lvl1pPr>
          </a:lstStyle>
          <a:p>
            <a:endParaRPr lang="de-AT"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latin typeface="Verdana" pitchFamily="34" charset="0"/>
                <a:ea typeface="Verdana" pitchFamily="34" charset="0"/>
                <a:cs typeface="Verdana" pitchFamily="34" charset="0"/>
              </a:defRPr>
            </a:lvl1pPr>
          </a:lstStyle>
          <a:p>
            <a:fld id="{C0A972FC-F5E0-4F80-B169-F0B5EFC71333}" type="datetimeFigureOut">
              <a:rPr lang="de-AT" smtClean="0"/>
              <a:pPr/>
              <a:t>15.01.2024</a:t>
            </a:fld>
            <a:endParaRPr lang="de-AT" dirty="0"/>
          </a:p>
        </p:txBody>
      </p:sp>
      <p:sp>
        <p:nvSpPr>
          <p:cNvPr id="4" name="Folienbildplatzhalt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AT" dirty="0"/>
              <a:t>Textmasterformat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Verdana" pitchFamily="34" charset="0"/>
                <a:ea typeface="Verdana" pitchFamily="34" charset="0"/>
                <a:cs typeface="Verdana" pitchFamily="34" charset="0"/>
              </a:defRPr>
            </a:lvl1pPr>
          </a:lstStyle>
          <a:p>
            <a:endParaRPr lang="de-AT"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a:latin typeface="Verdana" pitchFamily="34" charset="0"/>
                <a:ea typeface="Verdana" pitchFamily="34" charset="0"/>
                <a:cs typeface="Verdana" pitchFamily="34" charset="0"/>
              </a:defRPr>
            </a:lvl1pPr>
          </a:lstStyle>
          <a:p>
            <a:fld id="{219CC2FD-B32F-4992-A15B-F95E2E35C81B}" type="slidenum">
              <a:rPr lang="de-AT" smtClean="0"/>
              <a:pPr/>
              <a:t>‹Nr.›</a:t>
            </a:fld>
            <a:endParaRPr lang="de-AT" dirty="0"/>
          </a:p>
        </p:txBody>
      </p:sp>
    </p:spTree>
    <p:extLst>
      <p:ext uri="{BB962C8B-B14F-4D97-AF65-F5344CB8AC3E}">
        <p14:creationId xmlns:p14="http://schemas.microsoft.com/office/powerpoint/2010/main" val="91513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itchFamily="34" charset="0"/>
        <a:ea typeface="Verdana" pitchFamily="34" charset="0"/>
        <a:cs typeface="Verdana" pitchFamily="34" charset="0"/>
      </a:defRPr>
    </a:lvl1pPr>
    <a:lvl2pPr marL="457200" algn="l" defTabSz="914400" rtl="0" eaLnBrk="1" latinLnBrk="0" hangingPunct="1">
      <a:defRPr sz="1200" kern="1200">
        <a:solidFill>
          <a:schemeClr val="tx1"/>
        </a:solidFill>
        <a:latin typeface="Verdana" panose="020B0604030504040204" pitchFamily="34" charset="0"/>
        <a:ea typeface="+mn-ea"/>
        <a:cs typeface="+mn-cs"/>
      </a:defRPr>
    </a:lvl2pPr>
    <a:lvl3pPr marL="914400" algn="l" defTabSz="914400" rtl="0" eaLnBrk="1" latinLnBrk="0" hangingPunct="1">
      <a:defRPr sz="1200" kern="1200">
        <a:solidFill>
          <a:schemeClr val="tx1"/>
        </a:solidFill>
        <a:latin typeface="Verdana" panose="020B0604030504040204" pitchFamily="34" charset="0"/>
        <a:ea typeface="+mn-ea"/>
        <a:cs typeface="+mn-cs"/>
      </a:defRPr>
    </a:lvl3pPr>
    <a:lvl4pPr marL="1371600" algn="l" defTabSz="914400" rtl="0" eaLnBrk="1" latinLnBrk="0" hangingPunct="1">
      <a:defRPr sz="1200" kern="1200">
        <a:solidFill>
          <a:schemeClr val="tx1"/>
        </a:solidFill>
        <a:latin typeface="Verdana" panose="020B0604030504040204" pitchFamily="34" charset="0"/>
        <a:ea typeface="+mn-ea"/>
        <a:cs typeface="+mn-cs"/>
      </a:defRPr>
    </a:lvl4pPr>
    <a:lvl5pPr marL="1828800" algn="l" defTabSz="914400" rtl="0" eaLnBrk="1" latinLnBrk="0" hangingPunct="1">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1</a:t>
            </a:fld>
            <a:endParaRPr lang="de-AT" dirty="0"/>
          </a:p>
        </p:txBody>
      </p:sp>
    </p:spTree>
    <p:extLst>
      <p:ext uri="{BB962C8B-B14F-4D97-AF65-F5344CB8AC3E}">
        <p14:creationId xmlns:p14="http://schemas.microsoft.com/office/powerpoint/2010/main" val="3956595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22</a:t>
            </a:fld>
            <a:endParaRPr lang="de-AT" dirty="0"/>
          </a:p>
        </p:txBody>
      </p:sp>
    </p:spTree>
    <p:extLst>
      <p:ext uri="{BB962C8B-B14F-4D97-AF65-F5344CB8AC3E}">
        <p14:creationId xmlns:p14="http://schemas.microsoft.com/office/powerpoint/2010/main" val="3717947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0DBFB593-90D8-42EF-B042-3F5628C06FFC}" type="slidenum">
              <a:rPr lang="de-AT" smtClean="0"/>
              <a:pPr/>
              <a:t>27</a:t>
            </a:fld>
            <a:endParaRPr lang="de-AT" dirty="0"/>
          </a:p>
        </p:txBody>
      </p:sp>
    </p:spTree>
    <p:extLst>
      <p:ext uri="{BB962C8B-B14F-4D97-AF65-F5344CB8AC3E}">
        <p14:creationId xmlns:p14="http://schemas.microsoft.com/office/powerpoint/2010/main" val="3890568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0DBFB593-90D8-42EF-B042-3F5628C06FFC}" type="slidenum">
              <a:rPr lang="de-AT" smtClean="0"/>
              <a:pPr/>
              <a:t>29</a:t>
            </a:fld>
            <a:endParaRPr lang="de-AT" dirty="0"/>
          </a:p>
        </p:txBody>
      </p:sp>
    </p:spTree>
    <p:extLst>
      <p:ext uri="{BB962C8B-B14F-4D97-AF65-F5344CB8AC3E}">
        <p14:creationId xmlns:p14="http://schemas.microsoft.com/office/powerpoint/2010/main" val="1750711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0DBFB593-90D8-42EF-B042-3F5628C06FFC}" type="slidenum">
              <a:rPr lang="de-AT" smtClean="0"/>
              <a:pPr/>
              <a:t>31</a:t>
            </a:fld>
            <a:endParaRPr lang="de-AT" dirty="0"/>
          </a:p>
        </p:txBody>
      </p:sp>
    </p:spTree>
    <p:extLst>
      <p:ext uri="{BB962C8B-B14F-4D97-AF65-F5344CB8AC3E}">
        <p14:creationId xmlns:p14="http://schemas.microsoft.com/office/powerpoint/2010/main" val="731157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39</a:t>
            </a:fld>
            <a:endParaRPr lang="de-AT" dirty="0"/>
          </a:p>
        </p:txBody>
      </p:sp>
    </p:spTree>
    <p:extLst>
      <p:ext uri="{BB962C8B-B14F-4D97-AF65-F5344CB8AC3E}">
        <p14:creationId xmlns:p14="http://schemas.microsoft.com/office/powerpoint/2010/main" val="3351964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0DBFB593-90D8-42EF-B042-3F5628C06FFC}" type="slidenum">
              <a:rPr lang="de-AT" smtClean="0"/>
              <a:pPr/>
              <a:t>3</a:t>
            </a:fld>
            <a:endParaRPr lang="de-AT" dirty="0"/>
          </a:p>
        </p:txBody>
      </p:sp>
    </p:spTree>
    <p:extLst>
      <p:ext uri="{BB962C8B-B14F-4D97-AF65-F5344CB8AC3E}">
        <p14:creationId xmlns:p14="http://schemas.microsoft.com/office/powerpoint/2010/main" val="1585565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5</a:t>
            </a:fld>
            <a:endParaRPr lang="de-AT" dirty="0"/>
          </a:p>
        </p:txBody>
      </p:sp>
    </p:spTree>
    <p:extLst>
      <p:ext uri="{BB962C8B-B14F-4D97-AF65-F5344CB8AC3E}">
        <p14:creationId xmlns:p14="http://schemas.microsoft.com/office/powerpoint/2010/main" val="2093633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7</a:t>
            </a:fld>
            <a:endParaRPr lang="de-AT" dirty="0"/>
          </a:p>
        </p:txBody>
      </p:sp>
    </p:spTree>
    <p:extLst>
      <p:ext uri="{BB962C8B-B14F-4D97-AF65-F5344CB8AC3E}">
        <p14:creationId xmlns:p14="http://schemas.microsoft.com/office/powerpoint/2010/main" val="401460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9</a:t>
            </a:fld>
            <a:endParaRPr lang="de-AT" dirty="0"/>
          </a:p>
        </p:txBody>
      </p:sp>
    </p:spTree>
    <p:extLst>
      <p:ext uri="{BB962C8B-B14F-4D97-AF65-F5344CB8AC3E}">
        <p14:creationId xmlns:p14="http://schemas.microsoft.com/office/powerpoint/2010/main" val="550281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10</a:t>
            </a:fld>
            <a:endParaRPr lang="de-AT" dirty="0"/>
          </a:p>
        </p:txBody>
      </p:sp>
    </p:spTree>
    <p:extLst>
      <p:ext uri="{BB962C8B-B14F-4D97-AF65-F5344CB8AC3E}">
        <p14:creationId xmlns:p14="http://schemas.microsoft.com/office/powerpoint/2010/main" val="744762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Fundamentals</a:t>
            </a:r>
            <a:r>
              <a:rPr lang="de-AT" dirty="0"/>
              <a:t> </a:t>
            </a:r>
            <a:r>
              <a:rPr lang="de-AT" dirty="0" err="1"/>
              <a:t>of</a:t>
            </a:r>
            <a:r>
              <a:rPr lang="de-AT" dirty="0"/>
              <a:t> </a:t>
            </a:r>
            <a:r>
              <a:rPr lang="de-AT" dirty="0" err="1"/>
              <a:t>consumer</a:t>
            </a:r>
            <a:r>
              <a:rPr lang="de-AT" dirty="0"/>
              <a:t> </a:t>
            </a:r>
            <a:r>
              <a:rPr lang="de-AT" dirty="0" err="1"/>
              <a:t>psychology</a:t>
            </a:r>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17</a:t>
            </a:fld>
            <a:endParaRPr lang="de-AT" dirty="0"/>
          </a:p>
        </p:txBody>
      </p:sp>
    </p:spTree>
    <p:extLst>
      <p:ext uri="{BB962C8B-B14F-4D97-AF65-F5344CB8AC3E}">
        <p14:creationId xmlns:p14="http://schemas.microsoft.com/office/powerpoint/2010/main" val="320223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18</a:t>
            </a:fld>
            <a:endParaRPr lang="de-AT" dirty="0"/>
          </a:p>
        </p:txBody>
      </p:sp>
    </p:spTree>
    <p:extLst>
      <p:ext uri="{BB962C8B-B14F-4D97-AF65-F5344CB8AC3E}">
        <p14:creationId xmlns:p14="http://schemas.microsoft.com/office/powerpoint/2010/main" val="658279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21</a:t>
            </a:fld>
            <a:endParaRPr lang="de-AT" dirty="0"/>
          </a:p>
        </p:txBody>
      </p:sp>
    </p:spTree>
    <p:extLst>
      <p:ext uri="{BB962C8B-B14F-4D97-AF65-F5344CB8AC3E}">
        <p14:creationId xmlns:p14="http://schemas.microsoft.com/office/powerpoint/2010/main" val="1067404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uppieren 10"/>
          <p:cNvGrpSpPr/>
          <p:nvPr userDrawn="1"/>
        </p:nvGrpSpPr>
        <p:grpSpPr>
          <a:xfrm>
            <a:off x="287338" y="603319"/>
            <a:ext cx="8552850" cy="2037600"/>
            <a:chOff x="287338" y="603319"/>
            <a:chExt cx="8552850" cy="2037600"/>
          </a:xfrm>
        </p:grpSpPr>
        <p:sp>
          <p:nvSpPr>
            <p:cNvPr id="14" name="Rechteck 13"/>
            <p:cNvSpPr/>
            <p:nvPr userDrawn="1"/>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sp>
          <p:nvSpPr>
            <p:cNvPr id="15" name="Rechteck 14"/>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grpSp>
      <p:pic>
        <p:nvPicPr>
          <p:cNvPr id="16" name="Grafik 15">
            <a:extLst>
              <a:ext uri="{FF2B5EF4-FFF2-40B4-BE49-F238E27FC236}">
                <a16:creationId xmlns:a16="http://schemas.microsoft.com/office/drawing/2014/main" id="{BCE2647B-5073-4CAC-9C5E-8009FCC05365}"/>
              </a:ext>
            </a:extLst>
          </p:cNvPr>
          <p:cNvPicPr>
            <a:picLocks noChangeAspect="1"/>
          </p:cNvPicPr>
          <p:nvPr userDrawn="1"/>
        </p:nvPicPr>
        <p:blipFill>
          <a:blip r:embed="rId3"/>
          <a:stretch>
            <a:fillRect/>
          </a:stretch>
        </p:blipFill>
        <p:spPr>
          <a:xfrm>
            <a:off x="6579375" y="1065910"/>
            <a:ext cx="1849165" cy="975600"/>
          </a:xfrm>
          <a:prstGeom prst="rect">
            <a:avLst/>
          </a:prstGeom>
        </p:spPr>
      </p:pic>
      <p:sp>
        <p:nvSpPr>
          <p:cNvPr id="2" name="Titel 1"/>
          <p:cNvSpPr>
            <a:spLocks noGrp="1"/>
          </p:cNvSpPr>
          <p:nvPr userDrawn="1">
            <p:ph type="ctrTitle" hasCustomPrompt="1"/>
          </p:nvPr>
        </p:nvSpPr>
        <p:spPr bwMode="black">
          <a:xfrm>
            <a:off x="605406" y="1301365"/>
            <a:ext cx="5436000" cy="10260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3" name="Untertitel 2"/>
          <p:cNvSpPr>
            <a:spLocks noGrp="1"/>
          </p:cNvSpPr>
          <p:nvPr userDrawn="1">
            <p:ph type="subTitle" idx="1" hasCustomPrompt="1"/>
          </p:nvPr>
        </p:nvSpPr>
        <p:spPr bwMode="black">
          <a:xfrm>
            <a:off x="605406" y="993080"/>
            <a:ext cx="5436000" cy="35153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AT" dirty="0"/>
              <a:t>Bei Bedarf Untertitel hier eingeben</a:t>
            </a:r>
          </a:p>
        </p:txBody>
      </p:sp>
      <p:sp>
        <p:nvSpPr>
          <p:cNvPr id="10" name="Textplatzhalter 9"/>
          <p:cNvSpPr>
            <a:spLocks noGrp="1"/>
          </p:cNvSpPr>
          <p:nvPr>
            <p:ph type="body" sz="quarter" idx="11"/>
          </p:nvPr>
        </p:nvSpPr>
        <p:spPr bwMode="white">
          <a:xfrm>
            <a:off x="287338" y="2941638"/>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baseline="0" dirty="0" smtClean="0"/>
            </a:lvl1pPr>
          </a:lstStyle>
          <a:p>
            <a:pPr marL="0" lvl="0" defTabSz="914400"/>
            <a:r>
              <a:rPr lang="de-DE"/>
              <a:t>Mastertextformat bearbeiten</a:t>
            </a:r>
          </a:p>
        </p:txBody>
      </p:sp>
      <p:sp>
        <p:nvSpPr>
          <p:cNvPr id="12" name="Textplatzhalter 7"/>
          <p:cNvSpPr>
            <a:spLocks noGrp="1"/>
          </p:cNvSpPr>
          <p:nvPr>
            <p:ph type="body" sz="quarter" idx="12" hasCustomPrompt="1"/>
          </p:nvPr>
        </p:nvSpPr>
        <p:spPr bwMode="auto">
          <a:xfrm>
            <a:off x="457200" y="5426926"/>
            <a:ext cx="1638300" cy="243623"/>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AT" dirty="0"/>
              <a:t>Stand: </a:t>
            </a:r>
            <a:r>
              <a:rPr lang="de-AT" dirty="0" err="1"/>
              <a:t>xx.xx.xxxx</a:t>
            </a:r>
            <a:endParaRPr lang="de-AT" dirty="0"/>
          </a:p>
        </p:txBody>
      </p:sp>
      <p:pic>
        <p:nvPicPr>
          <p:cNvPr id="17" name="Grafik 16">
            <a:extLst>
              <a:ext uri="{FF2B5EF4-FFF2-40B4-BE49-F238E27FC236}">
                <a16:creationId xmlns:a16="http://schemas.microsoft.com/office/drawing/2014/main" id="{577A3717-F920-47F5-9A6A-43B4555D244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615113" y="5141094"/>
            <a:ext cx="1835942" cy="295313"/>
          </a:xfrm>
          <a:prstGeom prst="rect">
            <a:avLst/>
          </a:prstGeom>
        </p:spPr>
      </p:pic>
    </p:spTree>
    <p:extLst>
      <p:ext uri="{BB962C8B-B14F-4D97-AF65-F5344CB8AC3E}">
        <p14:creationId xmlns:p14="http://schemas.microsoft.com/office/powerpoint/2010/main" val="1096689772"/>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elfolie">
    <p:spTree>
      <p:nvGrpSpPr>
        <p:cNvPr id="1" name=""/>
        <p:cNvGrpSpPr/>
        <p:nvPr/>
      </p:nvGrpSpPr>
      <p:grpSpPr>
        <a:xfrm>
          <a:off x="0" y="0"/>
          <a:ext cx="0" cy="0"/>
          <a:chOff x="0" y="0"/>
          <a:chExt cx="0" cy="0"/>
        </a:xfrm>
      </p:grpSpPr>
      <p:grpSp>
        <p:nvGrpSpPr>
          <p:cNvPr id="21" name="Gruppieren 20"/>
          <p:cNvGrpSpPr/>
          <p:nvPr userDrawn="1"/>
        </p:nvGrpSpPr>
        <p:grpSpPr>
          <a:xfrm>
            <a:off x="287338" y="603319"/>
            <a:ext cx="8552850" cy="2037600"/>
            <a:chOff x="287338" y="603319"/>
            <a:chExt cx="8552850" cy="2037600"/>
          </a:xfrm>
        </p:grpSpPr>
        <p:sp>
          <p:nvSpPr>
            <p:cNvPr id="22" name="Rechteck 21"/>
            <p:cNvSpPr/>
            <p:nvPr userDrawn="1"/>
          </p:nvSpPr>
          <p:spPr>
            <a:xfrm>
              <a:off x="6192000" y="603319"/>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sp>
          <p:nvSpPr>
            <p:cNvPr id="23" name="Rechteck 22"/>
            <p:cNvSpPr/>
            <p:nvPr userDrawn="1"/>
          </p:nvSpPr>
          <p:spPr bwMode="blackWhite">
            <a:xfrm>
              <a:off x="287338" y="603319"/>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grpSp>
      <p:sp>
        <p:nvSpPr>
          <p:cNvPr id="14" name="Textplatzhalter 9"/>
          <p:cNvSpPr>
            <a:spLocks noGrp="1"/>
          </p:cNvSpPr>
          <p:nvPr>
            <p:ph type="body" sz="quarter" idx="11"/>
          </p:nvPr>
        </p:nvSpPr>
        <p:spPr bwMode="white">
          <a:xfrm>
            <a:off x="287338" y="2941638"/>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Mastertextformat bearbeiten</a:t>
            </a:r>
          </a:p>
        </p:txBody>
      </p:sp>
      <p:sp>
        <p:nvSpPr>
          <p:cNvPr id="13" name="Titel 1"/>
          <p:cNvSpPr>
            <a:spLocks noGrp="1"/>
          </p:cNvSpPr>
          <p:nvPr>
            <p:ph type="ctrTitle" hasCustomPrompt="1"/>
          </p:nvPr>
        </p:nvSpPr>
        <p:spPr bwMode="black">
          <a:xfrm>
            <a:off x="605406" y="1301365"/>
            <a:ext cx="5436000" cy="1026000"/>
          </a:xfrm>
          <a:prstGeom prst="rect">
            <a:avLst/>
          </a:prstGeom>
        </p:spPr>
        <p:txBody>
          <a:bodyPr tIns="0" anchor="ctr" anchorCtr="0">
            <a:noAutofit/>
          </a:bodyPr>
          <a:lstStyle>
            <a:lvl1pPr algn="l">
              <a:lnSpc>
                <a:spcPct val="100000"/>
              </a:lnSpc>
              <a:defRPr sz="2800"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2" name="Datumsplatzhalter 1"/>
          <p:cNvSpPr>
            <a:spLocks noGrp="1"/>
          </p:cNvSpPr>
          <p:nvPr>
            <p:ph type="dt" sz="half" idx="13"/>
          </p:nvPr>
        </p:nvSpPr>
        <p:spPr/>
        <p:txBody>
          <a:bodyPr/>
          <a:lstStyle/>
          <a:p>
            <a:fld id="{EF16FBD4-A1A0-4C0D-8ECA-591A550A295A}" type="datetime1">
              <a:rPr lang="de-AT" smtClean="0"/>
              <a:t>15.01.2024</a:t>
            </a:fld>
            <a:endParaRPr lang="de-AT" dirty="0"/>
          </a:p>
        </p:txBody>
      </p:sp>
      <p:sp>
        <p:nvSpPr>
          <p:cNvPr id="3" name="Fußzeilenplatzhalter 2"/>
          <p:cNvSpPr>
            <a:spLocks noGrp="1"/>
          </p:cNvSpPr>
          <p:nvPr>
            <p:ph type="ftr" sz="quarter" idx="14"/>
          </p:nvPr>
        </p:nvSpPr>
        <p:spPr/>
        <p:txBody>
          <a:bodyPr/>
          <a:lstStyle/>
          <a:p>
            <a:r>
              <a:rPr lang="de-AT" dirty="0"/>
              <a:t>Fusszeile</a:t>
            </a:r>
          </a:p>
        </p:txBody>
      </p:sp>
      <p:sp>
        <p:nvSpPr>
          <p:cNvPr id="6" name="Foliennummernplatzhalter 5"/>
          <p:cNvSpPr>
            <a:spLocks noGrp="1"/>
          </p:cNvSpPr>
          <p:nvPr>
            <p:ph type="sldNum" sz="quarter" idx="15"/>
          </p:nvPr>
        </p:nvSpPr>
        <p:spPr/>
        <p:txBody>
          <a:bodyPr/>
          <a:lstStyle/>
          <a:p>
            <a:r>
              <a:rPr lang="de-AT" dirty="0"/>
              <a:t>SEITE </a:t>
            </a:r>
            <a:fld id="{BE3DC40E-DBBE-4E2D-9EEC-FBF0DA0E9179}" type="slidenum">
              <a:rPr lang="de-AT" smtClean="0"/>
              <a:pPr/>
              <a:t>‹Nr.›</a:t>
            </a:fld>
            <a:endParaRPr lang="de-AT" dirty="0"/>
          </a:p>
        </p:txBody>
      </p:sp>
      <p:pic>
        <p:nvPicPr>
          <p:cNvPr id="15" name="Grafik 14">
            <a:extLst>
              <a:ext uri="{FF2B5EF4-FFF2-40B4-BE49-F238E27FC236}">
                <a16:creationId xmlns:a16="http://schemas.microsoft.com/office/drawing/2014/main" id="{181D7EAB-0BA7-4E01-91B2-EC9EF18DB6A6}"/>
              </a:ext>
            </a:extLst>
          </p:cNvPr>
          <p:cNvPicPr>
            <a:picLocks noChangeAspect="1"/>
          </p:cNvPicPr>
          <p:nvPr userDrawn="1"/>
        </p:nvPicPr>
        <p:blipFill>
          <a:blip r:embed="rId2"/>
          <a:stretch>
            <a:fillRect/>
          </a:stretch>
        </p:blipFill>
        <p:spPr>
          <a:xfrm>
            <a:off x="6579375" y="1065910"/>
            <a:ext cx="1849165" cy="975600"/>
          </a:xfrm>
          <a:prstGeom prst="rect">
            <a:avLst/>
          </a:prstGeom>
        </p:spPr>
      </p:pic>
      <p:pic>
        <p:nvPicPr>
          <p:cNvPr id="12" name="Grafik 11">
            <a:extLst>
              <a:ext uri="{FF2B5EF4-FFF2-40B4-BE49-F238E27FC236}">
                <a16:creationId xmlns:a16="http://schemas.microsoft.com/office/drawing/2014/main" id="{7E0998BC-97DF-4E25-87DA-15ED5E16C46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67613" y="5359721"/>
            <a:ext cx="1318058" cy="212131"/>
          </a:xfrm>
          <a:prstGeom prst="rect">
            <a:avLst/>
          </a:prstGeom>
        </p:spPr>
      </p:pic>
    </p:spTree>
    <p:extLst>
      <p:ext uri="{BB962C8B-B14F-4D97-AF65-F5344CB8AC3E}">
        <p14:creationId xmlns:p14="http://schemas.microsoft.com/office/powerpoint/2010/main" val="377297673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folie kurz">
    <p:spTree>
      <p:nvGrpSpPr>
        <p:cNvPr id="1" name=""/>
        <p:cNvGrpSpPr/>
        <p:nvPr/>
      </p:nvGrpSpPr>
      <p:grpSpPr>
        <a:xfrm>
          <a:off x="0" y="0"/>
          <a:ext cx="0" cy="0"/>
          <a:chOff x="0" y="0"/>
          <a:chExt cx="0" cy="0"/>
        </a:xfrm>
      </p:grpSpPr>
      <p:grpSp>
        <p:nvGrpSpPr>
          <p:cNvPr id="13" name="Gruppieren 12"/>
          <p:cNvGrpSpPr/>
          <p:nvPr userDrawn="1"/>
        </p:nvGrpSpPr>
        <p:grpSpPr>
          <a:xfrm>
            <a:off x="287338" y="603319"/>
            <a:ext cx="8552850" cy="1731679"/>
            <a:chOff x="287338" y="603319"/>
            <a:chExt cx="8552850" cy="2037600"/>
          </a:xfrm>
        </p:grpSpPr>
        <p:sp>
          <p:nvSpPr>
            <p:cNvPr id="15" name="Rechteck 14"/>
            <p:cNvSpPr/>
            <p:nvPr userDrawn="1"/>
          </p:nvSpPr>
          <p:spPr>
            <a:xfrm>
              <a:off x="6192000" y="603319"/>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sp>
          <p:nvSpPr>
            <p:cNvPr id="17" name="Rechteck 16"/>
            <p:cNvSpPr/>
            <p:nvPr userDrawn="1"/>
          </p:nvSpPr>
          <p:spPr bwMode="blackWhite">
            <a:xfrm>
              <a:off x="287338" y="603319"/>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grpSp>
      <p:sp>
        <p:nvSpPr>
          <p:cNvPr id="2" name="Titel 1"/>
          <p:cNvSpPr>
            <a:spLocks noGrp="1"/>
          </p:cNvSpPr>
          <p:nvPr>
            <p:ph type="ctrTitle" hasCustomPrompt="1"/>
          </p:nvPr>
        </p:nvSpPr>
        <p:spPr bwMode="black">
          <a:xfrm>
            <a:off x="605407" y="1302593"/>
            <a:ext cx="5436000" cy="516714"/>
          </a:xfrm>
          <a:prstGeom prst="rect">
            <a:avLst/>
          </a:prstGeom>
        </p:spPr>
        <p:txBody>
          <a:bodyPr tIns="0" anchor="b" anchorCtr="0">
            <a:noAutofit/>
          </a:bodyPr>
          <a:lstStyle>
            <a:lvl1pPr algn="l">
              <a:lnSpc>
                <a:spcPct val="100000"/>
              </a:lnSpc>
              <a:defRPr sz="2800" b="1" i="0" baseline="0">
                <a:solidFill>
                  <a:schemeClr val="bg1"/>
                </a:solidFill>
                <a:latin typeface="Georgia" charset="0"/>
                <a:ea typeface="Georgia" charset="0"/>
                <a:cs typeface="Georgia" charset="0"/>
              </a:defRPr>
            </a:lvl1pPr>
          </a:lstStyle>
          <a:p>
            <a:r>
              <a:rPr lang="de-AT" dirty="0"/>
              <a:t>Einzeiligen Titel eingeben</a:t>
            </a:r>
          </a:p>
        </p:txBody>
      </p:sp>
      <p:sp>
        <p:nvSpPr>
          <p:cNvPr id="14" name="Textplatzhalter 9"/>
          <p:cNvSpPr>
            <a:spLocks noGrp="1"/>
          </p:cNvSpPr>
          <p:nvPr>
            <p:ph type="body" sz="quarter" idx="11"/>
          </p:nvPr>
        </p:nvSpPr>
        <p:spPr bwMode="white">
          <a:xfrm>
            <a:off x="287338" y="2642907"/>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Mastertextformat bearbeiten</a:t>
            </a:r>
          </a:p>
        </p:txBody>
      </p:sp>
      <p:sp>
        <p:nvSpPr>
          <p:cNvPr id="4" name="Date Placeholder 3"/>
          <p:cNvSpPr>
            <a:spLocks noGrp="1"/>
          </p:cNvSpPr>
          <p:nvPr>
            <p:ph type="dt" sz="half" idx="12"/>
          </p:nvPr>
        </p:nvSpPr>
        <p:spPr/>
        <p:txBody>
          <a:bodyPr/>
          <a:lstStyle/>
          <a:p>
            <a:fld id="{EF16FBD4-A1A0-4C0D-8ECA-591A550A295A}" type="datetime1">
              <a:rPr lang="de-AT" smtClean="0"/>
              <a:t>15.01.2024</a:t>
            </a:fld>
            <a:endParaRPr lang="de-AT" dirty="0"/>
          </a:p>
        </p:txBody>
      </p:sp>
      <p:sp>
        <p:nvSpPr>
          <p:cNvPr id="5" name="Footer Placeholder 4"/>
          <p:cNvSpPr>
            <a:spLocks noGrp="1"/>
          </p:cNvSpPr>
          <p:nvPr>
            <p:ph type="ftr" sz="quarter" idx="13"/>
          </p:nvPr>
        </p:nvSpPr>
        <p:spPr/>
        <p:txBody>
          <a:bodyPr/>
          <a:lstStyle/>
          <a:p>
            <a:r>
              <a:rPr lang="de-AT" dirty="0"/>
              <a:t>Fusszeile</a:t>
            </a:r>
          </a:p>
        </p:txBody>
      </p:sp>
      <p:sp>
        <p:nvSpPr>
          <p:cNvPr id="6" name="Slide Number Placeholder 5"/>
          <p:cNvSpPr>
            <a:spLocks noGrp="1"/>
          </p:cNvSpPr>
          <p:nvPr>
            <p:ph type="sldNum" sz="quarter" idx="14"/>
          </p:nvPr>
        </p:nvSpPr>
        <p:spPr/>
        <p:txBody>
          <a:bodyPr/>
          <a:lstStyle/>
          <a:p>
            <a:r>
              <a:rPr lang="de-AT" dirty="0"/>
              <a:t>SEITE </a:t>
            </a:r>
            <a:fld id="{BE3DC40E-DBBE-4E2D-9EEC-FBF0DA0E9179}" type="slidenum">
              <a:rPr lang="de-AT" smtClean="0"/>
              <a:pPr/>
              <a:t>‹Nr.›</a:t>
            </a:fld>
            <a:endParaRPr lang="de-AT" dirty="0"/>
          </a:p>
        </p:txBody>
      </p:sp>
      <p:pic>
        <p:nvPicPr>
          <p:cNvPr id="16" name="Grafik 15">
            <a:extLst>
              <a:ext uri="{FF2B5EF4-FFF2-40B4-BE49-F238E27FC236}">
                <a16:creationId xmlns:a16="http://schemas.microsoft.com/office/drawing/2014/main" id="{8CE3C7E9-F05D-4DB6-844F-097DC39A0AE4}"/>
              </a:ext>
            </a:extLst>
          </p:cNvPr>
          <p:cNvPicPr>
            <a:picLocks noChangeAspect="1"/>
          </p:cNvPicPr>
          <p:nvPr userDrawn="1"/>
        </p:nvPicPr>
        <p:blipFill>
          <a:blip r:embed="rId2"/>
          <a:stretch>
            <a:fillRect/>
          </a:stretch>
        </p:blipFill>
        <p:spPr>
          <a:xfrm>
            <a:off x="6579375" y="1065910"/>
            <a:ext cx="1849165" cy="975600"/>
          </a:xfrm>
          <a:prstGeom prst="rect">
            <a:avLst/>
          </a:prstGeom>
        </p:spPr>
      </p:pic>
      <p:pic>
        <p:nvPicPr>
          <p:cNvPr id="12" name="Grafik 11">
            <a:extLst>
              <a:ext uri="{FF2B5EF4-FFF2-40B4-BE49-F238E27FC236}">
                <a16:creationId xmlns:a16="http://schemas.microsoft.com/office/drawing/2014/main" id="{0DCF4C52-7450-4216-AD35-23E4508F83A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67613" y="5359721"/>
            <a:ext cx="1318058" cy="212131"/>
          </a:xfrm>
          <a:prstGeom prst="rect">
            <a:avLst/>
          </a:prstGeom>
        </p:spPr>
      </p:pic>
    </p:spTree>
    <p:extLst>
      <p:ext uri="{BB962C8B-B14F-4D97-AF65-F5344CB8AC3E}">
        <p14:creationId xmlns:p14="http://schemas.microsoft.com/office/powerpoint/2010/main" val="416409461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Nur Titel">
    <p:spTree>
      <p:nvGrpSpPr>
        <p:cNvPr id="1" name=""/>
        <p:cNvGrpSpPr/>
        <p:nvPr/>
      </p:nvGrpSpPr>
      <p:grpSpPr>
        <a:xfrm>
          <a:off x="0" y="0"/>
          <a:ext cx="0" cy="0"/>
          <a:chOff x="0" y="0"/>
          <a:chExt cx="0" cy="0"/>
        </a:xfrm>
      </p:grpSpPr>
      <p:sp>
        <p:nvSpPr>
          <p:cNvPr id="7" name="Inhaltsplatzhalter 6"/>
          <p:cNvSpPr>
            <a:spLocks noGrp="1"/>
          </p:cNvSpPr>
          <p:nvPr>
            <p:ph sz="quarter" idx="10" hasCustomPrompt="1"/>
          </p:nvPr>
        </p:nvSpPr>
        <p:spPr>
          <a:xfrm>
            <a:off x="468316" y="1344613"/>
            <a:ext cx="8210547" cy="4370387"/>
          </a:xfrm>
        </p:spPr>
        <p:txBody>
          <a:bodyPr/>
          <a:lstStyle>
            <a:lvl1pPr>
              <a:buNone/>
              <a:defRPr/>
            </a:lvl1pPr>
          </a:lstStyle>
          <a:p>
            <a:pPr lvl="0"/>
            <a:r>
              <a:rPr lang="de-AT" dirty="0"/>
              <a:t>Platzhalter für Objekte</a:t>
            </a:r>
          </a:p>
        </p:txBody>
      </p:sp>
      <p:sp>
        <p:nvSpPr>
          <p:cNvPr id="8" name="Rechteck 7"/>
          <p:cNvSpPr/>
          <p:nvPr userDrawn="1"/>
        </p:nvSpPr>
        <p:spPr bwMode="gray">
          <a:xfrm>
            <a:off x="0" y="1043522"/>
            <a:ext cx="9144000" cy="25200"/>
          </a:xfrm>
          <a:prstGeom prst="rect">
            <a:avLst/>
          </a:prstGeom>
          <a:solidFill>
            <a:srgbClr val="0C9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      </a:t>
            </a:r>
          </a:p>
        </p:txBody>
      </p:sp>
      <p:sp>
        <p:nvSpPr>
          <p:cNvPr id="2" name="Titel 1"/>
          <p:cNvSpPr>
            <a:spLocks noGrp="1"/>
          </p:cNvSpPr>
          <p:nvPr>
            <p:ph type="title"/>
          </p:nvPr>
        </p:nvSpPr>
        <p:spPr/>
        <p:txBody>
          <a:bodyPr/>
          <a:lstStyle/>
          <a:p>
            <a:r>
              <a:rPr lang="de-DE"/>
              <a:t>Mastertitelformat bearbeiten</a:t>
            </a:r>
            <a:endParaRPr lang="de-AT" dirty="0"/>
          </a:p>
        </p:txBody>
      </p:sp>
      <p:pic>
        <p:nvPicPr>
          <p:cNvPr id="6" name="Grafik 5">
            <a:extLst>
              <a:ext uri="{FF2B5EF4-FFF2-40B4-BE49-F238E27FC236}">
                <a16:creationId xmlns:a16="http://schemas.microsoft.com/office/drawing/2014/main" id="{13B1CA4E-C398-49A1-9CD7-D9ACEA72DBE3}"/>
              </a:ext>
            </a:extLst>
          </p:cNvPr>
          <p:cNvPicPr>
            <a:picLocks noChangeAspect="1"/>
          </p:cNvPicPr>
          <p:nvPr userDrawn="1"/>
        </p:nvPicPr>
        <p:blipFill>
          <a:blip r:embed="rId2"/>
          <a:stretch>
            <a:fillRect/>
          </a:stretch>
        </p:blipFill>
        <p:spPr>
          <a:xfrm>
            <a:off x="7711621" y="288569"/>
            <a:ext cx="1170000" cy="617280"/>
          </a:xfrm>
          <a:prstGeom prst="rect">
            <a:avLst/>
          </a:prstGeom>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344613"/>
            <a:ext cx="3960000" cy="3859212"/>
          </a:xfrm>
        </p:spPr>
        <p:txBody>
          <a:bodyPr>
            <a:normAutofit/>
          </a:bodyPr>
          <a:lstStyle>
            <a:lvl1pPr>
              <a:defRPr sz="1600"/>
            </a:lvl1pPr>
            <a:lvl2pPr marL="541312" indent="-285750">
              <a:buClr>
                <a:schemeClr val="accent1"/>
              </a:buClr>
              <a:buFont typeface="Wingdings" charset="2"/>
              <a:buChar char="§"/>
              <a:defRPr sz="1500"/>
            </a:lvl2pPr>
            <a:lvl3pPr>
              <a:defRPr sz="1400"/>
            </a:lvl3pPr>
            <a:lvl4pPr>
              <a:buClr>
                <a:schemeClr val="accent1"/>
              </a:buClr>
              <a:defRPr sz="1200"/>
            </a:lvl4pPr>
            <a:lvl5pPr>
              <a:defRPr sz="12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4715688" y="1344613"/>
            <a:ext cx="3960000" cy="3859212"/>
          </a:xfrm>
        </p:spPr>
        <p:txBody>
          <a:bodyPr>
            <a:normAutofit/>
          </a:bodyPr>
          <a:lstStyle>
            <a:lvl1pPr>
              <a:buClr>
                <a:schemeClr val="accent1"/>
              </a:buClr>
              <a:defRPr sz="1600"/>
            </a:lvl1pPr>
            <a:lvl2pPr marL="541312" indent="-285750">
              <a:buClr>
                <a:schemeClr val="accent1"/>
              </a:buClr>
              <a:buFont typeface="Wingdings" charset="2"/>
              <a:buChar char="§"/>
              <a:defRPr sz="1500"/>
            </a:lvl2pPr>
            <a:lvl3pPr>
              <a:defRPr sz="1400"/>
            </a:lvl3pPr>
            <a:lvl4pPr>
              <a:buClr>
                <a:schemeClr val="accent1"/>
              </a:buClr>
              <a:defRPr sz="1200"/>
            </a:lvl4pPr>
            <a:lvl5pPr>
              <a:buClr>
                <a:schemeClr val="accent1"/>
              </a:buClr>
              <a:defRPr sz="12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5" name="Datumsplatzhalter 4"/>
          <p:cNvSpPr>
            <a:spLocks noGrp="1"/>
          </p:cNvSpPr>
          <p:nvPr>
            <p:ph type="dt" sz="half" idx="10"/>
          </p:nvPr>
        </p:nvSpPr>
        <p:spPr/>
        <p:txBody>
          <a:bodyPr/>
          <a:lstStyle/>
          <a:p>
            <a:fld id="{DC0C0548-BB61-4975-B080-1B6E0D52ECC3}" type="datetime1">
              <a:rPr lang="de-AT" smtClean="0"/>
              <a:t>15.01.2024</a:t>
            </a:fld>
            <a:endParaRPr lang="de-AT" dirty="0"/>
          </a:p>
        </p:txBody>
      </p:sp>
      <p:sp>
        <p:nvSpPr>
          <p:cNvPr id="9" name="Fußzeilenplatzhalter 8"/>
          <p:cNvSpPr>
            <a:spLocks noGrp="1"/>
          </p:cNvSpPr>
          <p:nvPr>
            <p:ph type="ftr" sz="quarter" idx="11"/>
          </p:nvPr>
        </p:nvSpPr>
        <p:spPr/>
        <p:txBody>
          <a:bodyPr/>
          <a:lstStyle/>
          <a:p>
            <a:r>
              <a:rPr lang="de-AT" dirty="0"/>
              <a:t>Fusszeile</a:t>
            </a:r>
          </a:p>
        </p:txBody>
      </p:sp>
      <p:sp>
        <p:nvSpPr>
          <p:cNvPr id="10" name="Foliennummernplatzhalter 9"/>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2" name="Titel 1"/>
          <p:cNvSpPr>
            <a:spLocks noGrp="1"/>
          </p:cNvSpPr>
          <p:nvPr>
            <p:ph type="title"/>
          </p:nvPr>
        </p:nvSpPr>
        <p:spPr/>
        <p:txBody>
          <a:bodyPr/>
          <a:lstStyle/>
          <a:p>
            <a:r>
              <a:rPr lang="de-DE"/>
              <a:t>Mastertitelformat bearbeiten</a:t>
            </a:r>
            <a:endParaRPr lang="de-AT"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Inhalte Vergleich">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935991"/>
            <a:ext cx="3960000" cy="3267834"/>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4715688" y="1935991"/>
            <a:ext cx="3960000" cy="3267834"/>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de-AT" dirty="0"/>
              <a:t>Textmasterformat bearbeiten</a:t>
            </a:r>
          </a:p>
          <a:p>
            <a:pPr lvl="1"/>
            <a:r>
              <a:rPr lang="de-AT" dirty="0"/>
              <a:t>Zweite Ebene</a:t>
            </a:r>
          </a:p>
          <a:p>
            <a:pPr lvl="2"/>
            <a:r>
              <a:rPr lang="de-AT" dirty="0"/>
              <a:t>Dritte Ebene</a:t>
            </a:r>
          </a:p>
        </p:txBody>
      </p:sp>
      <p:sp>
        <p:nvSpPr>
          <p:cNvPr id="8" name="Textplatzhalter 2"/>
          <p:cNvSpPr>
            <a:spLocks noGrp="1"/>
          </p:cNvSpPr>
          <p:nvPr>
            <p:ph type="body" idx="13" hasCustomPrompt="1"/>
          </p:nvPr>
        </p:nvSpPr>
        <p:spPr bwMode="gray">
          <a:xfrm>
            <a:off x="468314" y="1344613"/>
            <a:ext cx="3960811" cy="533136"/>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bg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de-AT" dirty="0"/>
              <a:t>Text hier einfügen</a:t>
            </a:r>
          </a:p>
        </p:txBody>
      </p:sp>
      <p:sp>
        <p:nvSpPr>
          <p:cNvPr id="5" name="Datumsplatzhalter 4"/>
          <p:cNvSpPr>
            <a:spLocks noGrp="1"/>
          </p:cNvSpPr>
          <p:nvPr>
            <p:ph type="dt" sz="half" idx="14"/>
          </p:nvPr>
        </p:nvSpPr>
        <p:spPr/>
        <p:txBody>
          <a:bodyPr/>
          <a:lstStyle/>
          <a:p>
            <a:fld id="{2208B580-4914-472C-873D-0ABC3D2F1944}" type="datetime1">
              <a:rPr lang="de-AT" smtClean="0"/>
              <a:t>15.01.2024</a:t>
            </a:fld>
            <a:endParaRPr lang="de-AT" dirty="0"/>
          </a:p>
        </p:txBody>
      </p:sp>
      <p:sp>
        <p:nvSpPr>
          <p:cNvPr id="11" name="Fußzeilenplatzhalter 10"/>
          <p:cNvSpPr>
            <a:spLocks noGrp="1"/>
          </p:cNvSpPr>
          <p:nvPr>
            <p:ph type="ftr" sz="quarter" idx="15"/>
          </p:nvPr>
        </p:nvSpPr>
        <p:spPr/>
        <p:txBody>
          <a:bodyPr/>
          <a:lstStyle/>
          <a:p>
            <a:r>
              <a:rPr lang="de-AT" dirty="0"/>
              <a:t>Fusszeile</a:t>
            </a:r>
          </a:p>
        </p:txBody>
      </p:sp>
      <p:sp>
        <p:nvSpPr>
          <p:cNvPr id="12" name="Foliennummernplatzhalter 11"/>
          <p:cNvSpPr>
            <a:spLocks noGrp="1"/>
          </p:cNvSpPr>
          <p:nvPr>
            <p:ph type="sldNum" sz="quarter" idx="16"/>
          </p:nvPr>
        </p:nvSpPr>
        <p:spPr/>
        <p:txBody>
          <a:bodyPr/>
          <a:lstStyle/>
          <a:p>
            <a:r>
              <a:rPr lang="de-AT" dirty="0"/>
              <a:t>SEITE </a:t>
            </a:r>
            <a:fld id="{BE3DC40E-DBBE-4E2D-9EEC-FBF0DA0E9179}" type="slidenum">
              <a:rPr lang="de-AT" smtClean="0"/>
              <a:t>‹Nr.›</a:t>
            </a:fld>
            <a:endParaRPr lang="de-AT" dirty="0"/>
          </a:p>
        </p:txBody>
      </p:sp>
      <p:sp>
        <p:nvSpPr>
          <p:cNvPr id="2" name="Titel 1"/>
          <p:cNvSpPr>
            <a:spLocks noGrp="1"/>
          </p:cNvSpPr>
          <p:nvPr>
            <p:ph type="title"/>
          </p:nvPr>
        </p:nvSpPr>
        <p:spPr/>
        <p:txBody>
          <a:bodyPr/>
          <a:lstStyle/>
          <a:p>
            <a:r>
              <a:rPr lang="de-DE"/>
              <a:t>Mastertitelformat bearbeiten</a:t>
            </a:r>
            <a:endParaRPr lang="de-AT" dirty="0"/>
          </a:p>
        </p:txBody>
      </p:sp>
      <p:sp>
        <p:nvSpPr>
          <p:cNvPr id="14" name="Textplatzhalter 2"/>
          <p:cNvSpPr>
            <a:spLocks noGrp="1"/>
          </p:cNvSpPr>
          <p:nvPr>
            <p:ph type="body" idx="17" hasCustomPrompt="1"/>
          </p:nvPr>
        </p:nvSpPr>
        <p:spPr bwMode="gray">
          <a:xfrm>
            <a:off x="4727894" y="1344613"/>
            <a:ext cx="3960811" cy="533136"/>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bg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de-AT" dirty="0"/>
              <a:t>Text hier einfügen</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5" name="Rechteck 4"/>
          <p:cNvSpPr/>
          <p:nvPr/>
        </p:nvSpPr>
        <p:spPr>
          <a:xfrm>
            <a:off x="467544" y="1964530"/>
            <a:ext cx="4319712" cy="2716954"/>
          </a:xfrm>
          <a:prstGeom prst="rect">
            <a:avLst/>
          </a:prstGeom>
          <a:ln w="12700">
            <a:solidFill>
              <a:schemeClr val="bg1">
                <a:lumMod val="50000"/>
              </a:schemeClr>
            </a:solidFill>
          </a:ln>
          <a:effectLst/>
        </p:spPr>
        <p:style>
          <a:lnRef idx="2">
            <a:schemeClr val="dk1"/>
          </a:lnRef>
          <a:fillRef idx="1">
            <a:schemeClr val="lt1"/>
          </a:fillRef>
          <a:effectRef idx="0">
            <a:schemeClr val="dk1"/>
          </a:effectRef>
          <a:fontRef idx="minor">
            <a:schemeClr val="dk1"/>
          </a:fontRef>
        </p:style>
        <p:txBody>
          <a:bodyPr lIns="91431" tIns="45715" rIns="91431" bIns="45715" rtlCol="0" anchor="ctr"/>
          <a:lstStyle/>
          <a:p>
            <a:pPr algn="ctr"/>
            <a:endParaRPr lang="de-AT" dirty="0"/>
          </a:p>
        </p:txBody>
      </p:sp>
      <p:pic>
        <p:nvPicPr>
          <p:cNvPr id="7" name="Grafik 6" descr="Logo-für-VK.png"/>
          <p:cNvPicPr>
            <a:picLocks noChangeAspect="1"/>
          </p:cNvPicPr>
          <p:nvPr/>
        </p:nvPicPr>
        <p:blipFill>
          <a:blip r:embed="rId2" cstate="print"/>
          <a:stretch>
            <a:fillRect/>
          </a:stretch>
        </p:blipFill>
        <p:spPr>
          <a:xfrm>
            <a:off x="611560" y="2127250"/>
            <a:ext cx="492443" cy="2252663"/>
          </a:xfrm>
          <a:prstGeom prst="rect">
            <a:avLst/>
          </a:prstGeom>
        </p:spPr>
      </p:pic>
      <p:sp>
        <p:nvSpPr>
          <p:cNvPr id="11" name="Textplatzhalter 10"/>
          <p:cNvSpPr>
            <a:spLocks noGrp="1"/>
          </p:cNvSpPr>
          <p:nvPr>
            <p:ph type="body" sz="quarter" idx="10" hasCustomPrompt="1"/>
          </p:nvPr>
        </p:nvSpPr>
        <p:spPr>
          <a:xfrm>
            <a:off x="1684020" y="2559843"/>
            <a:ext cx="2763926" cy="1811291"/>
          </a:xfrm>
        </p:spPr>
        <p:txBody>
          <a:bodyPr>
            <a:normAutofit/>
          </a:bodyPr>
          <a:lstStyle>
            <a:lvl1pPr marL="0" marR="0" indent="0" algn="l" defTabSz="914306" rtl="0" eaLnBrk="1" fontAlgn="auto" latinLnBrk="0" hangingPunct="1">
              <a:lnSpc>
                <a:spcPct val="100000"/>
              </a:lnSpc>
              <a:spcBef>
                <a:spcPts val="0"/>
              </a:spcBef>
              <a:spcAft>
                <a:spcPts val="0"/>
              </a:spcAft>
              <a:buClr>
                <a:srgbClr val="4B2582"/>
              </a:buClr>
              <a:buSzTx/>
              <a:buFont typeface="Wingdings" pitchFamily="2" charset="2"/>
              <a:buNone/>
              <a:tabLst/>
              <a:defRPr sz="1100" baseline="0"/>
            </a:lvl1pPr>
            <a:lvl2pPr marL="0" indent="0">
              <a:buNone/>
              <a:defRPr/>
            </a:lvl2pPr>
            <a:lvl3pPr marL="0" indent="0">
              <a:buNone/>
              <a:defRPr/>
            </a:lvl3pPr>
            <a:lvl4pPr marL="0" indent="0">
              <a:buNone/>
              <a:defRPr/>
            </a:lvl4pPr>
            <a:lvl5pPr marL="0" indent="0">
              <a:buNone/>
              <a:defRPr/>
            </a:lvl5pPr>
          </a:lstStyle>
          <a:p>
            <a:pPr marL="0" marR="0" lvl="0" indent="0" algn="l" defTabSz="914306"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de-AT" sz="1000" b="0" i="0" u="none" strike="noStrike" kern="1200" cap="none" spc="0" normalizeH="0" baseline="0" noProof="0" dirty="0">
                <a:ln>
                  <a:noFill/>
                </a:ln>
                <a:solidFill>
                  <a:srgbClr val="000000"/>
                </a:solidFill>
                <a:effectLst/>
                <a:uLnTx/>
                <a:uFillTx/>
                <a:latin typeface="+mn-lt"/>
                <a:ea typeface="+mn-ea"/>
                <a:cs typeface="+mn-cs"/>
              </a:rPr>
              <a:t>Hier Adressdaten eingeben</a:t>
            </a:r>
          </a:p>
        </p:txBody>
      </p:sp>
      <p:sp>
        <p:nvSpPr>
          <p:cNvPr id="8" name="Datumsplatzhalter 7"/>
          <p:cNvSpPr>
            <a:spLocks noGrp="1"/>
          </p:cNvSpPr>
          <p:nvPr>
            <p:ph type="dt" sz="half" idx="11"/>
          </p:nvPr>
        </p:nvSpPr>
        <p:spPr/>
        <p:txBody>
          <a:bodyPr/>
          <a:lstStyle/>
          <a:p>
            <a:fld id="{460B22D8-19A8-4750-AD83-286C35A4BCEC}" type="datetime1">
              <a:rPr lang="de-AT" smtClean="0"/>
              <a:t>15.01.2024</a:t>
            </a:fld>
            <a:endParaRPr lang="de-AT" dirty="0"/>
          </a:p>
        </p:txBody>
      </p:sp>
      <p:sp>
        <p:nvSpPr>
          <p:cNvPr id="9" name="Fußzeilenplatzhalter 8"/>
          <p:cNvSpPr>
            <a:spLocks noGrp="1"/>
          </p:cNvSpPr>
          <p:nvPr>
            <p:ph type="ftr" sz="quarter" idx="12"/>
          </p:nvPr>
        </p:nvSpPr>
        <p:spPr/>
        <p:txBody>
          <a:bodyPr/>
          <a:lstStyle/>
          <a:p>
            <a:r>
              <a:rPr lang="de-AT" dirty="0"/>
              <a:t>Fusszeile</a:t>
            </a:r>
          </a:p>
        </p:txBody>
      </p:sp>
      <p:sp>
        <p:nvSpPr>
          <p:cNvPr id="10" name="Foliennummernplatzhalter 9"/>
          <p:cNvSpPr>
            <a:spLocks noGrp="1"/>
          </p:cNvSpPr>
          <p:nvPr>
            <p:ph type="sldNum" sz="quarter" idx="13"/>
          </p:nvPr>
        </p:nvSpPr>
        <p:spPr/>
        <p:txBody>
          <a:bodyPr/>
          <a:lstStyle/>
          <a:p>
            <a:r>
              <a:rPr lang="de-AT" dirty="0"/>
              <a:t>SEITE </a:t>
            </a:r>
            <a:fld id="{BE3DC40E-DBBE-4E2D-9EEC-FBF0DA0E9179}" type="slidenum">
              <a:rPr lang="de-AT" smtClean="0"/>
              <a:t>‹Nr.›</a:t>
            </a:fld>
            <a:endParaRPr lang="de-AT"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56A3FCC5-1509-445E-BE36-5F597590EDBB}"/>
              </a:ext>
            </a:extLst>
          </p:cNvPr>
          <p:cNvGrpSpPr/>
          <p:nvPr userDrawn="1"/>
        </p:nvGrpSpPr>
        <p:grpSpPr>
          <a:xfrm>
            <a:off x="287338" y="603319"/>
            <a:ext cx="8552850" cy="1731679"/>
            <a:chOff x="287338" y="603319"/>
            <a:chExt cx="8552850" cy="1731679"/>
          </a:xfrm>
        </p:grpSpPr>
        <p:sp>
          <p:nvSpPr>
            <p:cNvPr id="13" name="Rechteck 12"/>
            <p:cNvSpPr/>
            <p:nvPr userDrawn="1"/>
          </p:nvSpPr>
          <p:spPr>
            <a:xfrm>
              <a:off x="6192000" y="603319"/>
              <a:ext cx="2648188" cy="1731679"/>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sp>
          <p:nvSpPr>
            <p:cNvPr id="15" name="Rechteck 14"/>
            <p:cNvSpPr/>
            <p:nvPr userDrawn="1"/>
          </p:nvSpPr>
          <p:spPr bwMode="blackWhite">
            <a:xfrm>
              <a:off x="287338" y="603319"/>
              <a:ext cx="5904662" cy="1731679"/>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grpSp>
      <p:sp>
        <p:nvSpPr>
          <p:cNvPr id="2" name="Titel 1"/>
          <p:cNvSpPr>
            <a:spLocks noGrp="1"/>
          </p:cNvSpPr>
          <p:nvPr userDrawn="1">
            <p:ph type="ctrTitle" hasCustomPrompt="1"/>
          </p:nvPr>
        </p:nvSpPr>
        <p:spPr bwMode="black">
          <a:xfrm>
            <a:off x="605408" y="1296154"/>
            <a:ext cx="5466982" cy="516714"/>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Einzeiligen Titel eingeben</a:t>
            </a:r>
          </a:p>
        </p:txBody>
      </p:sp>
      <p:sp>
        <p:nvSpPr>
          <p:cNvPr id="3" name="Untertitel 2"/>
          <p:cNvSpPr>
            <a:spLocks noGrp="1"/>
          </p:cNvSpPr>
          <p:nvPr userDrawn="1">
            <p:ph type="subTitle" idx="1" hasCustomPrompt="1"/>
          </p:nvPr>
        </p:nvSpPr>
        <p:spPr bwMode="black">
          <a:xfrm>
            <a:off x="605408" y="993080"/>
            <a:ext cx="5466982" cy="304511"/>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AT" dirty="0"/>
              <a:t>Bei Bedarf Untertitel hier eingeben</a:t>
            </a:r>
          </a:p>
        </p:txBody>
      </p:sp>
      <p:sp>
        <p:nvSpPr>
          <p:cNvPr id="16" name="Textplatzhalter 9"/>
          <p:cNvSpPr>
            <a:spLocks noGrp="1"/>
          </p:cNvSpPr>
          <p:nvPr userDrawn="1">
            <p:ph type="body" sz="quarter" idx="11"/>
          </p:nvPr>
        </p:nvSpPr>
        <p:spPr bwMode="white">
          <a:xfrm>
            <a:off x="287338" y="2642906"/>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Mastertextformat bearbeiten</a:t>
            </a:r>
          </a:p>
        </p:txBody>
      </p:sp>
      <p:sp>
        <p:nvSpPr>
          <p:cNvPr id="12" name="Textplatzhalter 7"/>
          <p:cNvSpPr>
            <a:spLocks noGrp="1"/>
          </p:cNvSpPr>
          <p:nvPr userDrawn="1">
            <p:ph type="body" sz="quarter" idx="12" hasCustomPrompt="1"/>
          </p:nvPr>
        </p:nvSpPr>
        <p:spPr bwMode="auto">
          <a:xfrm>
            <a:off x="457200" y="5426926"/>
            <a:ext cx="1638300" cy="243623"/>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AT" dirty="0"/>
              <a:t>Stand: </a:t>
            </a:r>
            <a:r>
              <a:rPr lang="de-AT" dirty="0" err="1"/>
              <a:t>xx.xx.xxxx</a:t>
            </a:r>
            <a:endParaRPr lang="de-AT" dirty="0"/>
          </a:p>
        </p:txBody>
      </p:sp>
      <p:pic>
        <p:nvPicPr>
          <p:cNvPr id="21" name="Grafik 20">
            <a:extLst>
              <a:ext uri="{FF2B5EF4-FFF2-40B4-BE49-F238E27FC236}">
                <a16:creationId xmlns:a16="http://schemas.microsoft.com/office/drawing/2014/main" id="{2D5C1542-29B8-4AE1-B0C9-CD406CE5EF8B}"/>
              </a:ext>
            </a:extLst>
          </p:cNvPr>
          <p:cNvPicPr>
            <a:picLocks noChangeAspect="1"/>
          </p:cNvPicPr>
          <p:nvPr userDrawn="1"/>
        </p:nvPicPr>
        <p:blipFill>
          <a:blip r:embed="rId3"/>
          <a:stretch>
            <a:fillRect/>
          </a:stretch>
        </p:blipFill>
        <p:spPr>
          <a:xfrm>
            <a:off x="6579375" y="1065910"/>
            <a:ext cx="1849165" cy="975600"/>
          </a:xfrm>
          <a:prstGeom prst="rect">
            <a:avLst/>
          </a:prstGeom>
        </p:spPr>
      </p:pic>
      <p:pic>
        <p:nvPicPr>
          <p:cNvPr id="11" name="Grafik 10">
            <a:extLst>
              <a:ext uri="{FF2B5EF4-FFF2-40B4-BE49-F238E27FC236}">
                <a16:creationId xmlns:a16="http://schemas.microsoft.com/office/drawing/2014/main" id="{59234A93-CFFB-4237-9659-D02118469D8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615113" y="5141094"/>
            <a:ext cx="1835942" cy="295313"/>
          </a:xfrm>
          <a:prstGeom prst="rect">
            <a:avLst/>
          </a:prstGeom>
        </p:spPr>
      </p:pic>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62019" y="1344613"/>
            <a:ext cx="7759644" cy="3853905"/>
          </a:xfrm>
        </p:spPr>
        <p:txBody>
          <a:bodyPr lIns="0" rIns="0">
            <a:normAutofit/>
          </a:bodyPr>
          <a:lstStyle>
            <a:lvl1pPr>
              <a:defRPr sz="1600"/>
            </a:lvl1pPr>
            <a:lvl2pPr>
              <a:defRPr sz="1500"/>
            </a:lvl2pPr>
            <a:lvl3pPr>
              <a:defRPr sz="1400"/>
            </a:lvl3pPr>
            <a:lvl4pPr>
              <a:defRPr sz="1200"/>
            </a:lvl4pPr>
            <a:lvl5pPr>
              <a:defRPr sz="120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BCE4B0F6-B814-432F-A5EF-779CD4E3E58E}" type="datetime1">
              <a:rPr lang="de-AT" smtClean="0"/>
              <a:t>15.01.2024</a:t>
            </a:fld>
            <a:endParaRPr lang="de-AT" dirty="0"/>
          </a:p>
        </p:txBody>
      </p:sp>
      <p:sp>
        <p:nvSpPr>
          <p:cNvPr id="8" name="Fußzeilenplatzhalter 7"/>
          <p:cNvSpPr>
            <a:spLocks noGrp="1"/>
          </p:cNvSpPr>
          <p:nvPr>
            <p:ph type="ftr" sz="quarter" idx="11"/>
          </p:nvPr>
        </p:nvSpPr>
        <p:spPr/>
        <p:txBody>
          <a:bodyPr/>
          <a:lstStyle/>
          <a:p>
            <a:r>
              <a:rPr lang="de-AT" dirty="0"/>
              <a:t>Fusszeile</a:t>
            </a:r>
          </a:p>
        </p:txBody>
      </p:sp>
      <p:sp>
        <p:nvSpPr>
          <p:cNvPr id="9" name="Foliennummernplatzhalter 8"/>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2" name="Titel 1"/>
          <p:cNvSpPr>
            <a:spLocks noGrp="1"/>
          </p:cNvSpPr>
          <p:nvPr>
            <p:ph type="title"/>
          </p:nvPr>
        </p:nvSpPr>
        <p:spPr/>
        <p:txBody>
          <a:bodyPr/>
          <a:lstStyle/>
          <a:p>
            <a:r>
              <a:rPr lang="de-DE"/>
              <a:t>Mastertitelformat bearbeiten</a:t>
            </a:r>
            <a:endParaRPr lang="de-AT"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p:spTree>
      <p:nvGrpSpPr>
        <p:cNvPr id="1" name=""/>
        <p:cNvGrpSpPr/>
        <p:nvPr/>
      </p:nvGrpSpPr>
      <p:grpSpPr>
        <a:xfrm>
          <a:off x="0" y="0"/>
          <a:ext cx="0" cy="0"/>
          <a:chOff x="0" y="0"/>
          <a:chExt cx="0" cy="0"/>
        </a:xfrm>
      </p:grpSpPr>
      <p:grpSp>
        <p:nvGrpSpPr>
          <p:cNvPr id="12" name="Gruppieren 11"/>
          <p:cNvGrpSpPr/>
          <p:nvPr userDrawn="1"/>
        </p:nvGrpSpPr>
        <p:grpSpPr>
          <a:xfrm>
            <a:off x="287338" y="603319"/>
            <a:ext cx="8552850" cy="2037600"/>
            <a:chOff x="287338" y="603319"/>
            <a:chExt cx="8552850" cy="2037600"/>
          </a:xfrm>
        </p:grpSpPr>
        <p:sp>
          <p:nvSpPr>
            <p:cNvPr id="16" name="Rechteck 15"/>
            <p:cNvSpPr/>
            <p:nvPr userDrawn="1"/>
          </p:nvSpPr>
          <p:spPr>
            <a:xfrm>
              <a:off x="6192000" y="603319"/>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sp>
          <p:nvSpPr>
            <p:cNvPr id="17" name="Rechteck 16"/>
            <p:cNvSpPr/>
            <p:nvPr userDrawn="1"/>
          </p:nvSpPr>
          <p:spPr bwMode="blackWhite">
            <a:xfrm>
              <a:off x="287338" y="603319"/>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grpSp>
      <p:sp>
        <p:nvSpPr>
          <p:cNvPr id="14" name="Textplatzhalter 9"/>
          <p:cNvSpPr>
            <a:spLocks noGrp="1"/>
          </p:cNvSpPr>
          <p:nvPr>
            <p:ph type="body" sz="quarter" idx="11"/>
          </p:nvPr>
        </p:nvSpPr>
        <p:spPr bwMode="white">
          <a:xfrm>
            <a:off x="287338" y="2941638"/>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Mastertextformat bearbeiten</a:t>
            </a:r>
          </a:p>
        </p:txBody>
      </p:sp>
      <p:sp>
        <p:nvSpPr>
          <p:cNvPr id="10" name="Textplatzhalter 7"/>
          <p:cNvSpPr>
            <a:spLocks noGrp="1"/>
          </p:cNvSpPr>
          <p:nvPr>
            <p:ph type="body" sz="quarter" idx="12" hasCustomPrompt="1"/>
          </p:nvPr>
        </p:nvSpPr>
        <p:spPr>
          <a:xfrm>
            <a:off x="457200" y="5426926"/>
            <a:ext cx="1638300" cy="243623"/>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AT" dirty="0"/>
              <a:t>Stand: </a:t>
            </a:r>
            <a:r>
              <a:rPr lang="de-AT" dirty="0" err="1"/>
              <a:t>xx.xx.xxxx</a:t>
            </a:r>
            <a:endParaRPr lang="de-AT" dirty="0"/>
          </a:p>
        </p:txBody>
      </p:sp>
      <p:sp>
        <p:nvSpPr>
          <p:cNvPr id="13" name="Titel 1"/>
          <p:cNvSpPr>
            <a:spLocks noGrp="1"/>
          </p:cNvSpPr>
          <p:nvPr>
            <p:ph type="ctrTitle" hasCustomPrompt="1"/>
          </p:nvPr>
        </p:nvSpPr>
        <p:spPr bwMode="black">
          <a:xfrm>
            <a:off x="605406" y="1301365"/>
            <a:ext cx="5436000" cy="10260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15" name="Untertitel 2"/>
          <p:cNvSpPr>
            <a:spLocks noGrp="1"/>
          </p:cNvSpPr>
          <p:nvPr>
            <p:ph type="subTitle" idx="1" hasCustomPrompt="1"/>
          </p:nvPr>
        </p:nvSpPr>
        <p:spPr bwMode="black">
          <a:xfrm>
            <a:off x="605406" y="993080"/>
            <a:ext cx="5436000" cy="35153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AT" dirty="0"/>
              <a:t>Bei Bedarf Untertitel hier eingeben</a:t>
            </a:r>
          </a:p>
        </p:txBody>
      </p:sp>
      <p:pic>
        <p:nvPicPr>
          <p:cNvPr id="18" name="Grafik 17">
            <a:extLst>
              <a:ext uri="{FF2B5EF4-FFF2-40B4-BE49-F238E27FC236}">
                <a16:creationId xmlns:a16="http://schemas.microsoft.com/office/drawing/2014/main" id="{0B662EC1-7F7E-4F35-9E96-6A1231005353}"/>
              </a:ext>
            </a:extLst>
          </p:cNvPr>
          <p:cNvPicPr>
            <a:picLocks noChangeAspect="1"/>
          </p:cNvPicPr>
          <p:nvPr userDrawn="1"/>
        </p:nvPicPr>
        <p:blipFill>
          <a:blip r:embed="rId2"/>
          <a:stretch>
            <a:fillRect/>
          </a:stretch>
        </p:blipFill>
        <p:spPr>
          <a:xfrm>
            <a:off x="6579375" y="1065910"/>
            <a:ext cx="1849165" cy="975600"/>
          </a:xfrm>
          <a:prstGeom prst="rect">
            <a:avLst/>
          </a:prstGeom>
        </p:spPr>
      </p:pic>
      <p:pic>
        <p:nvPicPr>
          <p:cNvPr id="11" name="Grafik 10">
            <a:extLst>
              <a:ext uri="{FF2B5EF4-FFF2-40B4-BE49-F238E27FC236}">
                <a16:creationId xmlns:a16="http://schemas.microsoft.com/office/drawing/2014/main" id="{7CB48493-A0F2-468C-986D-2A150B5DEFB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617341" y="5141369"/>
            <a:ext cx="1831485" cy="294763"/>
          </a:xfrm>
          <a:prstGeom prst="rect">
            <a:avLst/>
          </a:prstGeom>
        </p:spPr>
      </p:pic>
    </p:spTree>
    <p:extLst>
      <p:ext uri="{BB962C8B-B14F-4D97-AF65-F5344CB8AC3E}">
        <p14:creationId xmlns:p14="http://schemas.microsoft.com/office/powerpoint/2010/main" val="154679611"/>
      </p:ext>
    </p:extLst>
  </p:cSld>
  <p:clrMapOvr>
    <a:masterClrMapping/>
  </p:clrMapOvr>
  <p:transition>
    <p:fade/>
  </p:transition>
  <p:extLst>
    <p:ext uri="{DCECCB84-F9BA-43D5-87BE-67443E8EF086}">
      <p15:sldGuideLst xmlns:p15="http://schemas.microsoft.com/office/powerpoint/2012/main">
        <p15:guide id="1" pos="413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kurz">
    <p:spTree>
      <p:nvGrpSpPr>
        <p:cNvPr id="1" name=""/>
        <p:cNvGrpSpPr/>
        <p:nvPr/>
      </p:nvGrpSpPr>
      <p:grpSpPr>
        <a:xfrm>
          <a:off x="0" y="0"/>
          <a:ext cx="0" cy="0"/>
          <a:chOff x="0" y="0"/>
          <a:chExt cx="0" cy="0"/>
        </a:xfrm>
      </p:grpSpPr>
      <p:grpSp>
        <p:nvGrpSpPr>
          <p:cNvPr id="13" name="Gruppieren 12"/>
          <p:cNvGrpSpPr/>
          <p:nvPr userDrawn="1"/>
        </p:nvGrpSpPr>
        <p:grpSpPr>
          <a:xfrm>
            <a:off x="287338" y="603319"/>
            <a:ext cx="8552850" cy="1731679"/>
            <a:chOff x="287338" y="603319"/>
            <a:chExt cx="8552850" cy="2037600"/>
          </a:xfrm>
        </p:grpSpPr>
        <p:sp>
          <p:nvSpPr>
            <p:cNvPr id="15" name="Rechteck 14"/>
            <p:cNvSpPr/>
            <p:nvPr userDrawn="1"/>
          </p:nvSpPr>
          <p:spPr>
            <a:xfrm>
              <a:off x="6192000" y="603319"/>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sp>
          <p:nvSpPr>
            <p:cNvPr id="17" name="Rechteck 16"/>
            <p:cNvSpPr/>
            <p:nvPr userDrawn="1"/>
          </p:nvSpPr>
          <p:spPr bwMode="blackWhite">
            <a:xfrm>
              <a:off x="287338" y="603319"/>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grpSp>
      <p:sp>
        <p:nvSpPr>
          <p:cNvPr id="2" name="Titel 1"/>
          <p:cNvSpPr>
            <a:spLocks noGrp="1"/>
          </p:cNvSpPr>
          <p:nvPr>
            <p:ph type="ctrTitle" hasCustomPrompt="1"/>
          </p:nvPr>
        </p:nvSpPr>
        <p:spPr bwMode="black">
          <a:xfrm>
            <a:off x="605407" y="1296154"/>
            <a:ext cx="5436000" cy="516714"/>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Einzeiligen Titel eingeben</a:t>
            </a:r>
          </a:p>
        </p:txBody>
      </p:sp>
      <p:sp>
        <p:nvSpPr>
          <p:cNvPr id="3" name="Untertitel 2"/>
          <p:cNvSpPr>
            <a:spLocks noGrp="1"/>
          </p:cNvSpPr>
          <p:nvPr>
            <p:ph type="subTitle" idx="1" hasCustomPrompt="1"/>
          </p:nvPr>
        </p:nvSpPr>
        <p:spPr bwMode="black">
          <a:xfrm>
            <a:off x="605407" y="993080"/>
            <a:ext cx="5436000" cy="304511"/>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AT" dirty="0"/>
              <a:t>Bei Bedarf Untertitel hier eingeben</a:t>
            </a:r>
          </a:p>
        </p:txBody>
      </p:sp>
      <p:sp>
        <p:nvSpPr>
          <p:cNvPr id="14" name="Textplatzhalter 9"/>
          <p:cNvSpPr>
            <a:spLocks noGrp="1"/>
          </p:cNvSpPr>
          <p:nvPr>
            <p:ph type="body" sz="quarter" idx="11"/>
          </p:nvPr>
        </p:nvSpPr>
        <p:spPr bwMode="white">
          <a:xfrm>
            <a:off x="287338" y="2642907"/>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Mastertextformat bearbeiten</a:t>
            </a:r>
          </a:p>
        </p:txBody>
      </p:sp>
      <p:sp>
        <p:nvSpPr>
          <p:cNvPr id="12" name="Textplatzhalter 7"/>
          <p:cNvSpPr>
            <a:spLocks noGrp="1"/>
          </p:cNvSpPr>
          <p:nvPr>
            <p:ph type="body" sz="quarter" idx="12" hasCustomPrompt="1"/>
          </p:nvPr>
        </p:nvSpPr>
        <p:spPr>
          <a:xfrm>
            <a:off x="457200" y="5426926"/>
            <a:ext cx="1638300" cy="243623"/>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AT" dirty="0"/>
              <a:t>Stand: </a:t>
            </a:r>
            <a:r>
              <a:rPr lang="de-AT" dirty="0" err="1"/>
              <a:t>xx.xx.xxxx</a:t>
            </a:r>
            <a:endParaRPr lang="de-AT" dirty="0"/>
          </a:p>
        </p:txBody>
      </p:sp>
      <p:pic>
        <p:nvPicPr>
          <p:cNvPr id="16" name="Grafik 15">
            <a:extLst>
              <a:ext uri="{FF2B5EF4-FFF2-40B4-BE49-F238E27FC236}">
                <a16:creationId xmlns:a16="http://schemas.microsoft.com/office/drawing/2014/main" id="{68921D79-517C-4187-882B-8B1EFDBF5E9B}"/>
              </a:ext>
            </a:extLst>
          </p:cNvPr>
          <p:cNvPicPr>
            <a:picLocks noChangeAspect="1"/>
          </p:cNvPicPr>
          <p:nvPr userDrawn="1"/>
        </p:nvPicPr>
        <p:blipFill>
          <a:blip r:embed="rId2"/>
          <a:stretch>
            <a:fillRect/>
          </a:stretch>
        </p:blipFill>
        <p:spPr>
          <a:xfrm>
            <a:off x="6579375" y="1065910"/>
            <a:ext cx="1849165" cy="975600"/>
          </a:xfrm>
          <a:prstGeom prst="rect">
            <a:avLst/>
          </a:prstGeom>
        </p:spPr>
      </p:pic>
      <p:pic>
        <p:nvPicPr>
          <p:cNvPr id="11" name="Grafik 10">
            <a:extLst>
              <a:ext uri="{FF2B5EF4-FFF2-40B4-BE49-F238E27FC236}">
                <a16:creationId xmlns:a16="http://schemas.microsoft.com/office/drawing/2014/main" id="{003EC835-F8EC-46FF-A7D8-2C72534AF7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617341" y="5141369"/>
            <a:ext cx="1831485" cy="294763"/>
          </a:xfrm>
          <a:prstGeom prst="rect">
            <a:avLst/>
          </a:prstGeom>
        </p:spPr>
      </p:pic>
    </p:spTree>
    <p:extLst>
      <p:ext uri="{BB962C8B-B14F-4D97-AF65-F5344CB8AC3E}">
        <p14:creationId xmlns:p14="http://schemas.microsoft.com/office/powerpoint/2010/main" val="191926800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Bil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uppieren 18"/>
          <p:cNvGrpSpPr/>
          <p:nvPr userDrawn="1"/>
        </p:nvGrpSpPr>
        <p:grpSpPr>
          <a:xfrm>
            <a:off x="287338" y="603319"/>
            <a:ext cx="8552850" cy="2037600"/>
            <a:chOff x="287338" y="603319"/>
            <a:chExt cx="8552850" cy="2037600"/>
          </a:xfrm>
        </p:grpSpPr>
        <p:sp>
          <p:nvSpPr>
            <p:cNvPr id="21" name="Rechteck 20"/>
            <p:cNvSpPr/>
            <p:nvPr userDrawn="1"/>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sp>
          <p:nvSpPr>
            <p:cNvPr id="22" name="Rechteck 21"/>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grpSp>
      <p:sp>
        <p:nvSpPr>
          <p:cNvPr id="10" name="Textplatzhalter 9"/>
          <p:cNvSpPr>
            <a:spLocks noGrp="1"/>
          </p:cNvSpPr>
          <p:nvPr>
            <p:ph type="body" sz="quarter" idx="11"/>
          </p:nvPr>
        </p:nvSpPr>
        <p:spPr bwMode="white">
          <a:xfrm>
            <a:off x="287338" y="2941638"/>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Mastertextformat bearbeiten</a:t>
            </a:r>
          </a:p>
        </p:txBody>
      </p:sp>
      <p:sp>
        <p:nvSpPr>
          <p:cNvPr id="14" name="Textplatzhalter 7"/>
          <p:cNvSpPr>
            <a:spLocks noGrp="1"/>
          </p:cNvSpPr>
          <p:nvPr>
            <p:ph type="body" sz="quarter" idx="12" hasCustomPrompt="1"/>
          </p:nvPr>
        </p:nvSpPr>
        <p:spPr>
          <a:xfrm>
            <a:off x="457200" y="5426926"/>
            <a:ext cx="1638300" cy="243623"/>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AT" dirty="0"/>
              <a:t>Stand: </a:t>
            </a:r>
            <a:r>
              <a:rPr lang="de-AT" dirty="0" err="1"/>
              <a:t>xx.xx.xxxx</a:t>
            </a:r>
            <a:endParaRPr lang="de-AT" dirty="0"/>
          </a:p>
        </p:txBody>
      </p:sp>
      <p:sp>
        <p:nvSpPr>
          <p:cNvPr id="16" name="Titel 1"/>
          <p:cNvSpPr>
            <a:spLocks noGrp="1"/>
          </p:cNvSpPr>
          <p:nvPr>
            <p:ph type="ctrTitle" hasCustomPrompt="1"/>
          </p:nvPr>
        </p:nvSpPr>
        <p:spPr bwMode="black">
          <a:xfrm>
            <a:off x="605406" y="1301365"/>
            <a:ext cx="5436000" cy="10260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17" name="Untertitel 2"/>
          <p:cNvSpPr>
            <a:spLocks noGrp="1"/>
          </p:cNvSpPr>
          <p:nvPr>
            <p:ph type="subTitle" idx="1" hasCustomPrompt="1"/>
          </p:nvPr>
        </p:nvSpPr>
        <p:spPr bwMode="black">
          <a:xfrm>
            <a:off x="605406" y="993080"/>
            <a:ext cx="5436000" cy="35153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AT" dirty="0"/>
              <a:t>Bei Bedarf Untertitel hier eingeben</a:t>
            </a:r>
          </a:p>
        </p:txBody>
      </p:sp>
      <p:pic>
        <p:nvPicPr>
          <p:cNvPr id="12" name="Grafik 11">
            <a:extLst>
              <a:ext uri="{FF2B5EF4-FFF2-40B4-BE49-F238E27FC236}">
                <a16:creationId xmlns:a16="http://schemas.microsoft.com/office/drawing/2014/main" id="{FF116690-1CA5-4CDF-B922-0BB3C7E0606A}"/>
              </a:ext>
            </a:extLst>
          </p:cNvPr>
          <p:cNvPicPr>
            <a:picLocks noChangeAspect="1"/>
          </p:cNvPicPr>
          <p:nvPr userDrawn="1"/>
        </p:nvPicPr>
        <p:blipFill>
          <a:blip r:embed="rId3"/>
          <a:stretch>
            <a:fillRect/>
          </a:stretch>
        </p:blipFill>
        <p:spPr>
          <a:xfrm>
            <a:off x="6579375" y="1065910"/>
            <a:ext cx="1849165" cy="975600"/>
          </a:xfrm>
          <a:prstGeom prst="rect">
            <a:avLst/>
          </a:prstGeom>
        </p:spPr>
      </p:pic>
      <p:pic>
        <p:nvPicPr>
          <p:cNvPr id="11" name="Grafik 10">
            <a:extLst>
              <a:ext uri="{FF2B5EF4-FFF2-40B4-BE49-F238E27FC236}">
                <a16:creationId xmlns:a16="http://schemas.microsoft.com/office/drawing/2014/main" id="{E92C9326-2A46-4857-9E76-0DB2F283D62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615113" y="5141093"/>
            <a:ext cx="1835942" cy="295313"/>
          </a:xfrm>
          <a:prstGeom prst="rect">
            <a:avLst/>
          </a:prstGeom>
        </p:spPr>
      </p:pic>
    </p:spTree>
    <p:extLst>
      <p:ext uri="{BB962C8B-B14F-4D97-AF65-F5344CB8AC3E}">
        <p14:creationId xmlns:p14="http://schemas.microsoft.com/office/powerpoint/2010/main" val="304207811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Bild 2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pieren 12"/>
          <p:cNvGrpSpPr/>
          <p:nvPr userDrawn="1"/>
        </p:nvGrpSpPr>
        <p:grpSpPr>
          <a:xfrm>
            <a:off x="287338" y="603319"/>
            <a:ext cx="8552850" cy="1731679"/>
            <a:chOff x="287338" y="603319"/>
            <a:chExt cx="8552850" cy="2037600"/>
          </a:xfrm>
        </p:grpSpPr>
        <p:sp>
          <p:nvSpPr>
            <p:cNvPr id="15" name="Rechteck 14"/>
            <p:cNvSpPr/>
            <p:nvPr userDrawn="1"/>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sp>
          <p:nvSpPr>
            <p:cNvPr id="17" name="Rechteck 16"/>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grpSp>
      <p:sp>
        <p:nvSpPr>
          <p:cNvPr id="2" name="Titel 1"/>
          <p:cNvSpPr>
            <a:spLocks noGrp="1"/>
          </p:cNvSpPr>
          <p:nvPr>
            <p:ph type="ctrTitle" hasCustomPrompt="1"/>
          </p:nvPr>
        </p:nvSpPr>
        <p:spPr bwMode="black">
          <a:xfrm>
            <a:off x="605407" y="1296154"/>
            <a:ext cx="5436000" cy="516714"/>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Einzeiligen Titel eingeben</a:t>
            </a:r>
          </a:p>
        </p:txBody>
      </p:sp>
      <p:sp>
        <p:nvSpPr>
          <p:cNvPr id="3" name="Untertitel 2"/>
          <p:cNvSpPr>
            <a:spLocks noGrp="1"/>
          </p:cNvSpPr>
          <p:nvPr>
            <p:ph type="subTitle" idx="1" hasCustomPrompt="1"/>
          </p:nvPr>
        </p:nvSpPr>
        <p:spPr bwMode="black">
          <a:xfrm>
            <a:off x="605407" y="993080"/>
            <a:ext cx="5436000" cy="304511"/>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AT" dirty="0"/>
              <a:t>Bei Bedarf Untertitel hier eingeben</a:t>
            </a:r>
          </a:p>
        </p:txBody>
      </p:sp>
      <p:sp>
        <p:nvSpPr>
          <p:cNvPr id="16" name="Textplatzhalter 9"/>
          <p:cNvSpPr>
            <a:spLocks noGrp="1"/>
          </p:cNvSpPr>
          <p:nvPr>
            <p:ph type="body" sz="quarter" idx="11"/>
          </p:nvPr>
        </p:nvSpPr>
        <p:spPr bwMode="white">
          <a:xfrm>
            <a:off x="287338" y="2642907"/>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Mastertextformat bearbeiten</a:t>
            </a:r>
          </a:p>
        </p:txBody>
      </p:sp>
      <p:sp>
        <p:nvSpPr>
          <p:cNvPr id="12" name="Textplatzhalter 7"/>
          <p:cNvSpPr>
            <a:spLocks noGrp="1"/>
          </p:cNvSpPr>
          <p:nvPr>
            <p:ph type="body" sz="quarter" idx="12" hasCustomPrompt="1"/>
          </p:nvPr>
        </p:nvSpPr>
        <p:spPr>
          <a:xfrm>
            <a:off x="457200" y="5426926"/>
            <a:ext cx="1638300" cy="243623"/>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AT" dirty="0"/>
              <a:t>Stand: </a:t>
            </a:r>
            <a:r>
              <a:rPr lang="de-AT" dirty="0" err="1"/>
              <a:t>xx.xx.xxxx</a:t>
            </a:r>
            <a:endParaRPr lang="de-AT" dirty="0"/>
          </a:p>
        </p:txBody>
      </p:sp>
      <p:pic>
        <p:nvPicPr>
          <p:cNvPr id="11" name="Grafik 10">
            <a:extLst>
              <a:ext uri="{FF2B5EF4-FFF2-40B4-BE49-F238E27FC236}">
                <a16:creationId xmlns:a16="http://schemas.microsoft.com/office/drawing/2014/main" id="{0A475DBF-FF8A-499C-9A9D-A1690ED33618}"/>
              </a:ext>
            </a:extLst>
          </p:cNvPr>
          <p:cNvPicPr>
            <a:picLocks noChangeAspect="1"/>
          </p:cNvPicPr>
          <p:nvPr userDrawn="1"/>
        </p:nvPicPr>
        <p:blipFill>
          <a:blip r:embed="rId3"/>
          <a:stretch>
            <a:fillRect/>
          </a:stretch>
        </p:blipFill>
        <p:spPr>
          <a:xfrm>
            <a:off x="6579375" y="1065910"/>
            <a:ext cx="1849165" cy="975600"/>
          </a:xfrm>
          <a:prstGeom prst="rect">
            <a:avLst/>
          </a:prstGeom>
        </p:spPr>
      </p:pic>
      <p:pic>
        <p:nvPicPr>
          <p:cNvPr id="18" name="Grafik 17">
            <a:extLst>
              <a:ext uri="{FF2B5EF4-FFF2-40B4-BE49-F238E27FC236}">
                <a16:creationId xmlns:a16="http://schemas.microsoft.com/office/drawing/2014/main" id="{D71C56E8-CA3B-4481-B593-3FAEA5B8938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615113" y="5141093"/>
            <a:ext cx="1835942" cy="295313"/>
          </a:xfrm>
          <a:prstGeom prst="rect">
            <a:avLst/>
          </a:prstGeom>
        </p:spPr>
      </p:pic>
    </p:spTree>
    <p:extLst>
      <p:ext uri="{BB962C8B-B14F-4D97-AF65-F5344CB8AC3E}">
        <p14:creationId xmlns:p14="http://schemas.microsoft.com/office/powerpoint/2010/main" val="144166685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Bil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ruppieren 15"/>
          <p:cNvGrpSpPr/>
          <p:nvPr userDrawn="1"/>
        </p:nvGrpSpPr>
        <p:grpSpPr>
          <a:xfrm>
            <a:off x="287338" y="603319"/>
            <a:ext cx="8552850" cy="2037600"/>
            <a:chOff x="287338" y="603319"/>
            <a:chExt cx="8552850" cy="2037600"/>
          </a:xfrm>
        </p:grpSpPr>
        <p:sp>
          <p:nvSpPr>
            <p:cNvPr id="17" name="Rechteck 16"/>
            <p:cNvSpPr/>
            <p:nvPr userDrawn="1"/>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sp>
          <p:nvSpPr>
            <p:cNvPr id="18" name="Rechteck 17"/>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grpSp>
      <p:sp>
        <p:nvSpPr>
          <p:cNvPr id="10" name="Textplatzhalter 9"/>
          <p:cNvSpPr>
            <a:spLocks noGrp="1"/>
          </p:cNvSpPr>
          <p:nvPr>
            <p:ph type="body" sz="quarter" idx="11"/>
          </p:nvPr>
        </p:nvSpPr>
        <p:spPr bwMode="white">
          <a:xfrm>
            <a:off x="287338" y="2941638"/>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Mastertextformat bearbeiten</a:t>
            </a:r>
          </a:p>
        </p:txBody>
      </p:sp>
      <p:sp>
        <p:nvSpPr>
          <p:cNvPr id="14" name="Textplatzhalter 7"/>
          <p:cNvSpPr>
            <a:spLocks noGrp="1"/>
          </p:cNvSpPr>
          <p:nvPr>
            <p:ph type="body" sz="quarter" idx="12" hasCustomPrompt="1"/>
          </p:nvPr>
        </p:nvSpPr>
        <p:spPr>
          <a:xfrm>
            <a:off x="457200" y="5426926"/>
            <a:ext cx="1638300" cy="243623"/>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AT" dirty="0"/>
              <a:t>Stand: </a:t>
            </a:r>
            <a:r>
              <a:rPr lang="de-AT" dirty="0" err="1"/>
              <a:t>xx.xx.xxxx</a:t>
            </a:r>
            <a:endParaRPr lang="de-AT" dirty="0"/>
          </a:p>
        </p:txBody>
      </p:sp>
      <p:sp>
        <p:nvSpPr>
          <p:cNvPr id="12" name="Titel 1"/>
          <p:cNvSpPr>
            <a:spLocks noGrp="1"/>
          </p:cNvSpPr>
          <p:nvPr>
            <p:ph type="ctrTitle" hasCustomPrompt="1"/>
          </p:nvPr>
        </p:nvSpPr>
        <p:spPr bwMode="black">
          <a:xfrm>
            <a:off x="605406" y="1301365"/>
            <a:ext cx="5436000" cy="10260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Maximal zweizeiligen </a:t>
            </a:r>
            <a:br>
              <a:rPr lang="de-AT" dirty="0"/>
            </a:br>
            <a:r>
              <a:rPr lang="de-AT" dirty="0"/>
              <a:t>Titel eingeben</a:t>
            </a:r>
          </a:p>
        </p:txBody>
      </p:sp>
      <p:sp>
        <p:nvSpPr>
          <p:cNvPr id="13" name="Untertitel 2"/>
          <p:cNvSpPr>
            <a:spLocks noGrp="1"/>
          </p:cNvSpPr>
          <p:nvPr>
            <p:ph type="subTitle" idx="1" hasCustomPrompt="1"/>
          </p:nvPr>
        </p:nvSpPr>
        <p:spPr bwMode="black">
          <a:xfrm>
            <a:off x="605406" y="993080"/>
            <a:ext cx="5436000" cy="35153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AT" dirty="0"/>
              <a:t>Bei Bedarf Untertitel hier eingeben</a:t>
            </a:r>
          </a:p>
        </p:txBody>
      </p:sp>
      <p:pic>
        <p:nvPicPr>
          <p:cNvPr id="15" name="Grafik 14">
            <a:extLst>
              <a:ext uri="{FF2B5EF4-FFF2-40B4-BE49-F238E27FC236}">
                <a16:creationId xmlns:a16="http://schemas.microsoft.com/office/drawing/2014/main" id="{56068296-11E8-4929-AA24-078FC628B7BD}"/>
              </a:ext>
            </a:extLst>
          </p:cNvPr>
          <p:cNvPicPr>
            <a:picLocks noChangeAspect="1"/>
          </p:cNvPicPr>
          <p:nvPr userDrawn="1"/>
        </p:nvPicPr>
        <p:blipFill>
          <a:blip r:embed="rId3"/>
          <a:stretch>
            <a:fillRect/>
          </a:stretch>
        </p:blipFill>
        <p:spPr>
          <a:xfrm>
            <a:off x="6579375" y="1065910"/>
            <a:ext cx="1849165" cy="975600"/>
          </a:xfrm>
          <a:prstGeom prst="rect">
            <a:avLst/>
          </a:prstGeom>
        </p:spPr>
      </p:pic>
      <p:pic>
        <p:nvPicPr>
          <p:cNvPr id="11" name="Grafik 10">
            <a:extLst>
              <a:ext uri="{FF2B5EF4-FFF2-40B4-BE49-F238E27FC236}">
                <a16:creationId xmlns:a16="http://schemas.microsoft.com/office/drawing/2014/main" id="{B6EC7758-8011-47AD-A756-F263091D5BB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615113" y="5141094"/>
            <a:ext cx="1835942" cy="295313"/>
          </a:xfrm>
          <a:prstGeom prst="rect">
            <a:avLst/>
          </a:prstGeom>
        </p:spPr>
      </p:pic>
    </p:spTree>
    <p:extLst>
      <p:ext uri="{BB962C8B-B14F-4D97-AF65-F5344CB8AC3E}">
        <p14:creationId xmlns:p14="http://schemas.microsoft.com/office/powerpoint/2010/main" val="418831637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folie Bild 3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pieren 12"/>
          <p:cNvGrpSpPr/>
          <p:nvPr userDrawn="1"/>
        </p:nvGrpSpPr>
        <p:grpSpPr>
          <a:xfrm>
            <a:off x="287338" y="603319"/>
            <a:ext cx="8552850" cy="1731679"/>
            <a:chOff x="287338" y="603319"/>
            <a:chExt cx="8552850" cy="2037600"/>
          </a:xfrm>
        </p:grpSpPr>
        <p:sp>
          <p:nvSpPr>
            <p:cNvPr id="14" name="Rechteck 13"/>
            <p:cNvSpPr/>
            <p:nvPr userDrawn="1"/>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sp>
          <p:nvSpPr>
            <p:cNvPr id="17" name="Rechteck 16"/>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AT" dirty="0"/>
            </a:p>
          </p:txBody>
        </p:sp>
      </p:grpSp>
      <p:sp>
        <p:nvSpPr>
          <p:cNvPr id="2" name="Titel 1"/>
          <p:cNvSpPr>
            <a:spLocks noGrp="1"/>
          </p:cNvSpPr>
          <p:nvPr>
            <p:ph type="ctrTitle" hasCustomPrompt="1"/>
          </p:nvPr>
        </p:nvSpPr>
        <p:spPr bwMode="black">
          <a:xfrm>
            <a:off x="605407" y="1296154"/>
            <a:ext cx="5436000" cy="516714"/>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AT" dirty="0"/>
              <a:t>Einzeiligen Titel eingeben</a:t>
            </a:r>
          </a:p>
        </p:txBody>
      </p:sp>
      <p:sp>
        <p:nvSpPr>
          <p:cNvPr id="3" name="Untertitel 2"/>
          <p:cNvSpPr>
            <a:spLocks noGrp="1"/>
          </p:cNvSpPr>
          <p:nvPr>
            <p:ph type="subTitle" idx="1" hasCustomPrompt="1"/>
          </p:nvPr>
        </p:nvSpPr>
        <p:spPr bwMode="black">
          <a:xfrm>
            <a:off x="605407" y="993080"/>
            <a:ext cx="5436000" cy="304511"/>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AT" dirty="0"/>
              <a:t>Bei Bedarf Untertitel hier eingeben</a:t>
            </a:r>
          </a:p>
        </p:txBody>
      </p:sp>
      <p:sp>
        <p:nvSpPr>
          <p:cNvPr id="16" name="Textplatzhalter 9"/>
          <p:cNvSpPr>
            <a:spLocks noGrp="1"/>
          </p:cNvSpPr>
          <p:nvPr>
            <p:ph type="body" sz="quarter" idx="11"/>
          </p:nvPr>
        </p:nvSpPr>
        <p:spPr bwMode="white">
          <a:xfrm>
            <a:off x="287338" y="2642907"/>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a:t>Mastertextformat bearbeiten</a:t>
            </a:r>
          </a:p>
        </p:txBody>
      </p:sp>
      <p:sp>
        <p:nvSpPr>
          <p:cNvPr id="12" name="Textplatzhalter 7"/>
          <p:cNvSpPr>
            <a:spLocks noGrp="1"/>
          </p:cNvSpPr>
          <p:nvPr>
            <p:ph type="body" sz="quarter" idx="12" hasCustomPrompt="1"/>
          </p:nvPr>
        </p:nvSpPr>
        <p:spPr>
          <a:xfrm>
            <a:off x="457200" y="5426926"/>
            <a:ext cx="1638300" cy="243623"/>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AT" dirty="0"/>
              <a:t>Stand: </a:t>
            </a:r>
            <a:r>
              <a:rPr lang="de-AT" dirty="0" err="1"/>
              <a:t>xx.xx.xxxx</a:t>
            </a:r>
            <a:endParaRPr lang="de-AT" dirty="0"/>
          </a:p>
        </p:txBody>
      </p:sp>
      <p:pic>
        <p:nvPicPr>
          <p:cNvPr id="11" name="Grafik 10">
            <a:extLst>
              <a:ext uri="{FF2B5EF4-FFF2-40B4-BE49-F238E27FC236}">
                <a16:creationId xmlns:a16="http://schemas.microsoft.com/office/drawing/2014/main" id="{0B897B33-8355-44AC-8129-26BF5973F302}"/>
              </a:ext>
            </a:extLst>
          </p:cNvPr>
          <p:cNvPicPr>
            <a:picLocks noChangeAspect="1"/>
          </p:cNvPicPr>
          <p:nvPr userDrawn="1"/>
        </p:nvPicPr>
        <p:blipFill>
          <a:blip r:embed="rId3"/>
          <a:stretch>
            <a:fillRect/>
          </a:stretch>
        </p:blipFill>
        <p:spPr>
          <a:xfrm>
            <a:off x="6579375" y="1065910"/>
            <a:ext cx="1849165" cy="975600"/>
          </a:xfrm>
          <a:prstGeom prst="rect">
            <a:avLst/>
          </a:prstGeom>
        </p:spPr>
      </p:pic>
      <p:pic>
        <p:nvPicPr>
          <p:cNvPr id="18" name="Grafik 17">
            <a:extLst>
              <a:ext uri="{FF2B5EF4-FFF2-40B4-BE49-F238E27FC236}">
                <a16:creationId xmlns:a16="http://schemas.microsoft.com/office/drawing/2014/main" id="{E00495DC-0F57-4304-BBFD-BB5FA5288F7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615113" y="5141094"/>
            <a:ext cx="1835942" cy="295313"/>
          </a:xfrm>
          <a:prstGeom prst="rect">
            <a:avLst/>
          </a:prstGeom>
        </p:spPr>
      </p:pic>
    </p:spTree>
    <p:extLst>
      <p:ext uri="{BB962C8B-B14F-4D97-AF65-F5344CB8AC3E}">
        <p14:creationId xmlns:p14="http://schemas.microsoft.com/office/powerpoint/2010/main" val="3839581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3A7D816-8143-4089-A674-7FBE2F1D70EC}"/>
              </a:ext>
            </a:extLst>
          </p:cNvPr>
          <p:cNvPicPr>
            <a:picLocks noChangeAspect="1"/>
          </p:cNvPicPr>
          <p:nvPr userDrawn="1"/>
        </p:nvPicPr>
        <p:blipFill>
          <a:blip r:embed="rId17"/>
          <a:stretch>
            <a:fillRect/>
          </a:stretch>
        </p:blipFill>
        <p:spPr>
          <a:xfrm>
            <a:off x="7711621" y="288569"/>
            <a:ext cx="1170000" cy="617280"/>
          </a:xfrm>
          <a:prstGeom prst="rect">
            <a:avLst/>
          </a:prstGeom>
        </p:spPr>
      </p:pic>
      <p:sp>
        <p:nvSpPr>
          <p:cNvPr id="3" name="Textplatzhalter 2"/>
          <p:cNvSpPr>
            <a:spLocks noGrp="1"/>
          </p:cNvSpPr>
          <p:nvPr>
            <p:ph type="body" idx="1"/>
          </p:nvPr>
        </p:nvSpPr>
        <p:spPr>
          <a:xfrm>
            <a:off x="457200" y="1344613"/>
            <a:ext cx="7764463" cy="3859212"/>
          </a:xfrm>
          <a:prstGeom prst="rect">
            <a:avLst/>
          </a:prstGeom>
        </p:spPr>
        <p:txBody>
          <a:bodyPr vert="horz" lIns="0" tIns="45715" rIns="0" bIns="45715" rtlCol="0">
            <a:normAutofit/>
          </a:bodyPr>
          <a:lstStyle/>
          <a:p>
            <a:pPr lvl="0"/>
            <a:r>
              <a:rPr lang="de-AT" dirty="0"/>
              <a:t>Textmasterformate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5" name="Fußzeilenplatzhalter 4"/>
          <p:cNvSpPr>
            <a:spLocks noGrp="1"/>
          </p:cNvSpPr>
          <p:nvPr userDrawn="1">
            <p:ph type="ftr" sz="quarter" idx="3"/>
          </p:nvPr>
        </p:nvSpPr>
        <p:spPr>
          <a:xfrm>
            <a:off x="1354561" y="5412059"/>
            <a:ext cx="3217443" cy="258085"/>
          </a:xfrm>
          <a:prstGeom prst="rect">
            <a:avLst/>
          </a:prstGeom>
        </p:spPr>
        <p:txBody>
          <a:bodyPr vert="horz" lIns="91431" tIns="45715" rIns="91431" bIns="45715" rtlCol="0" anchor="ctr"/>
          <a:lstStyle>
            <a:lvl1pPr algn="l">
              <a:defRPr sz="800" cap="all" baseline="0">
                <a:solidFill>
                  <a:schemeClr val="tx1">
                    <a:tint val="75000"/>
                  </a:schemeClr>
                </a:solidFill>
              </a:defRPr>
            </a:lvl1pPr>
          </a:lstStyle>
          <a:p>
            <a:r>
              <a:rPr lang="de-AT" dirty="0"/>
              <a:t>Fusszeile</a:t>
            </a:r>
          </a:p>
        </p:txBody>
      </p:sp>
      <p:sp>
        <p:nvSpPr>
          <p:cNvPr id="6" name="Foliennummernplatzhalter 5"/>
          <p:cNvSpPr>
            <a:spLocks noGrp="1"/>
          </p:cNvSpPr>
          <p:nvPr userDrawn="1">
            <p:ph type="sldNum" sz="quarter" idx="4"/>
          </p:nvPr>
        </p:nvSpPr>
        <p:spPr>
          <a:xfrm>
            <a:off x="462407" y="5412059"/>
            <a:ext cx="892150" cy="258085"/>
          </a:xfrm>
          <a:prstGeom prst="rect">
            <a:avLst/>
          </a:prstGeom>
        </p:spPr>
        <p:txBody>
          <a:bodyPr vert="horz" lIns="0" tIns="45715" rIns="0" bIns="45715" rtlCol="0" anchor="ctr"/>
          <a:lstStyle>
            <a:lvl1pPr algn="l">
              <a:defRPr sz="800" cap="all" baseline="0">
                <a:solidFill>
                  <a:schemeClr val="tx1">
                    <a:tint val="75000"/>
                  </a:schemeClr>
                </a:solidFill>
              </a:defRPr>
            </a:lvl1pPr>
          </a:lstStyle>
          <a:p>
            <a:r>
              <a:rPr lang="de-AT" dirty="0"/>
              <a:t>SEITE </a:t>
            </a:r>
            <a:fld id="{BE3DC40E-DBBE-4E2D-9EEC-FBF0DA0E9179}" type="slidenum">
              <a:rPr lang="de-AT" smtClean="0"/>
              <a:pPr/>
              <a:t>‹Nr.›</a:t>
            </a:fld>
            <a:endParaRPr lang="de-AT" dirty="0"/>
          </a:p>
        </p:txBody>
      </p:sp>
      <p:sp>
        <p:nvSpPr>
          <p:cNvPr id="7" name="Datumsplatzhalter 6"/>
          <p:cNvSpPr>
            <a:spLocks noGrp="1"/>
          </p:cNvSpPr>
          <p:nvPr userDrawn="1">
            <p:ph type="dt" sz="half" idx="2"/>
          </p:nvPr>
        </p:nvSpPr>
        <p:spPr>
          <a:xfrm>
            <a:off x="5745181" y="5412059"/>
            <a:ext cx="987407" cy="258085"/>
          </a:xfrm>
          <a:prstGeom prst="rect">
            <a:avLst/>
          </a:prstGeom>
        </p:spPr>
        <p:txBody>
          <a:bodyPr vert="horz" lIns="0" tIns="45715" rIns="0" bIns="45715" rtlCol="0" anchor="ctr"/>
          <a:lstStyle>
            <a:lvl1pPr algn="r">
              <a:defRPr lang="de-DE" sz="800" kern="1200" cap="all" baseline="0" smtClean="0">
                <a:solidFill>
                  <a:schemeClr val="tx1">
                    <a:tint val="75000"/>
                  </a:schemeClr>
                </a:solidFill>
                <a:latin typeface="+mn-lt"/>
                <a:ea typeface="+mn-ea"/>
                <a:cs typeface="+mn-cs"/>
              </a:defRPr>
            </a:lvl1pPr>
          </a:lstStyle>
          <a:p>
            <a:fld id="{EF16FBD4-A1A0-4C0D-8ECA-591A550A295A}" type="datetime1">
              <a:rPr lang="de-AT" smtClean="0"/>
              <a:pPr/>
              <a:t>15.01.2024</a:t>
            </a:fld>
            <a:endParaRPr lang="de-AT" dirty="0"/>
          </a:p>
        </p:txBody>
      </p:sp>
      <p:sp>
        <p:nvSpPr>
          <p:cNvPr id="18" name="Rechteck 17"/>
          <p:cNvSpPr/>
          <p:nvPr userDrawn="1"/>
        </p:nvSpPr>
        <p:spPr bwMode="gray">
          <a:xfrm>
            <a:off x="0" y="1043522"/>
            <a:ext cx="9144000" cy="25200"/>
          </a:xfrm>
          <a:prstGeom prst="rect">
            <a:avLst/>
          </a:prstGeom>
          <a:solidFill>
            <a:srgbClr val="0C94B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      </a:t>
            </a:r>
          </a:p>
        </p:txBody>
      </p:sp>
      <p:sp>
        <p:nvSpPr>
          <p:cNvPr id="15" name="Titelplatzhalter 14"/>
          <p:cNvSpPr>
            <a:spLocks noGrp="1"/>
          </p:cNvSpPr>
          <p:nvPr userDrawn="1">
            <p:ph type="title"/>
          </p:nvPr>
        </p:nvSpPr>
        <p:spPr bwMode="auto">
          <a:xfrm>
            <a:off x="462408" y="139700"/>
            <a:ext cx="6840000" cy="903822"/>
          </a:xfrm>
          <a:prstGeom prst="rect">
            <a:avLst/>
          </a:prstGeom>
        </p:spPr>
        <p:txBody>
          <a:bodyPr vert="horz" lIns="0" tIns="0" rIns="0" bIns="0" rtlCol="0" anchor="ctr">
            <a:normAutofit/>
          </a:bodyPr>
          <a:lstStyle/>
          <a:p>
            <a:r>
              <a:rPr lang="de-AT" dirty="0"/>
              <a:t>Titelmasterformat durch </a:t>
            </a:r>
            <a:br>
              <a:rPr lang="de-AT" dirty="0"/>
            </a:br>
            <a:r>
              <a:rPr lang="de-AT" dirty="0"/>
              <a:t>Klicken bearbeiten</a:t>
            </a:r>
          </a:p>
        </p:txBody>
      </p:sp>
      <p:pic>
        <p:nvPicPr>
          <p:cNvPr id="12" name="Grafik 11">
            <a:extLst>
              <a:ext uri="{FF2B5EF4-FFF2-40B4-BE49-F238E27FC236}">
                <a16:creationId xmlns:a16="http://schemas.microsoft.com/office/drawing/2014/main" id="{229F41FE-2827-48CB-9F30-E0C597752410}"/>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7567613" y="5359721"/>
            <a:ext cx="1318058" cy="212131"/>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3" r:id="rId3"/>
    <p:sldLayoutId id="2147483675" r:id="rId4"/>
    <p:sldLayoutId id="2147483676" r:id="rId5"/>
    <p:sldLayoutId id="2147483686" r:id="rId6"/>
    <p:sldLayoutId id="2147483687" r:id="rId7"/>
    <p:sldLayoutId id="2147483681" r:id="rId8"/>
    <p:sldLayoutId id="2147483682" r:id="rId9"/>
    <p:sldLayoutId id="2147483688" r:id="rId10"/>
    <p:sldLayoutId id="2147483691" r:id="rId11"/>
    <p:sldLayoutId id="2147483664" r:id="rId12"/>
    <p:sldLayoutId id="2147483667" r:id="rId13"/>
    <p:sldLayoutId id="2147483668" r:id="rId14"/>
    <p:sldLayoutId id="2147483670" r:id="rId15"/>
  </p:sldLayoutIdLst>
  <p:transition>
    <p:fade/>
  </p:transition>
  <p:hf hdr="0" dt="0"/>
  <p:txStyles>
    <p:titleStyle>
      <a:lvl1pPr algn="l" defTabSz="914306" rtl="0" eaLnBrk="1" latinLnBrk="0" hangingPunct="1">
        <a:lnSpc>
          <a:spcPct val="100000"/>
        </a:lnSpc>
        <a:spcBef>
          <a:spcPct val="0"/>
        </a:spcBef>
        <a:buNone/>
        <a:defRPr sz="2400" b="1" kern="1200">
          <a:solidFill>
            <a:schemeClr val="tx1"/>
          </a:solidFill>
          <a:latin typeface="Georgia" charset="0"/>
          <a:ea typeface="Georgia" charset="0"/>
          <a:cs typeface="Georgia" charset="0"/>
        </a:defRPr>
      </a:lvl1pPr>
    </p:titleStyle>
    <p:bodyStyle>
      <a:lvl1pPr marL="266700" indent="-266700" algn="l" defTabSz="914306" rtl="0" eaLnBrk="1" latinLnBrk="0" hangingPunct="1">
        <a:lnSpc>
          <a:spcPct val="100000"/>
        </a:lnSpc>
        <a:spcBef>
          <a:spcPts val="0"/>
        </a:spcBef>
        <a:spcAft>
          <a:spcPts val="600"/>
        </a:spcAft>
        <a:buClr>
          <a:schemeClr val="accent1"/>
        </a:buClr>
        <a:buFont typeface="Wingdings" charset="2"/>
        <a:buChar char="§"/>
        <a:defRPr sz="1600" kern="1200">
          <a:solidFill>
            <a:schemeClr val="tx1"/>
          </a:solidFill>
          <a:latin typeface="+mn-lt"/>
          <a:ea typeface="+mn-ea"/>
          <a:cs typeface="+mn-cs"/>
        </a:defRPr>
      </a:lvl1pPr>
      <a:lvl2pPr marL="539750" indent="-273050" algn="l" defTabSz="914306" rtl="0" eaLnBrk="1" latinLnBrk="0" hangingPunct="1">
        <a:lnSpc>
          <a:spcPct val="100000"/>
        </a:lnSpc>
        <a:spcBef>
          <a:spcPts val="0"/>
        </a:spcBef>
        <a:spcAft>
          <a:spcPts val="400"/>
        </a:spcAft>
        <a:buClr>
          <a:schemeClr val="accent1"/>
        </a:buClr>
        <a:buSzPct val="100000"/>
        <a:buFont typeface="Wingdings" charset="2"/>
        <a:buChar char="§"/>
        <a:defRPr sz="1500" kern="1200">
          <a:solidFill>
            <a:schemeClr val="tx1"/>
          </a:solidFill>
          <a:latin typeface="+mn-lt"/>
          <a:ea typeface="+mn-ea"/>
          <a:cs typeface="+mn-cs"/>
        </a:defRPr>
      </a:lvl2pPr>
      <a:lvl3pPr marL="814388" indent="-273050" algn="l" defTabSz="914306" rtl="0" eaLnBrk="1" latinLnBrk="0" hangingPunct="1">
        <a:lnSpc>
          <a:spcPct val="100000"/>
        </a:lnSpc>
        <a:spcBef>
          <a:spcPts val="0"/>
        </a:spcBef>
        <a:spcAft>
          <a:spcPts val="400"/>
        </a:spcAft>
        <a:buClr>
          <a:schemeClr val="accent1"/>
        </a:buClr>
        <a:buFont typeface="Wingdings" charset="2"/>
        <a:buChar char="§"/>
        <a:defRPr sz="1400" kern="1200">
          <a:solidFill>
            <a:schemeClr val="tx1"/>
          </a:solidFill>
          <a:latin typeface="+mn-lt"/>
          <a:ea typeface="+mn-ea"/>
          <a:cs typeface="+mn-cs"/>
        </a:defRPr>
      </a:lvl3pPr>
      <a:lvl4pPr marL="1074738" indent="-266700" algn="l" defTabSz="914306"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4pPr>
      <a:lvl5pPr marL="1341438" indent="-263525" algn="l" defTabSz="914306"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7"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3" algn="l" defTabSz="914306" rtl="0" eaLnBrk="1" latinLnBrk="0" hangingPunct="1">
        <a:defRPr sz="1800" kern="1200">
          <a:solidFill>
            <a:schemeClr val="tx1"/>
          </a:solidFill>
          <a:latin typeface="+mn-lt"/>
          <a:ea typeface="+mn-ea"/>
          <a:cs typeface="+mn-cs"/>
        </a:defRPr>
      </a:lvl8pPr>
      <a:lvl9pPr marL="3657227" algn="l" defTabSz="91430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F26B43"/>
          </p15:clr>
        </p15:guide>
        <p15:guide id="3" pos="288" userDrawn="1">
          <p15:clr>
            <a:srgbClr val="F26B43"/>
          </p15:clr>
        </p15:guide>
        <p15:guide id="4" pos="5179" userDrawn="1">
          <p15:clr>
            <a:srgbClr val="F26B43"/>
          </p15:clr>
        </p15:guide>
        <p15:guide id="5" pos="5467" userDrawn="1">
          <p15:clr>
            <a:srgbClr val="F26B43"/>
          </p15:clr>
        </p15:guide>
        <p15:guide id="7" orient="horz" pos="3278" userDrawn="1">
          <p15:clr>
            <a:srgbClr val="F26B43"/>
          </p15:clr>
        </p15:guide>
        <p15:guide id="9" orient="horz" pos="182" userDrawn="1">
          <p15:clr>
            <a:srgbClr val="F26B43"/>
          </p15:clr>
        </p15:guide>
        <p15:guide id="10" orient="horz" pos="847" userDrawn="1">
          <p15:clr>
            <a:srgbClr val="F26B43"/>
          </p15:clr>
        </p15:guide>
        <p15:guide id="11" orient="horz" pos="351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hyperlink" Target="https://youtu.be/cCOs8ZmUFrI" TargetMode="External"/><Relationship Id="rId2"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hyperlink" Target="https://www.wu.ac.at/mcore/gesellschaft-praxis/marketing-insights-videos/" TargetMode="External"/><Relationship Id="rId11" Type="http://schemas.openxmlformats.org/officeDocument/2006/relationships/hyperlink" Target="https://youtu.be/2L4Mzd5kmMA" TargetMode="External"/><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2.jpeg"/><Relationship Id="rId1" Type="http://schemas.openxmlformats.org/officeDocument/2006/relationships/slideLayout" Target="../slideLayouts/slideLayout3.xml"/><Relationship Id="rId5" Type="http://schemas.openxmlformats.org/officeDocument/2006/relationships/hyperlink" Target="https://www.wu.ac.at/en/mcore/teaching/bachelor/high-potential-award/" TargetMode="Externa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s://youtu.be/VJ9QhL7v0pA"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s://www.instagram.com/mcore_wu/" TargetMode="External"/><Relationship Id="rId7" Type="http://schemas.openxmlformats.org/officeDocument/2006/relationships/image" Target="../media/image75.png"/><Relationship Id="rId2" Type="http://schemas.openxmlformats.org/officeDocument/2006/relationships/hyperlink" Target="https://www.linkedin.com/company/mcore-wu/" TargetMode="Externa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www.facebook.com/WU.mcore" TargetMode="External"/><Relationship Id="rId9" Type="http://schemas.openxmlformats.org/officeDocument/2006/relationships/image" Target="../media/image7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1.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jpeg"/></Relationships>
</file>

<file path=ppt/slides/_rels/slide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mailto:monika.koller@wu.ac.a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9.jpg"/><Relationship Id="rId12"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18.jpeg"/><Relationship Id="rId11" Type="http://schemas.openxmlformats.org/officeDocument/2006/relationships/image" Target="../media/image12.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fif"/><Relationship Id="rId9" Type="http://schemas.openxmlformats.org/officeDocument/2006/relationships/image" Target="../media/image21.jpe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623941" y="1125197"/>
            <a:ext cx="5436000" cy="1026000"/>
          </a:xfrm>
        </p:spPr>
        <p:txBody>
          <a:bodyPr/>
          <a:lstStyle/>
          <a:p>
            <a:r>
              <a:rPr lang="en-GB" dirty="0"/>
              <a:t>SBWL Marketing and Consumer Research </a:t>
            </a:r>
            <a:endParaRPr lang="de-AT" dirty="0"/>
          </a:p>
        </p:txBody>
      </p:sp>
      <p:sp>
        <p:nvSpPr>
          <p:cNvPr id="7" name="Textplatzhalter 6"/>
          <p:cNvSpPr>
            <a:spLocks noGrp="1"/>
          </p:cNvSpPr>
          <p:nvPr>
            <p:ph type="body" sz="quarter" idx="11"/>
          </p:nvPr>
        </p:nvSpPr>
        <p:spPr>
          <a:xfrm>
            <a:off x="287338" y="2941638"/>
            <a:ext cx="4284662" cy="1067161"/>
          </a:xfrm>
        </p:spPr>
        <p:txBody>
          <a:bodyPr/>
          <a:lstStyle/>
          <a:p>
            <a:r>
              <a:rPr lang="en-US" dirty="0"/>
              <a:t>Monika Koller</a:t>
            </a:r>
          </a:p>
          <a:p>
            <a:r>
              <a:rPr lang="en-US" dirty="0" err="1"/>
              <a:t>m.core</a:t>
            </a:r>
            <a:r>
              <a:rPr lang="en-US" dirty="0"/>
              <a:t> - Institute for Marketing &amp; Consumer Research</a:t>
            </a:r>
          </a:p>
        </p:txBody>
      </p:sp>
      <p:sp>
        <p:nvSpPr>
          <p:cNvPr id="8" name="Textplatzhalter 7"/>
          <p:cNvSpPr>
            <a:spLocks noGrp="1"/>
          </p:cNvSpPr>
          <p:nvPr>
            <p:ph type="body" sz="quarter" idx="12"/>
          </p:nvPr>
        </p:nvSpPr>
        <p:spPr/>
        <p:txBody>
          <a:bodyPr/>
          <a:lstStyle/>
          <a:p>
            <a:r>
              <a:rPr lang="de-AT" dirty="0" err="1"/>
              <a:t>January</a:t>
            </a:r>
            <a:r>
              <a:rPr lang="de-AT" dirty="0"/>
              <a:t> 2024</a:t>
            </a:r>
          </a:p>
        </p:txBody>
      </p:sp>
    </p:spTree>
    <p:extLst>
      <p:ext uri="{BB962C8B-B14F-4D97-AF65-F5344CB8AC3E}">
        <p14:creationId xmlns:p14="http://schemas.microsoft.com/office/powerpoint/2010/main" val="198723101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Inhaltsplatzhalter 4"/>
          <p:cNvSpPr>
            <a:spLocks noGrp="1"/>
          </p:cNvSpPr>
          <p:nvPr>
            <p:ph idx="1"/>
          </p:nvPr>
        </p:nvSpPr>
        <p:spPr>
          <a:xfrm>
            <a:off x="462018" y="1344613"/>
            <a:ext cx="6840001" cy="4031784"/>
          </a:xfrm>
        </p:spPr>
        <p:txBody>
          <a:bodyPr>
            <a:normAutofit fontScale="77500" lnSpcReduction="20000"/>
          </a:bodyPr>
          <a:lstStyle/>
          <a:p>
            <a:pPr>
              <a:spcAft>
                <a:spcPts val="0"/>
              </a:spcAft>
            </a:pPr>
            <a:r>
              <a:rPr lang="de-AT" altLang="de-DE" sz="2100" dirty="0" err="1"/>
              <a:t>Curiosity</a:t>
            </a:r>
            <a:endParaRPr lang="de-AT" altLang="de-DE" sz="2100" dirty="0"/>
          </a:p>
          <a:p>
            <a:pPr eaLnBrk="1" hangingPunct="1">
              <a:spcAft>
                <a:spcPts val="0"/>
              </a:spcAft>
            </a:pPr>
            <a:endParaRPr lang="de-AT" altLang="de-DE" sz="2100" dirty="0"/>
          </a:p>
          <a:p>
            <a:pPr eaLnBrk="1" hangingPunct="1">
              <a:lnSpc>
                <a:spcPct val="140000"/>
              </a:lnSpc>
              <a:spcAft>
                <a:spcPts val="0"/>
              </a:spcAft>
            </a:pPr>
            <a:r>
              <a:rPr lang="de-AT" altLang="de-DE" sz="2100" dirty="0" err="1"/>
              <a:t>Commitment</a:t>
            </a:r>
            <a:endParaRPr lang="de-AT" altLang="de-DE" sz="2100" dirty="0"/>
          </a:p>
          <a:p>
            <a:pPr eaLnBrk="1" hangingPunct="1">
              <a:spcAft>
                <a:spcPts val="0"/>
              </a:spcAft>
            </a:pPr>
            <a:endParaRPr lang="de-AT" altLang="de-DE" sz="2100" dirty="0"/>
          </a:p>
          <a:p>
            <a:pPr eaLnBrk="1" hangingPunct="1">
              <a:spcAft>
                <a:spcPts val="0"/>
              </a:spcAft>
            </a:pPr>
            <a:r>
              <a:rPr lang="de-AT" altLang="de-DE" sz="2100" dirty="0"/>
              <a:t>Critical </a:t>
            </a:r>
            <a:r>
              <a:rPr lang="de-AT" altLang="de-DE" sz="2100" dirty="0" err="1"/>
              <a:t>and</a:t>
            </a:r>
            <a:r>
              <a:rPr lang="de-AT" altLang="de-DE" sz="2100" dirty="0"/>
              <a:t> </a:t>
            </a:r>
            <a:r>
              <a:rPr lang="de-AT" altLang="de-DE" sz="2100" dirty="0" err="1"/>
              <a:t>strategical</a:t>
            </a:r>
            <a:r>
              <a:rPr lang="de-AT" altLang="de-DE" sz="2100" dirty="0"/>
              <a:t> </a:t>
            </a:r>
            <a:r>
              <a:rPr lang="de-AT" altLang="de-DE" sz="2100" dirty="0" err="1"/>
              <a:t>thinking</a:t>
            </a:r>
            <a:endParaRPr lang="de-AT" altLang="de-DE" sz="2100" dirty="0"/>
          </a:p>
          <a:p>
            <a:pPr eaLnBrk="1" hangingPunct="1">
              <a:spcAft>
                <a:spcPts val="0"/>
              </a:spcAft>
            </a:pPr>
            <a:endParaRPr lang="de-AT" altLang="de-DE" sz="2100" dirty="0"/>
          </a:p>
          <a:p>
            <a:pPr eaLnBrk="1" hangingPunct="1">
              <a:spcAft>
                <a:spcPts val="0"/>
              </a:spcAft>
            </a:pPr>
            <a:r>
              <a:rPr lang="de-AT" altLang="de-DE" sz="2100" dirty="0"/>
              <a:t>Team </a:t>
            </a:r>
            <a:r>
              <a:rPr lang="de-AT" altLang="de-DE" sz="2100" dirty="0" err="1"/>
              <a:t>spirit</a:t>
            </a:r>
            <a:endParaRPr lang="de-AT" altLang="de-DE" sz="2100" dirty="0"/>
          </a:p>
          <a:p>
            <a:pPr marL="0" indent="0">
              <a:spcAft>
                <a:spcPts val="0"/>
              </a:spcAft>
              <a:buNone/>
            </a:pPr>
            <a:endParaRPr lang="de-AT" altLang="de-DE" sz="2100" dirty="0"/>
          </a:p>
          <a:p>
            <a:pPr>
              <a:spcAft>
                <a:spcPts val="0"/>
              </a:spcAft>
            </a:pPr>
            <a:r>
              <a:rPr lang="en-US" sz="2100" dirty="0"/>
              <a:t>Being ready to work on real-life cases and challenges</a:t>
            </a:r>
          </a:p>
          <a:p>
            <a:pPr>
              <a:spcAft>
                <a:spcPts val="0"/>
              </a:spcAft>
            </a:pPr>
            <a:endParaRPr lang="en-US" altLang="de-DE" sz="2100" dirty="0"/>
          </a:p>
          <a:p>
            <a:pPr>
              <a:spcAft>
                <a:spcPts val="0"/>
              </a:spcAft>
            </a:pPr>
            <a:r>
              <a:rPr lang="en-US" altLang="de-DE" sz="2100" dirty="0"/>
              <a:t>Interest in top-level academic research and empirical work</a:t>
            </a:r>
          </a:p>
          <a:p>
            <a:pPr marL="0" indent="0">
              <a:spcAft>
                <a:spcPts val="0"/>
              </a:spcAft>
              <a:buNone/>
            </a:pPr>
            <a:endParaRPr lang="en-US" altLang="de-DE" sz="2100" dirty="0"/>
          </a:p>
          <a:p>
            <a:pPr>
              <a:lnSpc>
                <a:spcPct val="170000"/>
              </a:lnSpc>
              <a:spcAft>
                <a:spcPts val="0"/>
              </a:spcAft>
            </a:pPr>
            <a:r>
              <a:rPr lang="en-US" altLang="de-DE" sz="2100" dirty="0"/>
              <a:t>Open-mindedness and interest in studying relevant topics of our contemporary society, such as sustainable consumption behavior, privacy issues and ethical concerns</a:t>
            </a:r>
            <a:endParaRPr lang="de-AT" altLang="de-DE" sz="2100" dirty="0"/>
          </a:p>
          <a:p>
            <a:pPr marL="0" indent="0">
              <a:buNone/>
            </a:pPr>
            <a:endParaRPr lang="de-AT" altLang="de-DE" dirty="0"/>
          </a:p>
        </p:txBody>
      </p:sp>
      <p:sp>
        <p:nvSpPr>
          <p:cNvPr id="21506" name="Rectangle 2"/>
          <p:cNvSpPr>
            <a:spLocks noGrp="1" noChangeArrowheads="1"/>
          </p:cNvSpPr>
          <p:nvPr>
            <p:ph type="title"/>
          </p:nvPr>
        </p:nvSpPr>
        <p:spPr/>
        <p:txBody>
          <a:bodyPr>
            <a:normAutofit/>
          </a:bodyPr>
          <a:lstStyle/>
          <a:p>
            <a:pPr eaLnBrk="1" hangingPunct="1"/>
            <a:r>
              <a:rPr lang="de-AT" altLang="de-DE" dirty="0" err="1"/>
              <a:t>Our</a:t>
            </a:r>
            <a:r>
              <a:rPr lang="de-AT" altLang="de-DE" dirty="0"/>
              <a:t> </a:t>
            </a:r>
            <a:r>
              <a:rPr lang="de-AT" altLang="de-DE" dirty="0" err="1"/>
              <a:t>expectations</a:t>
            </a:r>
            <a:endParaRPr lang="de-AT" altLang="de-DE" dirty="0"/>
          </a:p>
        </p:txBody>
      </p:sp>
      <p:pic>
        <p:nvPicPr>
          <p:cNvPr id="6" name="Grafik 5"/>
          <p:cNvPicPr>
            <a:picLocks noChangeAspect="1"/>
          </p:cNvPicPr>
          <p:nvPr/>
        </p:nvPicPr>
        <p:blipFill>
          <a:blip r:embed="rId3">
            <a:duotone>
              <a:schemeClr val="accent3">
                <a:shade val="45000"/>
                <a:satMod val="135000"/>
              </a:schemeClr>
              <a:prstClr val="white"/>
            </a:duotone>
          </a:blip>
          <a:stretch>
            <a:fillRect/>
          </a:stretch>
        </p:blipFill>
        <p:spPr>
          <a:xfrm>
            <a:off x="6378157" y="1706393"/>
            <a:ext cx="1847723" cy="1556238"/>
          </a:xfrm>
          <a:prstGeom prst="rect">
            <a:avLst/>
          </a:prstGeom>
        </p:spPr>
      </p:pic>
      <p:sp>
        <p:nvSpPr>
          <p:cNvPr id="3" name="Rectangle 2"/>
          <p:cNvSpPr>
            <a:spLocks noChangeArrowheads="1"/>
          </p:cNvSpPr>
          <p:nvPr/>
        </p:nvSpPr>
        <p:spPr bwMode="auto">
          <a:xfrm>
            <a:off x="889000" y="163612"/>
            <a:ext cx="1539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6200" tIns="38100" rIns="76200" bIns="38100" numCol="1" anchor="ctr" anchorCtr="0" compatLnSpc="1">
            <a:prstTxWarp prst="textNoShape">
              <a:avLst/>
            </a:prstTxWarp>
            <a:spAutoFit/>
          </a:bodyPr>
          <a:lstStyle/>
          <a:p>
            <a:pPr defTabSz="761970" eaLnBrk="0" fontAlgn="base" hangingPunct="0">
              <a:spcBef>
                <a:spcPct val="0"/>
              </a:spcBef>
              <a:spcAft>
                <a:spcPct val="0"/>
              </a:spcAft>
            </a:pPr>
            <a:endParaRPr lang="de-DE" altLang="de-DE" sz="1500" dirty="0">
              <a:latin typeface="Arial" panose="020B0604020202020204" pitchFamily="34" charset="0"/>
            </a:endParaRPr>
          </a:p>
        </p:txBody>
      </p:sp>
      <p:sp>
        <p:nvSpPr>
          <p:cNvPr id="4" name="Rectangle 3"/>
          <p:cNvSpPr>
            <a:spLocks noChangeArrowheads="1"/>
          </p:cNvSpPr>
          <p:nvPr/>
        </p:nvSpPr>
        <p:spPr bwMode="auto">
          <a:xfrm>
            <a:off x="762000" y="113555"/>
            <a:ext cx="17633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6200" tIns="38100" rIns="76200" bIns="38100" numCol="1" anchor="ctr" anchorCtr="0" compatLnSpc="1">
            <a:prstTxWarp prst="textNoShape">
              <a:avLst/>
            </a:prstTxWarp>
            <a:spAutoFit/>
          </a:bodyPr>
          <a:lstStyle/>
          <a:p>
            <a:pPr defTabSz="761970" eaLnBrk="0" fontAlgn="base" hangingPunct="0">
              <a:spcBef>
                <a:spcPct val="0"/>
              </a:spcBef>
              <a:spcAft>
                <a:spcPct val="0"/>
              </a:spcAft>
            </a:pPr>
            <a:r>
              <a:rPr lang="de-DE" altLang="de-DE" sz="500" dirty="0"/>
              <a:t> </a:t>
            </a:r>
            <a:endParaRPr lang="de-DE" altLang="de-DE" sz="1500" dirty="0">
              <a:latin typeface="Arial" panose="020B0604020202020204" pitchFamily="34" charset="0"/>
            </a:endParaRPr>
          </a:p>
        </p:txBody>
      </p:sp>
    </p:spTree>
    <p:extLst>
      <p:ext uri="{BB962C8B-B14F-4D97-AF65-F5344CB8AC3E}">
        <p14:creationId xmlns:p14="http://schemas.microsoft.com/office/powerpoint/2010/main" val="1599245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50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50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r>
              <a:rPr lang="de-AT" dirty="0"/>
              <a:t>Admission</a:t>
            </a:r>
          </a:p>
        </p:txBody>
      </p:sp>
      <p:sp>
        <p:nvSpPr>
          <p:cNvPr id="4" name="Textplatzhalter 1">
            <a:extLst>
              <a:ext uri="{FF2B5EF4-FFF2-40B4-BE49-F238E27FC236}">
                <a16:creationId xmlns:a16="http://schemas.microsoft.com/office/drawing/2014/main" id="{ACA36AB2-B171-4C20-BADB-E60DAEA6E1F4}"/>
              </a:ext>
            </a:extLst>
          </p:cNvPr>
          <p:cNvSpPr txBox="1">
            <a:spLocks/>
          </p:cNvSpPr>
          <p:nvPr/>
        </p:nvSpPr>
        <p:spPr bwMode="white">
          <a:xfrm>
            <a:off x="295154" y="2523057"/>
            <a:ext cx="4907647" cy="543117"/>
          </a:xfrm>
          <a:prstGeom prst="rect">
            <a:avLst/>
          </a:prstGeom>
          <a:solidFill>
            <a:schemeClr val="bg1">
              <a:alpha val="90000"/>
            </a:schemeClr>
          </a:solidFill>
        </p:spPr>
        <p:txBody>
          <a:bodyPr vert="horz" wrap="square" lIns="270000" tIns="180000" rIns="270000" bIns="180000" rtlCol="0" anchor="t" anchorCtr="0">
            <a:spAutoFit/>
          </a:bodyPr>
          <a:lstStyle>
            <a:lvl1pPr marL="0" indent="0" algn="l" defTabSz="914269" rtl="0" eaLnBrk="1" latinLnBrk="0" hangingPunct="1">
              <a:lnSpc>
                <a:spcPct val="100000"/>
              </a:lnSpc>
              <a:spcBef>
                <a:spcPts val="0"/>
              </a:spcBef>
              <a:spcAft>
                <a:spcPts val="600"/>
              </a:spcAft>
              <a:buClr>
                <a:schemeClr val="accent1"/>
              </a:buClr>
              <a:buFont typeface="Wingdings" charset="2"/>
              <a:buNone/>
              <a:defRPr lang="de-DE" sz="1200" kern="1200" dirty="0" smtClean="0">
                <a:solidFill>
                  <a:schemeClr val="tx1"/>
                </a:solidFill>
                <a:latin typeface="+mn-lt"/>
                <a:ea typeface="+mn-ea"/>
                <a:cs typeface="+mn-cs"/>
              </a:defRPr>
            </a:lvl1pPr>
            <a:lvl2pPr marL="539729" indent="-273040" algn="l" defTabSz="914269" rtl="0" eaLnBrk="1" latinLnBrk="0" hangingPunct="1">
              <a:lnSpc>
                <a:spcPct val="100000"/>
              </a:lnSpc>
              <a:spcBef>
                <a:spcPts val="0"/>
              </a:spcBef>
              <a:spcAft>
                <a:spcPts val="400"/>
              </a:spcAft>
              <a:buClr>
                <a:schemeClr val="accent1"/>
              </a:buClr>
              <a:buSzPct val="100000"/>
              <a:buFont typeface="Wingdings" charset="2"/>
              <a:buChar char="§"/>
              <a:defRPr sz="1500" kern="1200">
                <a:solidFill>
                  <a:schemeClr val="tx1"/>
                </a:solidFill>
                <a:latin typeface="+mn-lt"/>
                <a:ea typeface="+mn-ea"/>
                <a:cs typeface="+mn-cs"/>
              </a:defRPr>
            </a:lvl2pPr>
            <a:lvl3pPr marL="814356" indent="-273040" algn="l" defTabSz="914269" rtl="0" eaLnBrk="1" latinLnBrk="0" hangingPunct="1">
              <a:lnSpc>
                <a:spcPct val="100000"/>
              </a:lnSpc>
              <a:spcBef>
                <a:spcPts val="0"/>
              </a:spcBef>
              <a:spcAft>
                <a:spcPts val="400"/>
              </a:spcAft>
              <a:buClr>
                <a:schemeClr val="accent1"/>
              </a:buClr>
              <a:buFont typeface="Wingdings" charset="2"/>
              <a:buChar char="§"/>
              <a:defRPr sz="1400" kern="1200">
                <a:solidFill>
                  <a:schemeClr val="tx1"/>
                </a:solidFill>
                <a:latin typeface="+mn-lt"/>
                <a:ea typeface="+mn-ea"/>
                <a:cs typeface="+mn-cs"/>
              </a:defRPr>
            </a:lvl3pPr>
            <a:lvl4pPr marL="1074695" indent="-266689" algn="l" defTabSz="914269"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4pPr>
            <a:lvl5pPr marL="1341384" indent="-263514" algn="l" defTabSz="914269"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5pPr>
            <a:lvl6pPr marL="2514242" indent="-228568" algn="l" defTabSz="91426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78" indent="-228568" algn="l" defTabSz="91426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13" indent="-228568" algn="l" defTabSz="91426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48" indent="-228568" algn="l" defTabSz="91426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dirty="0"/>
              <a:t>  is looking forward to meeting you!</a:t>
            </a:r>
          </a:p>
        </p:txBody>
      </p:sp>
      <p:pic>
        <p:nvPicPr>
          <p:cNvPr id="3" name="Grafik 2"/>
          <p:cNvPicPr>
            <a:picLocks noChangeAspect="1"/>
          </p:cNvPicPr>
          <p:nvPr/>
        </p:nvPicPr>
        <p:blipFill>
          <a:blip r:embed="rId2">
            <a:clrChange>
              <a:clrFrom>
                <a:srgbClr val="FFFFFF"/>
              </a:clrFrom>
              <a:clrTo>
                <a:srgbClr val="FFFFFF">
                  <a:alpha val="0"/>
                </a:srgbClr>
              </a:clrTo>
            </a:clrChange>
          </a:blip>
          <a:stretch>
            <a:fillRect/>
          </a:stretch>
        </p:blipFill>
        <p:spPr>
          <a:xfrm>
            <a:off x="495715" y="2560914"/>
            <a:ext cx="1773073" cy="467401"/>
          </a:xfrm>
          <a:prstGeom prst="rect">
            <a:avLst/>
          </a:prstGeom>
        </p:spPr>
      </p:pic>
    </p:spTree>
    <p:extLst>
      <p:ext uri="{BB962C8B-B14F-4D97-AF65-F5344CB8AC3E}">
        <p14:creationId xmlns:p14="http://schemas.microsoft.com/office/powerpoint/2010/main" val="17070428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p:txBody>
          <a:bodyPr>
            <a:normAutofit fontScale="92500" lnSpcReduction="20000"/>
          </a:bodyPr>
          <a:lstStyle/>
          <a:p>
            <a:pPr marL="0" indent="0">
              <a:buNone/>
            </a:pPr>
            <a:r>
              <a:rPr lang="en-US" dirty="0"/>
              <a:t>Admission to our SBWL is composed of three parts: </a:t>
            </a:r>
          </a:p>
          <a:p>
            <a:pPr marL="0" indent="0">
              <a:buNone/>
            </a:pPr>
            <a:endParaRPr lang="en-US" dirty="0"/>
          </a:p>
          <a:p>
            <a:pPr marL="0" indent="0">
              <a:buNone/>
            </a:pPr>
            <a:endParaRPr lang="en-US" dirty="0"/>
          </a:p>
          <a:p>
            <a:pPr marL="0" indent="0">
              <a:buNone/>
            </a:pPr>
            <a:r>
              <a:rPr lang="en-US" dirty="0"/>
              <a:t>	A motivation letter</a:t>
            </a:r>
          </a:p>
          <a:p>
            <a:pPr marL="0" indent="0">
              <a:buNone/>
            </a:pPr>
            <a:endParaRPr lang="en-US" dirty="0"/>
          </a:p>
          <a:p>
            <a:pPr marL="0" indent="0">
              <a:buNone/>
            </a:pPr>
            <a:r>
              <a:rPr lang="en-US" dirty="0"/>
              <a:t>	</a:t>
            </a:r>
          </a:p>
          <a:p>
            <a:pPr marL="0" indent="0">
              <a:buNone/>
            </a:pPr>
            <a:endParaRPr lang="en-US" dirty="0"/>
          </a:p>
          <a:p>
            <a:pPr marL="0" indent="0">
              <a:buNone/>
            </a:pPr>
            <a:r>
              <a:rPr lang="en-US" dirty="0"/>
              <a:t>	Reflection task: Your individual reflection on a current topic in 	marketing and consumer research</a:t>
            </a:r>
          </a:p>
          <a:p>
            <a:pPr marL="0" indent="0">
              <a:buNone/>
            </a:pPr>
            <a:endParaRPr lang="en-US" dirty="0"/>
          </a:p>
          <a:p>
            <a:pPr marL="0" indent="0">
              <a:buNone/>
            </a:pPr>
            <a:r>
              <a:rPr lang="en-US" dirty="0"/>
              <a:t>	</a:t>
            </a:r>
          </a:p>
          <a:p>
            <a:pPr marL="0" indent="0">
              <a:buNone/>
            </a:pPr>
            <a:r>
              <a:rPr lang="en-US" dirty="0"/>
              <a:t>	</a:t>
            </a:r>
          </a:p>
          <a:p>
            <a:pPr marL="0" indent="0">
              <a:buNone/>
            </a:pPr>
            <a:r>
              <a:rPr lang="en-US" dirty="0"/>
              <a:t>	Success in your previous courses (transcript of records)</a:t>
            </a:r>
          </a:p>
          <a:p>
            <a:pPr marL="0" indent="0">
              <a:buNone/>
            </a:pPr>
            <a:endParaRPr lang="en-US" dirty="0"/>
          </a:p>
          <a:p>
            <a:pPr marL="0" indent="0">
              <a:buNone/>
            </a:pPr>
            <a:r>
              <a:rPr lang="en-US" dirty="0"/>
              <a:t>	</a:t>
            </a:r>
            <a:endParaRPr lang="de-AT" dirty="0"/>
          </a:p>
        </p:txBody>
      </p:sp>
      <p:sp>
        <p:nvSpPr>
          <p:cNvPr id="6" name="Titel 5"/>
          <p:cNvSpPr>
            <a:spLocks noGrp="1"/>
          </p:cNvSpPr>
          <p:nvPr>
            <p:ph type="title"/>
          </p:nvPr>
        </p:nvSpPr>
        <p:spPr/>
        <p:txBody>
          <a:bodyPr/>
          <a:lstStyle/>
          <a:p>
            <a:r>
              <a:rPr lang="de-AT" dirty="0" err="1"/>
              <a:t>Ready</a:t>
            </a:r>
            <a:r>
              <a:rPr lang="de-AT" dirty="0"/>
              <a:t> </a:t>
            </a:r>
            <a:r>
              <a:rPr lang="de-AT" dirty="0" err="1"/>
              <a:t>to</a:t>
            </a:r>
            <a:r>
              <a:rPr lang="de-AT" dirty="0"/>
              <a:t> </a:t>
            </a:r>
            <a:r>
              <a:rPr lang="de-AT" dirty="0" err="1"/>
              <a:t>apply</a:t>
            </a:r>
            <a:r>
              <a:rPr lang="de-AT" dirty="0"/>
              <a:t>?</a:t>
            </a:r>
          </a:p>
        </p:txBody>
      </p:sp>
      <p:grpSp>
        <p:nvGrpSpPr>
          <p:cNvPr id="14" name="Gruppieren 13"/>
          <p:cNvGrpSpPr/>
          <p:nvPr/>
        </p:nvGrpSpPr>
        <p:grpSpPr>
          <a:xfrm>
            <a:off x="635985" y="1969556"/>
            <a:ext cx="711121" cy="711121"/>
            <a:chOff x="358331" y="2390187"/>
            <a:chExt cx="853345" cy="853345"/>
          </a:xfrm>
        </p:grpSpPr>
        <p:pic>
          <p:nvPicPr>
            <p:cNvPr id="3" name="Grafik 2"/>
            <p:cNvPicPr>
              <a:picLocks noChangeAspect="1"/>
            </p:cNvPicPr>
            <p:nvPr/>
          </p:nvPicPr>
          <p:blipFill>
            <a:blip r:embed="rId2"/>
            <a:stretch>
              <a:fillRect/>
            </a:stretch>
          </p:blipFill>
          <p:spPr>
            <a:xfrm>
              <a:off x="358331" y="2390187"/>
              <a:ext cx="853345" cy="853345"/>
            </a:xfrm>
            <a:prstGeom prst="rect">
              <a:avLst/>
            </a:prstGeom>
          </p:spPr>
        </p:pic>
        <p:sp>
          <p:nvSpPr>
            <p:cNvPr id="5" name="Textfeld 4"/>
            <p:cNvSpPr txBox="1"/>
            <p:nvPr/>
          </p:nvSpPr>
          <p:spPr>
            <a:xfrm>
              <a:off x="603847" y="2437180"/>
              <a:ext cx="181156" cy="480132"/>
            </a:xfrm>
            <a:prstGeom prst="rect">
              <a:avLst/>
            </a:prstGeom>
            <a:noFill/>
          </p:spPr>
          <p:txBody>
            <a:bodyPr wrap="square" rtlCol="0">
              <a:spAutoFit/>
            </a:bodyPr>
            <a:lstStyle/>
            <a:p>
              <a:r>
                <a:rPr lang="de-AT" sz="2000" dirty="0"/>
                <a:t>1</a:t>
              </a:r>
            </a:p>
          </p:txBody>
        </p:sp>
      </p:grpSp>
      <p:grpSp>
        <p:nvGrpSpPr>
          <p:cNvPr id="15" name="Gruppieren 14"/>
          <p:cNvGrpSpPr/>
          <p:nvPr/>
        </p:nvGrpSpPr>
        <p:grpSpPr>
          <a:xfrm>
            <a:off x="640964" y="3057635"/>
            <a:ext cx="711121" cy="711121"/>
            <a:chOff x="358331" y="3385840"/>
            <a:chExt cx="853345" cy="853345"/>
          </a:xfrm>
        </p:grpSpPr>
        <p:pic>
          <p:nvPicPr>
            <p:cNvPr id="8" name="Grafik 7"/>
            <p:cNvPicPr>
              <a:picLocks noChangeAspect="1"/>
            </p:cNvPicPr>
            <p:nvPr/>
          </p:nvPicPr>
          <p:blipFill>
            <a:blip r:embed="rId2"/>
            <a:stretch>
              <a:fillRect/>
            </a:stretch>
          </p:blipFill>
          <p:spPr>
            <a:xfrm>
              <a:off x="358331" y="3385840"/>
              <a:ext cx="853345" cy="853345"/>
            </a:xfrm>
            <a:prstGeom prst="rect">
              <a:avLst/>
            </a:prstGeom>
          </p:spPr>
        </p:pic>
        <p:sp>
          <p:nvSpPr>
            <p:cNvPr id="9" name="Textfeld 8"/>
            <p:cNvSpPr txBox="1"/>
            <p:nvPr/>
          </p:nvSpPr>
          <p:spPr>
            <a:xfrm>
              <a:off x="597420" y="3448353"/>
              <a:ext cx="187582" cy="480132"/>
            </a:xfrm>
            <a:prstGeom prst="rect">
              <a:avLst/>
            </a:prstGeom>
            <a:noFill/>
          </p:spPr>
          <p:txBody>
            <a:bodyPr wrap="square" rtlCol="0">
              <a:spAutoFit/>
            </a:bodyPr>
            <a:lstStyle/>
            <a:p>
              <a:r>
                <a:rPr lang="de-AT" sz="2000" dirty="0"/>
                <a:t>2</a:t>
              </a:r>
            </a:p>
          </p:txBody>
        </p:sp>
      </p:grpSp>
      <p:grpSp>
        <p:nvGrpSpPr>
          <p:cNvPr id="16" name="Gruppieren 15"/>
          <p:cNvGrpSpPr/>
          <p:nvPr/>
        </p:nvGrpSpPr>
        <p:grpSpPr>
          <a:xfrm>
            <a:off x="635985" y="4185423"/>
            <a:ext cx="711121" cy="711121"/>
            <a:chOff x="358331" y="4385358"/>
            <a:chExt cx="853345" cy="853345"/>
          </a:xfrm>
        </p:grpSpPr>
        <p:pic>
          <p:nvPicPr>
            <p:cNvPr id="10" name="Grafik 9"/>
            <p:cNvPicPr>
              <a:picLocks noChangeAspect="1"/>
            </p:cNvPicPr>
            <p:nvPr/>
          </p:nvPicPr>
          <p:blipFill>
            <a:blip r:embed="rId2"/>
            <a:stretch>
              <a:fillRect/>
            </a:stretch>
          </p:blipFill>
          <p:spPr>
            <a:xfrm>
              <a:off x="358331" y="4385358"/>
              <a:ext cx="853345" cy="853345"/>
            </a:xfrm>
            <a:prstGeom prst="rect">
              <a:avLst/>
            </a:prstGeom>
          </p:spPr>
        </p:pic>
        <p:sp>
          <p:nvSpPr>
            <p:cNvPr id="11" name="Textfeld 10"/>
            <p:cNvSpPr txBox="1"/>
            <p:nvPr/>
          </p:nvSpPr>
          <p:spPr>
            <a:xfrm flipH="1">
              <a:off x="575545" y="4429248"/>
              <a:ext cx="635987" cy="480132"/>
            </a:xfrm>
            <a:prstGeom prst="rect">
              <a:avLst/>
            </a:prstGeom>
            <a:noFill/>
          </p:spPr>
          <p:txBody>
            <a:bodyPr wrap="square" rtlCol="0">
              <a:spAutoFit/>
            </a:bodyPr>
            <a:lstStyle/>
            <a:p>
              <a:r>
                <a:rPr lang="de-AT" sz="2000" dirty="0"/>
                <a:t>3</a:t>
              </a:r>
            </a:p>
          </p:txBody>
        </p:sp>
      </p:grpSp>
    </p:spTree>
    <p:extLst>
      <p:ext uri="{BB962C8B-B14F-4D97-AF65-F5344CB8AC3E}">
        <p14:creationId xmlns:p14="http://schemas.microsoft.com/office/powerpoint/2010/main" val="317389941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62408" y="1375609"/>
            <a:ext cx="7759644" cy="3853905"/>
          </a:xfrm>
        </p:spPr>
        <p:txBody>
          <a:bodyPr>
            <a:normAutofit lnSpcReduction="10000"/>
          </a:bodyPr>
          <a:lstStyle/>
          <a:p>
            <a:pPr marL="0" indent="0">
              <a:buNone/>
            </a:pPr>
            <a:endParaRPr lang="en-US" dirty="0"/>
          </a:p>
          <a:p>
            <a:pPr marL="0" indent="0">
              <a:lnSpc>
                <a:spcPct val="150000"/>
              </a:lnSpc>
              <a:buNone/>
            </a:pPr>
            <a:r>
              <a:rPr lang="en-US" b="1" i="1" dirty="0"/>
              <a:t>Why </a:t>
            </a:r>
            <a:r>
              <a:rPr lang="en-US" i="1" dirty="0"/>
              <a:t>are you interested to study at m.core and why should </a:t>
            </a:r>
            <a:r>
              <a:rPr lang="en-US" b="1" i="1" dirty="0"/>
              <a:t>you </a:t>
            </a:r>
            <a:r>
              <a:rPr lang="en-US" i="1" dirty="0"/>
              <a:t>be considered for one of the 45 spots available? </a:t>
            </a:r>
          </a:p>
          <a:p>
            <a:pPr marL="0" indent="0">
              <a:buNone/>
            </a:pPr>
            <a:endParaRPr lang="en-US" dirty="0"/>
          </a:p>
          <a:p>
            <a:r>
              <a:rPr lang="en-US" dirty="0"/>
              <a:t>You also have the opportunity to add further information that you think might be relevant, such as professional experience as well as your personal interests. It is beneficial if you can prove this, e.g., with certificates, etc.</a:t>
            </a:r>
          </a:p>
          <a:p>
            <a:pPr marL="0" indent="0">
              <a:buNone/>
            </a:pPr>
            <a:endParaRPr lang="en-US" dirty="0"/>
          </a:p>
          <a:p>
            <a:r>
              <a:rPr lang="en-US" dirty="0"/>
              <a:t>The motivation letter should answer the following questions:</a:t>
            </a:r>
          </a:p>
          <a:p>
            <a:pPr lvl="1"/>
            <a:r>
              <a:rPr lang="en-US" dirty="0"/>
              <a:t>Why did you choose the SBWL?</a:t>
            </a:r>
          </a:p>
          <a:p>
            <a:pPr lvl="1"/>
            <a:r>
              <a:rPr lang="en-US" dirty="0"/>
              <a:t>What qualifies you for the SBWL?</a:t>
            </a:r>
          </a:p>
          <a:p>
            <a:pPr lvl="1"/>
            <a:r>
              <a:rPr lang="en-US" dirty="0"/>
              <a:t>How did you achieve these qualifications?</a:t>
            </a:r>
          </a:p>
          <a:p>
            <a:endParaRPr lang="de-AT" dirty="0"/>
          </a:p>
        </p:txBody>
      </p:sp>
      <p:sp>
        <p:nvSpPr>
          <p:cNvPr id="3" name="Titel 2"/>
          <p:cNvSpPr>
            <a:spLocks noGrp="1"/>
          </p:cNvSpPr>
          <p:nvPr>
            <p:ph type="title"/>
          </p:nvPr>
        </p:nvSpPr>
        <p:spPr/>
        <p:txBody>
          <a:bodyPr/>
          <a:lstStyle/>
          <a:p>
            <a:r>
              <a:rPr lang="de-AT" dirty="0"/>
              <a:t>Admission: (1) Motivation </a:t>
            </a:r>
            <a:r>
              <a:rPr lang="de-AT" dirty="0" err="1"/>
              <a:t>letter</a:t>
            </a:r>
            <a:endParaRPr lang="de-AT" dirty="0"/>
          </a:p>
        </p:txBody>
      </p:sp>
    </p:spTree>
    <p:extLst>
      <p:ext uri="{BB962C8B-B14F-4D97-AF65-F5344CB8AC3E}">
        <p14:creationId xmlns:p14="http://schemas.microsoft.com/office/powerpoint/2010/main" val="291800612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a:bodyPr>
          <a:lstStyle/>
          <a:p>
            <a:r>
              <a:rPr lang="en-US" dirty="0"/>
              <a:t>This short reflection directly relates to current topics that we will work on in the specialization. You can show </a:t>
            </a:r>
            <a:r>
              <a:rPr lang="en-US" b="1" dirty="0"/>
              <a:t>your approach </a:t>
            </a:r>
            <a:r>
              <a:rPr lang="en-US" dirty="0"/>
              <a:t>on </a:t>
            </a:r>
            <a:r>
              <a:rPr lang="en-US" b="1" dirty="0"/>
              <a:t>elaborating </a:t>
            </a:r>
            <a:r>
              <a:rPr lang="en-US" dirty="0"/>
              <a:t>and </a:t>
            </a:r>
            <a:r>
              <a:rPr lang="en-US" b="1" dirty="0"/>
              <a:t>reflecting</a:t>
            </a:r>
            <a:r>
              <a:rPr lang="en-US" dirty="0"/>
              <a:t> on </a:t>
            </a:r>
            <a:r>
              <a:rPr lang="en-US" b="1" dirty="0"/>
              <a:t>relevant topics</a:t>
            </a:r>
            <a:r>
              <a:rPr lang="en-US" dirty="0"/>
              <a:t>. It is very brief, about </a:t>
            </a:r>
            <a:r>
              <a:rPr lang="en-US" b="1" dirty="0"/>
              <a:t>300 words</a:t>
            </a:r>
            <a:r>
              <a:rPr lang="en-US" dirty="0"/>
              <a:t>.</a:t>
            </a:r>
          </a:p>
          <a:p>
            <a:pPr marL="0" indent="0">
              <a:buNone/>
            </a:pPr>
            <a:endParaRPr lang="en-US" u="sng" dirty="0"/>
          </a:p>
          <a:p>
            <a:r>
              <a:rPr lang="en-US" dirty="0"/>
              <a:t>An </a:t>
            </a:r>
            <a:r>
              <a:rPr lang="en-US" b="1" dirty="0"/>
              <a:t>example</a:t>
            </a:r>
            <a:r>
              <a:rPr lang="en-US" dirty="0"/>
              <a:t> what the task could look like: </a:t>
            </a:r>
          </a:p>
          <a:p>
            <a:pPr marL="0" indent="0">
              <a:buNone/>
            </a:pPr>
            <a:endParaRPr lang="en-US" i="1" dirty="0"/>
          </a:p>
          <a:p>
            <a:pPr marL="0" indent="0">
              <a:buNone/>
            </a:pPr>
            <a:r>
              <a:rPr lang="en-US" sz="1400" i="1" dirty="0"/>
              <a:t>AI is currently all over the media, especially consumer applications such as </a:t>
            </a:r>
            <a:r>
              <a:rPr lang="en-US" sz="1400" i="1" dirty="0" err="1"/>
              <a:t>ChatGPT</a:t>
            </a:r>
            <a:r>
              <a:rPr lang="en-US" sz="1400" i="1" dirty="0"/>
              <a:t>. </a:t>
            </a:r>
          </a:p>
          <a:p>
            <a:pPr marL="0" indent="0">
              <a:buNone/>
            </a:pPr>
            <a:r>
              <a:rPr lang="en-US" sz="1400" i="1" dirty="0"/>
              <a:t>What do you think about this new emerging topic? </a:t>
            </a:r>
          </a:p>
          <a:p>
            <a:pPr marL="0" indent="0">
              <a:buNone/>
            </a:pPr>
            <a:r>
              <a:rPr lang="en-US" sz="1400" i="1" dirty="0"/>
              <a:t>From a consumers’ perspective? </a:t>
            </a:r>
          </a:p>
          <a:p>
            <a:pPr marL="0" indent="0">
              <a:buNone/>
            </a:pPr>
            <a:r>
              <a:rPr lang="en-US" sz="1400" i="1" dirty="0"/>
              <a:t>Regarding its role in marketing? </a:t>
            </a:r>
          </a:p>
          <a:p>
            <a:pPr marL="0" indent="0">
              <a:buNone/>
            </a:pPr>
            <a:r>
              <a:rPr lang="en-US" sz="1400" i="1" dirty="0"/>
              <a:t>In your answer you can, e.g., relate to examples you came across, reflect on them, state pros and cons from your individual perspective. Please cite any sources you have used.</a:t>
            </a:r>
            <a:endParaRPr lang="en-US" sz="1400" dirty="0"/>
          </a:p>
          <a:p>
            <a:endParaRPr lang="de-AT" dirty="0"/>
          </a:p>
        </p:txBody>
      </p:sp>
      <p:sp>
        <p:nvSpPr>
          <p:cNvPr id="3" name="Titel 2"/>
          <p:cNvSpPr>
            <a:spLocks noGrp="1"/>
          </p:cNvSpPr>
          <p:nvPr>
            <p:ph type="title"/>
          </p:nvPr>
        </p:nvSpPr>
        <p:spPr>
          <a:xfrm>
            <a:off x="462019" y="119075"/>
            <a:ext cx="6840000" cy="903822"/>
          </a:xfrm>
        </p:spPr>
        <p:txBody>
          <a:bodyPr>
            <a:noAutofit/>
          </a:bodyPr>
          <a:lstStyle/>
          <a:p>
            <a:r>
              <a:rPr lang="de-AT" sz="2000" dirty="0"/>
              <a:t>Admission: </a:t>
            </a:r>
            <a:br>
              <a:rPr lang="de-AT" sz="2000" dirty="0"/>
            </a:br>
            <a:r>
              <a:rPr lang="de-AT" sz="2000" dirty="0"/>
              <a:t>(2) </a:t>
            </a:r>
            <a:r>
              <a:rPr lang="en-US" sz="2000" dirty="0"/>
              <a:t>Reflection task: Your individual reflection on a current topic in marketing and consumer research</a:t>
            </a:r>
            <a:endParaRPr lang="de-AT" sz="2000" dirty="0"/>
          </a:p>
        </p:txBody>
      </p:sp>
    </p:spTree>
    <p:extLst>
      <p:ext uri="{BB962C8B-B14F-4D97-AF65-F5344CB8AC3E}">
        <p14:creationId xmlns:p14="http://schemas.microsoft.com/office/powerpoint/2010/main" val="390765571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err="1"/>
              <a:t>Application</a:t>
            </a:r>
            <a:r>
              <a:rPr lang="de-AT" dirty="0"/>
              <a:t> </a:t>
            </a:r>
            <a:r>
              <a:rPr lang="de-AT" dirty="0" err="1"/>
              <a:t>process</a:t>
            </a:r>
            <a:endParaRPr lang="de-AT" dirty="0"/>
          </a:p>
        </p:txBody>
      </p:sp>
      <p:graphicFrame>
        <p:nvGraphicFramePr>
          <p:cNvPr id="4" name="Tabelle 3"/>
          <p:cNvGraphicFramePr>
            <a:graphicFrameLocks noGrp="1"/>
          </p:cNvGraphicFramePr>
          <p:nvPr>
            <p:extLst>
              <p:ext uri="{D42A27DB-BD31-4B8C-83A1-F6EECF244321}">
                <p14:modId xmlns:p14="http://schemas.microsoft.com/office/powerpoint/2010/main" val="1956874348"/>
              </p:ext>
            </p:extLst>
          </p:nvPr>
        </p:nvGraphicFramePr>
        <p:xfrm>
          <a:off x="462408" y="1227491"/>
          <a:ext cx="8173295" cy="2544409"/>
        </p:xfrm>
        <a:graphic>
          <a:graphicData uri="http://schemas.openxmlformats.org/drawingml/2006/table">
            <a:tbl>
              <a:tblPr firstCol="1" bandRow="1">
                <a:tableStyleId>{5C22544A-7EE6-4342-B048-85BDC9FD1C3A}</a:tableStyleId>
              </a:tblPr>
              <a:tblGrid>
                <a:gridCol w="971380">
                  <a:extLst>
                    <a:ext uri="{9D8B030D-6E8A-4147-A177-3AD203B41FA5}">
                      <a16:colId xmlns:a16="http://schemas.microsoft.com/office/drawing/2014/main" val="1218214192"/>
                    </a:ext>
                  </a:extLst>
                </a:gridCol>
                <a:gridCol w="1950876">
                  <a:extLst>
                    <a:ext uri="{9D8B030D-6E8A-4147-A177-3AD203B41FA5}">
                      <a16:colId xmlns:a16="http://schemas.microsoft.com/office/drawing/2014/main" val="1583362023"/>
                    </a:ext>
                  </a:extLst>
                </a:gridCol>
                <a:gridCol w="5251039">
                  <a:extLst>
                    <a:ext uri="{9D8B030D-6E8A-4147-A177-3AD203B41FA5}">
                      <a16:colId xmlns:a16="http://schemas.microsoft.com/office/drawing/2014/main" val="1294027675"/>
                    </a:ext>
                  </a:extLst>
                </a:gridCol>
              </a:tblGrid>
              <a:tr h="543178">
                <a:tc>
                  <a:txBody>
                    <a:bodyPr/>
                    <a:lstStyle/>
                    <a:p>
                      <a:pPr>
                        <a:lnSpc>
                          <a:spcPct val="107000"/>
                        </a:lnSpc>
                        <a:spcAft>
                          <a:spcPts val="800"/>
                        </a:spcAft>
                      </a:pPr>
                      <a:r>
                        <a:rPr lang="en-US" sz="1300" dirty="0">
                          <a:effectLst/>
                        </a:rPr>
                        <a:t>Step 1</a:t>
                      </a:r>
                      <a:endParaRPr lang="de-AT" sz="1300" dirty="0">
                        <a:effectLst/>
                        <a:latin typeface="Calibri" panose="020F0502020204030204" pitchFamily="34" charset="0"/>
                        <a:ea typeface="Calibri" panose="020F0502020204030204" pitchFamily="34" charset="0"/>
                        <a:cs typeface="Tunga"/>
                      </a:endParaRPr>
                    </a:p>
                  </a:txBody>
                  <a:tcPr marL="57150" marR="57150" marT="0" marB="0"/>
                </a:tc>
                <a:tc>
                  <a:txBody>
                    <a:bodyPr/>
                    <a:lstStyle/>
                    <a:p>
                      <a:pPr>
                        <a:lnSpc>
                          <a:spcPct val="107000"/>
                        </a:lnSpc>
                        <a:spcAft>
                          <a:spcPts val="800"/>
                        </a:spcAft>
                      </a:pPr>
                      <a:r>
                        <a:rPr lang="en-US" sz="1300" dirty="0">
                          <a:effectLst/>
                        </a:rPr>
                        <a:t>Registration - </a:t>
                      </a:r>
                      <a:r>
                        <a:rPr lang="en-US" sz="1300" dirty="0" err="1">
                          <a:effectLst/>
                        </a:rPr>
                        <a:t>eVVZ</a:t>
                      </a:r>
                      <a:endParaRPr lang="de-AT" sz="1300" dirty="0">
                        <a:effectLst/>
                        <a:latin typeface="Calibri" panose="020F0502020204030204" pitchFamily="34" charset="0"/>
                        <a:ea typeface="Calibri" panose="020F0502020204030204" pitchFamily="34" charset="0"/>
                        <a:cs typeface="Tunga"/>
                      </a:endParaRPr>
                    </a:p>
                  </a:txBody>
                  <a:tcPr marL="57150" marR="57150" marT="0" marB="0"/>
                </a:tc>
                <a:tc>
                  <a:txBody>
                    <a:bodyPr/>
                    <a:lstStyle/>
                    <a:p>
                      <a:pPr>
                        <a:lnSpc>
                          <a:spcPct val="107000"/>
                        </a:lnSpc>
                        <a:spcAft>
                          <a:spcPts val="800"/>
                        </a:spcAft>
                      </a:pPr>
                      <a:r>
                        <a:rPr lang="en-US" sz="1300" b="1" dirty="0">
                          <a:effectLst/>
                        </a:rPr>
                        <a:t>Register</a:t>
                      </a:r>
                      <a:r>
                        <a:rPr lang="en-US" sz="1300" dirty="0">
                          <a:effectLst/>
                        </a:rPr>
                        <a:t> for the course “Access to Specialization: Marketing and Consumer Research “.</a:t>
                      </a:r>
                      <a:endParaRPr lang="de-AT" sz="1300" dirty="0">
                        <a:effectLst/>
                        <a:latin typeface="Calibri" panose="020F0502020204030204" pitchFamily="34" charset="0"/>
                        <a:ea typeface="Calibri" panose="020F0502020204030204" pitchFamily="34" charset="0"/>
                        <a:cs typeface="Tunga"/>
                      </a:endParaRPr>
                    </a:p>
                  </a:txBody>
                  <a:tcPr marL="57150" marR="57150" marT="0" marB="0"/>
                </a:tc>
                <a:extLst>
                  <a:ext uri="{0D108BD9-81ED-4DB2-BD59-A6C34878D82A}">
                    <a16:rowId xmlns:a16="http://schemas.microsoft.com/office/drawing/2014/main" val="3550613765"/>
                  </a:ext>
                </a:extLst>
              </a:tr>
              <a:tr h="993652">
                <a:tc>
                  <a:txBody>
                    <a:bodyPr/>
                    <a:lstStyle/>
                    <a:p>
                      <a:pPr>
                        <a:lnSpc>
                          <a:spcPct val="107000"/>
                        </a:lnSpc>
                        <a:spcAft>
                          <a:spcPts val="800"/>
                        </a:spcAft>
                      </a:pPr>
                      <a:r>
                        <a:rPr lang="en-US" sz="1300" dirty="0">
                          <a:effectLst/>
                        </a:rPr>
                        <a:t>Step 2</a:t>
                      </a:r>
                      <a:endParaRPr lang="de-AT" sz="1300" dirty="0">
                        <a:effectLst/>
                        <a:latin typeface="Calibri" panose="020F0502020204030204" pitchFamily="34" charset="0"/>
                        <a:ea typeface="Calibri" panose="020F0502020204030204" pitchFamily="34" charset="0"/>
                        <a:cs typeface="Tunga"/>
                      </a:endParaRPr>
                    </a:p>
                  </a:txBody>
                  <a:tcPr marL="57150" marR="57150" marT="0" marB="0"/>
                </a:tc>
                <a:tc>
                  <a:txBody>
                    <a:bodyPr/>
                    <a:lstStyle/>
                    <a:p>
                      <a:pPr>
                        <a:lnSpc>
                          <a:spcPct val="107000"/>
                        </a:lnSpc>
                        <a:spcAft>
                          <a:spcPts val="800"/>
                        </a:spcAft>
                      </a:pPr>
                      <a:r>
                        <a:rPr lang="en-US" sz="1300" dirty="0">
                          <a:effectLst/>
                        </a:rPr>
                        <a:t>Uploading of documents on canvas</a:t>
                      </a:r>
                      <a:r>
                        <a:rPr lang="en-US" sz="1300" baseline="0" dirty="0">
                          <a:effectLst/>
                        </a:rPr>
                        <a:t> </a:t>
                      </a:r>
                      <a:endParaRPr lang="de-AT" sz="1300" dirty="0">
                        <a:effectLst/>
                        <a:latin typeface="Calibri" panose="020F0502020204030204" pitchFamily="34" charset="0"/>
                        <a:ea typeface="Calibri" panose="020F0502020204030204" pitchFamily="34" charset="0"/>
                        <a:cs typeface="Tunga"/>
                      </a:endParaRPr>
                    </a:p>
                  </a:txBody>
                  <a:tcPr marL="57150" marR="57150" marT="0" marB="0"/>
                </a:tc>
                <a:tc>
                  <a:txBody>
                    <a:bodyPr/>
                    <a:lstStyle/>
                    <a:p>
                      <a:pPr>
                        <a:lnSpc>
                          <a:spcPct val="107000"/>
                        </a:lnSpc>
                        <a:spcAft>
                          <a:spcPts val="800"/>
                        </a:spcAft>
                      </a:pPr>
                      <a:r>
                        <a:rPr lang="en-US" sz="1300" dirty="0"/>
                        <a:t>If you have successfully registered for the course, you can find all respective documents and information on canvas, as soon as the applications are open. </a:t>
                      </a:r>
                      <a:r>
                        <a:rPr lang="en-US" sz="1300" b="1" dirty="0"/>
                        <a:t>Submission</a:t>
                      </a:r>
                      <a:r>
                        <a:rPr lang="en-US" sz="1300" dirty="0"/>
                        <a:t> of your application is </a:t>
                      </a:r>
                      <a:r>
                        <a:rPr lang="en-US" sz="1300" b="1" dirty="0"/>
                        <a:t>open</a:t>
                      </a:r>
                      <a:r>
                        <a:rPr lang="en-US" sz="1300" dirty="0"/>
                        <a:t> for </a:t>
                      </a:r>
                      <a:r>
                        <a:rPr lang="en-US" sz="1300" b="1" dirty="0"/>
                        <a:t>one week</a:t>
                      </a:r>
                      <a:r>
                        <a:rPr lang="en-US" sz="1300" dirty="0"/>
                        <a:t>.</a:t>
                      </a:r>
                      <a:r>
                        <a:rPr lang="en-US" sz="1300" baseline="0" dirty="0"/>
                        <a:t> </a:t>
                      </a:r>
                      <a:endParaRPr lang="de-AT" sz="1300" dirty="0">
                        <a:effectLst/>
                        <a:latin typeface="Calibri" panose="020F0502020204030204" pitchFamily="34" charset="0"/>
                        <a:ea typeface="Calibri" panose="020F0502020204030204" pitchFamily="34" charset="0"/>
                        <a:cs typeface="Tunga"/>
                      </a:endParaRPr>
                    </a:p>
                  </a:txBody>
                  <a:tcPr marL="57150" marR="57150" marT="0" marB="0"/>
                </a:tc>
                <a:extLst>
                  <a:ext uri="{0D108BD9-81ED-4DB2-BD59-A6C34878D82A}">
                    <a16:rowId xmlns:a16="http://schemas.microsoft.com/office/drawing/2014/main" val="3654396187"/>
                  </a:ext>
                </a:extLst>
              </a:tr>
              <a:tr h="1007579">
                <a:tc>
                  <a:txBody>
                    <a:bodyPr/>
                    <a:lstStyle/>
                    <a:p>
                      <a:pPr>
                        <a:lnSpc>
                          <a:spcPct val="107000"/>
                        </a:lnSpc>
                        <a:spcAft>
                          <a:spcPts val="800"/>
                        </a:spcAft>
                      </a:pPr>
                      <a:r>
                        <a:rPr lang="en-US" sz="1300">
                          <a:effectLst/>
                        </a:rPr>
                        <a:t>Step 3</a:t>
                      </a:r>
                      <a:endParaRPr lang="de-AT" sz="1300">
                        <a:effectLst/>
                        <a:latin typeface="Calibri" panose="020F0502020204030204" pitchFamily="34" charset="0"/>
                        <a:ea typeface="Calibri" panose="020F0502020204030204" pitchFamily="34" charset="0"/>
                        <a:cs typeface="Tunga"/>
                      </a:endParaRPr>
                    </a:p>
                  </a:txBody>
                  <a:tcPr marL="57150" marR="57150" marT="0" marB="0"/>
                </a:tc>
                <a:tc>
                  <a:txBody>
                    <a:bodyPr/>
                    <a:lstStyle/>
                    <a:p>
                      <a:pPr>
                        <a:lnSpc>
                          <a:spcPct val="107000"/>
                        </a:lnSpc>
                        <a:spcAft>
                          <a:spcPts val="800"/>
                        </a:spcAft>
                      </a:pPr>
                      <a:r>
                        <a:rPr lang="en-US" sz="1300" dirty="0">
                          <a:effectLst/>
                        </a:rPr>
                        <a:t>Decision on admission</a:t>
                      </a:r>
                      <a:endParaRPr lang="de-AT" sz="1300" dirty="0">
                        <a:effectLst/>
                        <a:latin typeface="Calibri" panose="020F0502020204030204" pitchFamily="34" charset="0"/>
                        <a:ea typeface="Calibri" panose="020F0502020204030204" pitchFamily="34" charset="0"/>
                        <a:cs typeface="Tunga"/>
                      </a:endParaRPr>
                    </a:p>
                  </a:txBody>
                  <a:tcPr marL="57150" marR="57150" marT="0" marB="0"/>
                </a:tc>
                <a:tc>
                  <a:txBody>
                    <a:bodyPr/>
                    <a:lstStyle/>
                    <a:p>
                      <a:pPr>
                        <a:lnSpc>
                          <a:spcPct val="107000"/>
                        </a:lnSpc>
                        <a:spcAft>
                          <a:spcPts val="800"/>
                        </a:spcAft>
                      </a:pPr>
                      <a:r>
                        <a:rPr lang="en-US" sz="1300" dirty="0">
                          <a:effectLst/>
                        </a:rPr>
                        <a:t>After applications are closed, we will examine all applications submitted via Canvas WU, and inform you shortly after whether you have been accepted to the Marketing and Consumer Research specialization.</a:t>
                      </a:r>
                      <a:endParaRPr lang="de-AT" sz="1300" dirty="0">
                        <a:effectLst/>
                        <a:latin typeface="Calibri" panose="020F0502020204030204" pitchFamily="34" charset="0"/>
                        <a:ea typeface="Calibri" panose="020F0502020204030204" pitchFamily="34" charset="0"/>
                        <a:cs typeface="Tunga"/>
                      </a:endParaRPr>
                    </a:p>
                  </a:txBody>
                  <a:tcPr marL="57150" marR="57150" marT="0" marB="0"/>
                </a:tc>
                <a:extLst>
                  <a:ext uri="{0D108BD9-81ED-4DB2-BD59-A6C34878D82A}">
                    <a16:rowId xmlns:a16="http://schemas.microsoft.com/office/drawing/2014/main" val="505631280"/>
                  </a:ext>
                </a:extLst>
              </a:tr>
            </a:tbl>
          </a:graphicData>
        </a:graphic>
      </p:graphicFrame>
      <p:sp>
        <p:nvSpPr>
          <p:cNvPr id="2" name="Rechteck 1"/>
          <p:cNvSpPr/>
          <p:nvPr/>
        </p:nvSpPr>
        <p:spPr>
          <a:xfrm>
            <a:off x="462408" y="3981651"/>
            <a:ext cx="8173295" cy="1152175"/>
          </a:xfrm>
          <a:prstGeom prst="rect">
            <a:avLst/>
          </a:prstGeom>
          <a:solidFill>
            <a:srgbClr val="CBDDEF"/>
          </a:solidFill>
        </p:spPr>
        <p:txBody>
          <a:bodyPr wrap="square">
            <a:spAutoFit/>
          </a:bodyPr>
          <a:lstStyle/>
          <a:p>
            <a:r>
              <a:rPr lang="en-US" sz="1300" b="1" dirty="0"/>
              <a:t>Winter Term 2024:</a:t>
            </a:r>
          </a:p>
          <a:p>
            <a:pPr>
              <a:lnSpc>
                <a:spcPct val="150000"/>
              </a:lnSpc>
            </a:pPr>
            <a:r>
              <a:rPr lang="en-US" sz="1300" dirty="0"/>
              <a:t>Step 1: Registration via LPIS: February 1</a:t>
            </a:r>
            <a:r>
              <a:rPr lang="en-US" sz="1300" baseline="30000" dirty="0"/>
              <a:t>st</a:t>
            </a:r>
            <a:r>
              <a:rPr lang="en-US" sz="1300" dirty="0"/>
              <a:t> until February 5</a:t>
            </a:r>
            <a:r>
              <a:rPr lang="en-US" sz="1300" baseline="30000" dirty="0"/>
              <a:t>th</a:t>
            </a:r>
            <a:r>
              <a:rPr lang="en-US" sz="1300" dirty="0"/>
              <a:t>, 2024</a:t>
            </a:r>
          </a:p>
          <a:p>
            <a:pPr>
              <a:lnSpc>
                <a:spcPct val="150000"/>
              </a:lnSpc>
            </a:pPr>
            <a:r>
              <a:rPr lang="en-US" sz="1300" dirty="0"/>
              <a:t>Step 2: Application via Canvas is open from February 6</a:t>
            </a:r>
            <a:r>
              <a:rPr lang="en-US" sz="1300" baseline="30000" dirty="0"/>
              <a:t>th</a:t>
            </a:r>
            <a:r>
              <a:rPr lang="en-US" sz="1300" dirty="0"/>
              <a:t> until February 13</a:t>
            </a:r>
            <a:r>
              <a:rPr lang="en-US" sz="1300" baseline="30000" dirty="0"/>
              <a:t>th</a:t>
            </a:r>
            <a:r>
              <a:rPr lang="en-US" sz="1300" dirty="0"/>
              <a:t>, 2024</a:t>
            </a:r>
          </a:p>
          <a:p>
            <a:pPr>
              <a:lnSpc>
                <a:spcPct val="150000"/>
              </a:lnSpc>
            </a:pPr>
            <a:r>
              <a:rPr lang="en-US" sz="1300" i="1" dirty="0"/>
              <a:t>We are looking forward to your application and wish you luck!</a:t>
            </a:r>
          </a:p>
        </p:txBody>
      </p:sp>
    </p:spTree>
    <p:extLst>
      <p:ext uri="{BB962C8B-B14F-4D97-AF65-F5344CB8AC3E}">
        <p14:creationId xmlns:p14="http://schemas.microsoft.com/office/powerpoint/2010/main" val="89748108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r>
              <a:rPr lang="de-AT" dirty="0"/>
              <a:t>Courses</a:t>
            </a:r>
          </a:p>
        </p:txBody>
      </p:sp>
    </p:spTree>
    <p:extLst>
      <p:ext uri="{BB962C8B-B14F-4D97-AF65-F5344CB8AC3E}">
        <p14:creationId xmlns:p14="http://schemas.microsoft.com/office/powerpoint/2010/main" val="144618687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pPr eaLnBrk="1" hangingPunct="1"/>
            <a:r>
              <a:rPr lang="de-AT" altLang="de-DE" dirty="0"/>
              <a:t>Course 1</a:t>
            </a:r>
            <a:br>
              <a:rPr lang="de-AT" altLang="de-DE" dirty="0"/>
            </a:br>
            <a:r>
              <a:rPr lang="de-AT" altLang="de-DE" dirty="0"/>
              <a:t>Consumer </a:t>
            </a:r>
            <a:r>
              <a:rPr lang="de-AT" altLang="de-DE" dirty="0" err="1"/>
              <a:t>Psychology</a:t>
            </a:r>
            <a:r>
              <a:rPr lang="de-AT" altLang="de-DE" dirty="0"/>
              <a:t> </a:t>
            </a:r>
            <a:r>
              <a:rPr lang="de-AT" altLang="de-DE" dirty="0" err="1"/>
              <a:t>and</a:t>
            </a:r>
            <a:r>
              <a:rPr lang="de-AT" altLang="de-DE" dirty="0"/>
              <a:t> </a:t>
            </a:r>
            <a:r>
              <a:rPr lang="de-AT" altLang="de-DE" dirty="0" err="1"/>
              <a:t>Behavior</a:t>
            </a:r>
            <a:endParaRPr lang="de-AT" altLang="de-DE" dirty="0"/>
          </a:p>
        </p:txBody>
      </p:sp>
      <p:pic>
        <p:nvPicPr>
          <p:cNvPr id="8" name="Grafik 7"/>
          <p:cNvPicPr>
            <a:picLocks noChangeAspect="1"/>
          </p:cNvPicPr>
          <p:nvPr/>
        </p:nvPicPr>
        <p:blipFill rotWithShape="1">
          <a:blip r:embed="rId3"/>
          <a:srcRect l="21587" t="24391" r="27619" b="14232"/>
          <a:stretch/>
        </p:blipFill>
        <p:spPr>
          <a:xfrm>
            <a:off x="2483302" y="1716684"/>
            <a:ext cx="1633708" cy="1110411"/>
          </a:xfrm>
          <a:prstGeom prst="rect">
            <a:avLst/>
          </a:prstGeom>
        </p:spPr>
      </p:pic>
      <p:sp>
        <p:nvSpPr>
          <p:cNvPr id="16" name="Abgerundete rechteckige Legende 15"/>
          <p:cNvSpPr/>
          <p:nvPr/>
        </p:nvSpPr>
        <p:spPr>
          <a:xfrm>
            <a:off x="542442" y="1621297"/>
            <a:ext cx="1377950" cy="500207"/>
          </a:xfrm>
          <a:prstGeom prst="wedgeRoundRectCallout">
            <a:avLst>
              <a:gd name="adj1" fmla="val 73944"/>
              <a:gd name="adj2" fmla="val -167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sz="1200" dirty="0">
                <a:solidFill>
                  <a:schemeClr val="bg1"/>
                </a:solidFill>
              </a:rPr>
              <a:t>Consumer </a:t>
            </a:r>
            <a:r>
              <a:rPr lang="de-AT" sz="1200" dirty="0" err="1">
                <a:solidFill>
                  <a:schemeClr val="bg1"/>
                </a:solidFill>
              </a:rPr>
              <a:t>Psychology</a:t>
            </a:r>
            <a:endParaRPr lang="de-AT" sz="1200" dirty="0">
              <a:solidFill>
                <a:schemeClr val="bg1"/>
              </a:solidFill>
            </a:endParaRPr>
          </a:p>
        </p:txBody>
      </p:sp>
      <p:sp>
        <p:nvSpPr>
          <p:cNvPr id="17" name="Abgerundete rechteckige Legende 16"/>
          <p:cNvSpPr/>
          <p:nvPr/>
        </p:nvSpPr>
        <p:spPr>
          <a:xfrm>
            <a:off x="6707421" y="1838724"/>
            <a:ext cx="1295231" cy="731773"/>
          </a:xfrm>
          <a:prstGeom prst="wedgeRoundRectCallout">
            <a:avLst>
              <a:gd name="adj1" fmla="val -57006"/>
              <a:gd name="adj2" fmla="val 1096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sz="1200" dirty="0" err="1">
                <a:solidFill>
                  <a:schemeClr val="bg1"/>
                </a:solidFill>
              </a:rPr>
              <a:t>Sustainable</a:t>
            </a:r>
            <a:r>
              <a:rPr lang="de-AT" sz="1200" dirty="0">
                <a:solidFill>
                  <a:schemeClr val="bg1"/>
                </a:solidFill>
              </a:rPr>
              <a:t> </a:t>
            </a:r>
            <a:r>
              <a:rPr lang="de-AT" sz="1200" dirty="0" err="1">
                <a:solidFill>
                  <a:schemeClr val="bg1"/>
                </a:solidFill>
              </a:rPr>
              <a:t>behavior</a:t>
            </a:r>
            <a:endParaRPr lang="de-AT" sz="1200" dirty="0">
              <a:solidFill>
                <a:schemeClr val="bg1"/>
              </a:solidFill>
            </a:endParaRPr>
          </a:p>
        </p:txBody>
      </p:sp>
      <p:pic>
        <p:nvPicPr>
          <p:cNvPr id="13" name="Grafik 12"/>
          <p:cNvPicPr>
            <a:picLocks noChangeAspect="1"/>
          </p:cNvPicPr>
          <p:nvPr/>
        </p:nvPicPr>
        <p:blipFill rotWithShape="1">
          <a:blip r:embed="rId4"/>
          <a:srcRect t="21428" b="3407"/>
          <a:stretch/>
        </p:blipFill>
        <p:spPr>
          <a:xfrm>
            <a:off x="462408" y="3002113"/>
            <a:ext cx="2931982" cy="1660161"/>
          </a:xfrm>
          <a:prstGeom prst="rect">
            <a:avLst/>
          </a:prstGeom>
        </p:spPr>
      </p:pic>
      <p:sp>
        <p:nvSpPr>
          <p:cNvPr id="25" name="Abgerundete rechteckige Legende 24"/>
          <p:cNvSpPr/>
          <p:nvPr/>
        </p:nvSpPr>
        <p:spPr>
          <a:xfrm>
            <a:off x="3882408" y="2975950"/>
            <a:ext cx="1233491" cy="715763"/>
          </a:xfrm>
          <a:prstGeom prst="wedgeRoundRectCallout">
            <a:avLst>
              <a:gd name="adj1" fmla="val -82418"/>
              <a:gd name="adj2" fmla="val 476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sz="1200" dirty="0" err="1">
                <a:solidFill>
                  <a:schemeClr val="bg1"/>
                </a:solidFill>
              </a:rPr>
              <a:t>Decision</a:t>
            </a:r>
            <a:r>
              <a:rPr lang="de-AT" sz="1200" dirty="0">
                <a:solidFill>
                  <a:schemeClr val="bg1"/>
                </a:solidFill>
              </a:rPr>
              <a:t> </a:t>
            </a:r>
            <a:r>
              <a:rPr lang="de-AT" sz="1200" dirty="0" err="1">
                <a:solidFill>
                  <a:schemeClr val="bg1"/>
                </a:solidFill>
              </a:rPr>
              <a:t>making</a:t>
            </a:r>
            <a:r>
              <a:rPr lang="de-AT" sz="1200" dirty="0">
                <a:solidFill>
                  <a:schemeClr val="bg1"/>
                </a:solidFill>
              </a:rPr>
              <a:t> </a:t>
            </a:r>
            <a:r>
              <a:rPr lang="de-AT" sz="1200" dirty="0" err="1">
                <a:solidFill>
                  <a:schemeClr val="bg1"/>
                </a:solidFill>
              </a:rPr>
              <a:t>processes</a:t>
            </a:r>
            <a:endParaRPr lang="de-AT" sz="1200" dirty="0">
              <a:solidFill>
                <a:schemeClr val="bg1"/>
              </a:solidFill>
            </a:endParaRPr>
          </a:p>
        </p:txBody>
      </p:sp>
      <p:sp>
        <p:nvSpPr>
          <p:cNvPr id="2" name="Rechteck 1"/>
          <p:cNvSpPr/>
          <p:nvPr/>
        </p:nvSpPr>
        <p:spPr>
          <a:xfrm>
            <a:off x="378135" y="1125494"/>
            <a:ext cx="6306900" cy="307777"/>
          </a:xfrm>
          <a:prstGeom prst="rect">
            <a:avLst/>
          </a:prstGeom>
        </p:spPr>
        <p:txBody>
          <a:bodyPr wrap="square">
            <a:spAutoFit/>
          </a:bodyPr>
          <a:lstStyle/>
          <a:p>
            <a:r>
              <a:rPr lang="en-US" sz="1400" dirty="0"/>
              <a:t>“Understanding the human being as consumer”</a:t>
            </a:r>
            <a:endParaRPr lang="de-AT" sz="1400" dirty="0"/>
          </a:p>
        </p:txBody>
      </p:sp>
      <p:sp>
        <p:nvSpPr>
          <p:cNvPr id="3" name="Rechteck 2"/>
          <p:cNvSpPr/>
          <p:nvPr/>
        </p:nvSpPr>
        <p:spPr>
          <a:xfrm>
            <a:off x="542442" y="4685965"/>
            <a:ext cx="7460210" cy="609013"/>
          </a:xfrm>
          <a:prstGeom prst="rect">
            <a:avLst/>
          </a:prstGeom>
        </p:spPr>
        <p:txBody>
          <a:bodyPr wrap="square">
            <a:spAutoFit/>
          </a:bodyPr>
          <a:lstStyle/>
          <a:p>
            <a:pPr>
              <a:lnSpc>
                <a:spcPct val="150000"/>
              </a:lnSpc>
            </a:pPr>
            <a:r>
              <a:rPr lang="en-US" sz="1200" dirty="0"/>
              <a:t>Course 1 is a platform to reflect on how this knowledge translates into </a:t>
            </a:r>
          </a:p>
          <a:p>
            <a:pPr>
              <a:lnSpc>
                <a:spcPct val="150000"/>
              </a:lnSpc>
            </a:pPr>
            <a:r>
              <a:rPr lang="en-US" sz="1200" dirty="0"/>
              <a:t>customer insights in real consumption situations and marketing decision-making.</a:t>
            </a:r>
            <a:endParaRPr lang="de-AT" sz="1200" dirty="0"/>
          </a:p>
        </p:txBody>
      </p:sp>
      <p:pic>
        <p:nvPicPr>
          <p:cNvPr id="5" name="Grafik 4"/>
          <p:cNvPicPr>
            <a:picLocks noChangeAspect="1"/>
          </p:cNvPicPr>
          <p:nvPr/>
        </p:nvPicPr>
        <p:blipFill>
          <a:blip r:embed="rId5">
            <a:clrChange>
              <a:clrFrom>
                <a:srgbClr val="FFFEFF"/>
              </a:clrFrom>
              <a:clrTo>
                <a:srgbClr val="FFFEFF">
                  <a:alpha val="0"/>
                </a:srgbClr>
              </a:clrTo>
            </a:clrChange>
          </a:blip>
          <a:stretch>
            <a:fillRect/>
          </a:stretch>
        </p:blipFill>
        <p:spPr>
          <a:xfrm>
            <a:off x="5711992" y="2939420"/>
            <a:ext cx="1830790" cy="1373093"/>
          </a:xfrm>
          <a:prstGeom prst="rect">
            <a:avLst/>
          </a:prstGeom>
        </p:spPr>
      </p:pic>
    </p:spTree>
    <p:extLst>
      <p:ext uri="{BB962C8B-B14F-4D97-AF65-F5344CB8AC3E}">
        <p14:creationId xmlns:p14="http://schemas.microsoft.com/office/powerpoint/2010/main" val="3139568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5"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pPr eaLnBrk="1" hangingPunct="1"/>
            <a:r>
              <a:rPr lang="de-AT" altLang="de-DE" dirty="0"/>
              <a:t>Course 1</a:t>
            </a:r>
            <a:br>
              <a:rPr lang="de-AT" altLang="de-DE" dirty="0"/>
            </a:br>
            <a:r>
              <a:rPr lang="de-AT" altLang="de-DE" dirty="0"/>
              <a:t>Consumer </a:t>
            </a:r>
            <a:r>
              <a:rPr lang="de-AT" altLang="de-DE" dirty="0" err="1"/>
              <a:t>Psychology</a:t>
            </a:r>
            <a:r>
              <a:rPr lang="de-AT" altLang="de-DE" dirty="0"/>
              <a:t> </a:t>
            </a:r>
            <a:r>
              <a:rPr lang="de-AT" altLang="de-DE" dirty="0" err="1"/>
              <a:t>and</a:t>
            </a:r>
            <a:r>
              <a:rPr lang="de-AT" altLang="de-DE" dirty="0"/>
              <a:t> </a:t>
            </a:r>
            <a:r>
              <a:rPr lang="de-AT" altLang="de-DE" dirty="0" err="1"/>
              <a:t>Behavior</a:t>
            </a:r>
            <a:endParaRPr lang="de-AT" altLang="de-DE" dirty="0"/>
          </a:p>
        </p:txBody>
      </p:sp>
      <p:pic>
        <p:nvPicPr>
          <p:cNvPr id="4" name="Grafik 3"/>
          <p:cNvPicPr>
            <a:picLocks noChangeAspect="1"/>
          </p:cNvPicPr>
          <p:nvPr/>
        </p:nvPicPr>
        <p:blipFill>
          <a:blip r:embed="rId3"/>
          <a:stretch>
            <a:fillRect/>
          </a:stretch>
        </p:blipFill>
        <p:spPr>
          <a:xfrm>
            <a:off x="378135" y="1614198"/>
            <a:ext cx="1591642" cy="1573400"/>
          </a:xfrm>
          <a:prstGeom prst="rect">
            <a:avLst/>
          </a:prstGeom>
        </p:spPr>
      </p:pic>
      <p:sp>
        <p:nvSpPr>
          <p:cNvPr id="7" name="Rechteck 6"/>
          <p:cNvSpPr/>
          <p:nvPr/>
        </p:nvSpPr>
        <p:spPr>
          <a:xfrm>
            <a:off x="1969777" y="1741048"/>
            <a:ext cx="5557527" cy="2893100"/>
          </a:xfrm>
          <a:prstGeom prst="rect">
            <a:avLst/>
          </a:prstGeom>
        </p:spPr>
        <p:txBody>
          <a:bodyPr wrap="square">
            <a:spAutoFit/>
          </a:bodyPr>
          <a:lstStyle/>
          <a:p>
            <a:r>
              <a:rPr lang="en-US" sz="1300" i="1" dirty="0">
                <a:solidFill>
                  <a:srgbClr val="323232"/>
                </a:solidFill>
              </a:rPr>
              <a:t>"For me, the </a:t>
            </a:r>
            <a:r>
              <a:rPr lang="en-US" sz="1300" b="1" i="1" dirty="0">
                <a:solidFill>
                  <a:srgbClr val="323232"/>
                </a:solidFill>
              </a:rPr>
              <a:t>choice of a suitable specialization was very easy</a:t>
            </a:r>
            <a:r>
              <a:rPr lang="en-US" sz="1300" i="1" dirty="0">
                <a:solidFill>
                  <a:srgbClr val="323232"/>
                </a:solidFill>
              </a:rPr>
              <a:t>, as my interests lay in both </a:t>
            </a:r>
            <a:r>
              <a:rPr lang="en-US" sz="1300" b="1" i="1" dirty="0">
                <a:solidFill>
                  <a:srgbClr val="323232"/>
                </a:solidFill>
              </a:rPr>
              <a:t>psychology </a:t>
            </a:r>
            <a:r>
              <a:rPr lang="en-US" sz="1300" i="1" dirty="0">
                <a:solidFill>
                  <a:srgbClr val="323232"/>
                </a:solidFill>
              </a:rPr>
              <a:t>and </a:t>
            </a:r>
            <a:r>
              <a:rPr lang="en-US" sz="1300" b="1" i="1" dirty="0">
                <a:solidFill>
                  <a:srgbClr val="323232"/>
                </a:solidFill>
              </a:rPr>
              <a:t>marketing</a:t>
            </a:r>
            <a:r>
              <a:rPr lang="en-US" sz="1300" i="1" dirty="0">
                <a:solidFill>
                  <a:srgbClr val="323232"/>
                </a:solidFill>
              </a:rPr>
              <a:t>. These two components were perfectly combined in the institute and gifted me with a skill set that I can use very well in the </a:t>
            </a:r>
            <a:r>
              <a:rPr lang="en-US" sz="1300" b="1" i="1" dirty="0">
                <a:solidFill>
                  <a:srgbClr val="323232"/>
                </a:solidFill>
              </a:rPr>
              <a:t>further stage of life</a:t>
            </a:r>
            <a:r>
              <a:rPr lang="en-US" sz="1300" i="1" dirty="0">
                <a:solidFill>
                  <a:srgbClr val="323232"/>
                </a:solidFill>
              </a:rPr>
              <a:t>. Understanding the behavior of people and a </a:t>
            </a:r>
            <a:r>
              <a:rPr lang="en-US" sz="1300" b="1" i="1" dirty="0">
                <a:solidFill>
                  <a:srgbClr val="323232"/>
                </a:solidFill>
              </a:rPr>
              <a:t>basic understanding of psychology </a:t>
            </a:r>
            <a:r>
              <a:rPr lang="en-US" sz="1300" i="1" dirty="0">
                <a:solidFill>
                  <a:srgbClr val="323232"/>
                </a:solidFill>
              </a:rPr>
              <a:t>are in my opinion </a:t>
            </a:r>
            <a:r>
              <a:rPr lang="en-US" sz="1300" b="1" i="1" dirty="0">
                <a:solidFill>
                  <a:srgbClr val="323232"/>
                </a:solidFill>
              </a:rPr>
              <a:t>essential to create a good and successful working environment</a:t>
            </a:r>
            <a:r>
              <a:rPr lang="en-US" sz="1300" i="1" dirty="0">
                <a:solidFill>
                  <a:srgbClr val="323232"/>
                </a:solidFill>
              </a:rPr>
              <a:t>. The knowledge I learned, and the choice of this institute definitely gave me the chance to complete my </a:t>
            </a:r>
            <a:r>
              <a:rPr lang="en-US" sz="1300" b="1" i="1" dirty="0">
                <a:solidFill>
                  <a:srgbClr val="323232"/>
                </a:solidFill>
              </a:rPr>
              <a:t>MBA in the United States</a:t>
            </a:r>
            <a:r>
              <a:rPr lang="en-US" sz="1300" i="1" dirty="0">
                <a:solidFill>
                  <a:srgbClr val="323232"/>
                </a:solidFill>
              </a:rPr>
              <a:t> and will continue to give me a lot of pleasure, for which I am very grateful."</a:t>
            </a:r>
            <a:br>
              <a:rPr lang="en-US" sz="1300" dirty="0"/>
            </a:br>
            <a:br>
              <a:rPr lang="en-US" sz="1300" dirty="0"/>
            </a:br>
            <a:r>
              <a:rPr lang="en-US" sz="1300" b="1" dirty="0">
                <a:solidFill>
                  <a:srgbClr val="323232"/>
                </a:solidFill>
              </a:rPr>
              <a:t>Niels Buurman, MBA, Digital Projects Specialist, Red Bull Media House</a:t>
            </a:r>
            <a:endParaRPr lang="de-AT" sz="1300" dirty="0"/>
          </a:p>
        </p:txBody>
      </p:sp>
    </p:spTree>
    <p:extLst>
      <p:ext uri="{BB962C8B-B14F-4D97-AF65-F5344CB8AC3E}">
        <p14:creationId xmlns:p14="http://schemas.microsoft.com/office/powerpoint/2010/main" val="213693876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AutoShape 11" descr="data:image/jpeg;base64,/9j/4AAQSkZJRgABAQAAAQABAAD/2wCEAAkGBxQREhUUExMVFRQVFxgXFhgWGRcXGhkcHRcYFxgaGRoYHCggGB4mGxccIjEhJSkrLy4uGCAzODMsNygtLisBCgoKDgwOFA8PDisZFBkrLCwsKywrKzc3NzcsLCwsKywsLCw3LCwsLCsrLCwrKyw3LCwrKywrKysrKywrKys3K//AABEIAIkBcAMBIgACEQEDEQH/xAAcAAACAgMBAQAAAAAAAAAAAAAABwYIAQQFAwL/xABPEAACAQMABwQDCQ0FBwUBAAABAgMABBEFBgcSITFBE1FhcSKBkRQyNEJSYnKhswgVIyQzVHN0gpKTorEXo7LD0kNTZMHR0+MlNWPCxDb/xAAWAQEBAQAAAAAAAAAAAAAAAAAAAQL/xAAWEQEBAQAAAAAAAAAAAAAAAAAAARH/2gAMAwEAAhEDEQA/AJBrPtfFldTW5tN/sWC75l3c+irZxuHHPHPpXN/tz/4H++/8dOB4lPNQc94FVM1jjC3l0qgBVuJwAOAAErgADoKKaf8Abn/wP99/46P7c/8Agf77/wAdJytvQ/wi3/Tw/arQw1f7eV/Mx/HH/bo/t5X8zH8cf9unF2C/JX2Cvl7VGGCikHmCoIohRf25/wDA/wB9/wCOvSHbkmfTsmA+bKGPsKD+tdfXzZZBco0tmiwXIBIVfRjl67rKOCk/KGOPPPRBSIVJVgQykhgeBBBwQR0IIxRVj9X9qWj7shO0MEh5LOAgJ5YDglM56b2T3VNQapzTA2Z7QZLGRIJ3LWbEL6Rz2GeTKTyTvXkBxGMEEYsPRRRRBRRRQFc7Tmnbeyj7S5mSJem8eLHuVR6TnwAJqIbRtpEej8wwbst2RyPFIs8i+OZ6hB68DGUJpXSc11KZZ5GlkPNmPLwUclHgMCim5pzbcoJW0ti/z5jujzCLkkeZU+FRddo2mbxty3Y73ybaANjz3g5A8Sa5Gz7U99KXG5kpBHhppB0B5IufjNg+QBPcDZDQ2iIbSJYreNY416L18WPNiepPGgSJOswG9+N48rc/yjj6sVpDaVpi0fcnb0h8W4gCHHkoQkeNWJrQ01oaC8jMVxEsiHow4g96nmp8Rg0Cv0JtuQkC7tinz4TvjzKNggeRY0zNBaftr1N+2mSVeuDhl8GU4ZT4ECq87RNSX0XMMEvbyE9k55g8yj44bwHXqOPQgRrR99JbyCWGRo5F5MhwfLxHgeBoLfUUstnO1Fbsrb3m7HcHgjjgkvcMfEfw5HpjlTNogooooCvK5uEjUvIyoijLMxCqB3kngBXlpTSEdtC80rbscalmPgP6noBVaNd9dJ9JykuSkAP4OEH0VHQvj37+PTp4g0dY9s1tEStpG1yw+OT2cXqJG83qGD0NROLaLpq+Yi1j4cvwEBcL9J33lB88Vo7KNSF0jK0s+fc0JAZRw7RyMhMjiFAwT5gdTVhLS1SJFSNFRFGFVQFAHcAOAopGyXms6jePunHhHaN/Kqk/VWmdqWlrZgk4Xe+TPAUY+pdz21YStXSOjorhDHNEkqHmrqGH10QotGbcWzi4swR8qF+P7jj/AO1T/VzX+wviFinCyH/Zy/g38gDwf9kmlntJ2Xe5Ua5st5oV9KSIks0Y6shPFlHUHiOeSOAVcgyDRVyKK5+rx/Fbf9DF/gWuhRBRRS32sa/mxAtrYj3S67zPwPZIeAODwLnBwDyAyemQk+tWulpo4fh5fwhGViQb0jfsj3o+cxA8aV+l9tdxId21t0jBOFMmZXPkqkAHwy1K8l5pOJaSWVgMklmdmIAyTzJJA41ZHUHUOHRsasVWS6YfhJSMkZ5rHn3qj2nGT4FLhNL6yzjeRJ1U9BDBH9Uqhq8LjWfWG09KYT7o5l7eJlHm0aY+un9RRCD0ftrvV/Kw28o+bvxn25YfVUw0Ltns5SFuI5bc/Kx2qe1PS/lrva3bPLPSAJKCGfpNGAGz88cpB58e4iq96y6AmsJ2gnXDDirD3rqeTqe445dCCKKtRo7SMVwgkglSVDyZGDD2j+lbVIj7n/4bceMAz/EWnvRBVS9Z/ht3+s3H2z1bSql6z/Dbv9ZuPtnosc2tvQ3wm3/Tw/arWpW3ob4Tb/p4ftVoq3dFFFGRVdttWiBb6RLqMLcIsv7YJR/buq3mxqxNIr7oGcG7tkB9JIWY+Tvgf4DQhXVgis0UaWf2aaQNxoy1djlhHuMTzJjJjyfE7ufXUnqI7JrYx6JtQfjK0nqeRnX6mFS6jIqCbVNePvdCIoSDdTA7nXs15GQj6lHU+ANTLSN6lvFJNId2ONGdz3BRk/0qqesOmZL25kuJffSNkDOdxRwRB4AcPE5PWg58jliWYlmYksSSSSTkkk8SSetYAJ4AEk8ABzJ6AUVLtlGhxdaThDDKQ5nb9jG5/eMh9Ro0e2oOra6Oso4cDtCN+Yj40jAb3mBwUeCipFRRRkUUUUHH1u0Cl/aS278N9fQb5DjijDyPtGR1qqk8LIzI43XRijDuZSVYeogirh1XDbJor3PpORgMLOqzDzOUf+ZM/tUWIPT92Qa9G8T3LcNm5iXKsTxlQcMnvdeAPfkHvwg629EaSktZ454jiSJgy+PQqfAglT4E0Fu6K0tDaSS6ginj95KiuveMjOD4jkfKt2iFLt/0uVht7VTjtWaSTxWPAUHwLsG80FJOmbt+J93Qd3ucY/iSZ/5UsqKe2wG+RrOaEY345ixHUq6Lut5ZVh+zTQqp2rOsM2j51ngbDDgyn3rqeasO7hz5gin1qptPsr0BWf3PMeHZykAE/Mk963lwPhQTeisA1miMEZqsm0/VkaPvXRBiGUdrCOgBJ3kH0W4DwK1ZyoDtd1Pl0lDD7nVTNE598Qo3GU7wz9JUPqoJbq58Et/0MX+Ba6NamiIDHBCje+SNFbHHiFAP1itug+ZJAoLHgACT5DiaqRpzSjXdxNcMeMzl/IckHqUAeqrTa0MRZ3JXmIJcefZtiqlryosdHVy7WG7tpXxuRzwuxPRVkUsfUBn1VbUHPEVTqmhs92rG1Rbe8DSQqN1JV4ui9FZfjqOhHEDhhugp7UVz9D6at7tN+3mSVeu6ckeDDmp8CBXQogqEbW9WBe2TOq5ntwZIyBxIAzInjvKOA+Uq1N6DQIf7n8/js/6v/mJT4pa7OtR59HX91IyoLdw6wlWBO6ZQyAr0wox6qZVAVUvWf4bd/rNx9s9W0qpWs3w27/Wrj7Z6LHOrb0N8Jt/08P2q1qV7WM4jljcjISRHIHMhXDED2UVcCilP/bpbfmk/70X+qviTbpBj0bSYn5zxqPaCT9VGcNW8ukhRpJGCIilmZuAAAySaqxrhp0395NcHIV2xGD8WNRuoPA4GSO9jXU112gXOkwEfEUAOeyQkhiORkY+/x0GAOuMgGolRRUj1F1Rk0ncCNQVhUgzydFX5IPy2HADpz5Cs6naLsJ5B7uvewXPvAjgt9KYruRj6/EVZDV+ytoYES0EYgxlezIZTnm28Cd4nvJJNBvW8CxoqIAqIoVQOQAGAB5AV6UUUQtdu+ljFYpApwbiQA/QT02/m3B66QdNL7oGfN3bJ8iFm/ffH+XStosFOH7nuy43c36OIeHvnb+q+yk9T52AxYsZm+Vct9UcQoUzaKKKIKKKKApPfdC2Xo2k/c0kR8d4K6+zs29tOGlvt6h3tHI3yLiNvakif/agQNFFFGj12BaW7S0mtieMEm8o7kly3+NZD6xTRpB7A7rdv5Y+kluT60kTH1OfbT8oyUH3QGh2ZLe6UZWMtFIe7eIMZPhvBh5uO+kxVvtIWMc8TxSqHjkUqynkQarbr9qNNoyQnBe2Y/g5e7PJJPkt0zybpxyAWInWCKzRRXd0Brle2WBBcOEH+zf8ACR+W62d0fRxTG0Ftu5LeW2OWZIDkeJMbnIHkxpOUURavV7W2zvh+Lzo7YyUPoyDzRsNjxxiu3VOkYghgSGByCCQQehBHEHxFM7Uja5LAVivszRcu1AzKniwH5UfzfS5UMPeivGyu0mRZInV43AZWU5BB5EGvaiPO4hDoyNyZSp8iMGqj6U0a9rNJBICHiYoc9ccj5EYI8CKt5S92pbP/AL4L29uALpFxg8BKo4hSejDoT34PDBAV7or0uYGjdkkVkdDusrAhlPcQeVedGnraXTxOHid43HJkYow9akGp3oLa9f2+BNuXSD5Y3H9ToMe1SfGl/RRFhdA7XrC4wspe2c/70ZT+IuQB9Ldqe286yKHRldWGVZSGBHeCOBqntdjVrWi60e+9bSlQTloz6Ub/AEk5Z8Rg+NDFrqKhuoW0GDSY3COyuVGWiJyGHVoz8YeHMdehMyogqpWs3w27/Wrj7Z6trVS9Z/ht3+s3H2z0WObW1ogZuIAeIM0QIPUGRQQa1a29DfCbf9PD9qtFWr+8Vt+bQfwk/wClfL6AtSMG1gIPMdlH/wBK6VFGUA1k2TWNypMKe5ZccGi95+1F73H0d0+NI3WXV+fR85gnXDDirDirr0ZD1HhzHWrY1ENqOrIv7GTC5nhBlhI55AyyeTAY88HpRVaK7GrGs9zo6Tft5CATl4zkxv8ASXv+cMHxrjA5rNFWm1J1si0nbiWP0XXCyxk5KNjlnqp5huo7jkCQVWDZvrAbG/ifOI5GEUw6FWOAx+ixDZ7gR1NWfoyQe3xD98Ij0NsoHqllz/UUtacH3Qlic2k/T8JEfP0XX6g9J+iin3sDkzYSjuuX+uOM0hKdX3PVyOxu488RJHJj6Sbv+XQpuUUUUQUUUUBS826tjRmO+eIf4j/yph0rfugp8Wdsnyrne9SxSD+rigRdFFFGk/2HD/1UeFvLn96Mf86sPSM+5+st66uZscI4lQHxkfe/pF9dPOiUV53ECyKUdQysMMrAEEdQQeBFelFEKjWrYzFIS9jJ2LHj2T5aM/RPvo/5h3AUq9YNUbyxz7ot3VB/tF9OPz314L+1g1ausEUNU5BrNWV1h2Z6Pu8nsewkOTvwYjOT1KgbjHPUjPjSr1n2SXlqC8GLqMcfQG7KB+jJO9+yST3UUvqKGBBIIIIOCDwII5gg8jRRTA2Ra5tZXC20rfi07Y48opGOFYdyseDDxB6HNhqpwwzwq1GoWljd6PtpmOXaMK573QmNz+8pold+iiiiI7rZqVaaSX8OmJAMLKnoyL68YYeDAik9rHshvbfLW5W6j+bhJAPFGOG9R491WDooKe3Nu8TlJEaNxzV1KsPNWANedW30voW3u13LiGOVem+oOPFTzU+IxS11j2KxPlrKYxH/AHcuXTyD+/X171F0kqK62sWrV1YPu3MLJn3rj0o3+i44E+BwfAVyaK9LW4eJ1kjYpIhDIy8CpHIirM7OtaxpO0EhwJkO5Mo5bwGd4D5LDiO7iOlViphbDtKmLSPY59G4jZcd7IDIp/dD+2iLCVUvWf4bd/rNx9s9W0qpes/w27/Wbj7Z6Ec2tvQ3wm3/AE8P2q1qVt6G+E2/6eH7VaKt3RRRRkUUVqaWv0toJZ5DhIkaRvJQSfXwoKmaSiCTTIowqSyKo7grso+oVr1mSVnJZvfMSzeZOT9ZrFGnzIxAJHMDIq4lucqpPPA/pVUdVtFm7vLeADPaSKG+gPSkPqRWNWyFEqJ7UdBG90dMiDMkeJowOZZOJUeLLvL66rIDmrj1XLazqgbC6Msa/i1wxZMckc+k8fh1ZfDI+LQiDUy9gl9uX0sR/wBrBkecbggex29lLSuzqZpj3HfW9wThUkAf6DAxuT5KxPqFBa2isA5rNEFFFFAUjvugr7euLWEH8nE8hH6Rgo+yPtp41VraBpkXmkLiZTlN/s4z8xPQBHgSC37VFiPUUVKdnOqjaSu1Qj8Xjw856bvRPNyMeW8elA5Njmgza6ORmGJLgmdu8BgBGOPL0Apx3sanNYUYGBwA5VmiE7ti1kubK/tjBNIqiJZGjViFciVshhyOQMeVNrR16k8UcsZykiK6nvDAEfUaR+3/AOGwfq/+Y9SHYVrQJIWsZG9OLLw5+NGTllHeVY+xh3UU16KKKIKKKKCB7SdnsekI2lhVUu1GVYcBLj4knf4NzHlwquzKQSCCCCQQeBBHAgjoQauLVYdqFsselrxVAAMivgd7xRyN7WYn10WIvVitiR/9Ji/ST4/jPVdCatBsz0abbRlrGwwxj7RgeYMjGUg+W/j1UK7Gn5CtrOykhhDIQRwIIQkEHoaWew/W2W4ae2uZnlfAljaRizY4JIuT0B3Tj5xplax/BLj9BL9m1Vc1X009jcw3KcTGwLL8pCMOvrUnHjg9KC2lFa2jr6O4iSaJg0cihlYdQRkeXlWzRBRRRQa9/YxzxtFMiyRuMMrDINVz2l6knRkwMZLW0pPZE8ShHExseuBxB6jxBJspUG202yvomZjzjeF18D2qof5XYeugrlUl2Zk/fWzx/vW+ykz9VRqp3sU0cZdKI+PRgjkkJ7iV7JR/OfZRVi6qXrP8Nu/1m4+2enfrFtct7O4lt2t53eJt0lezCk4DcMvnr3UhtJ3vbTSy4A7WWSTGc433LYz1xnGaEa9behvhNv8Ap4ftVrT3h317WVwI5Y357kiPjPPdYNj14oq4NFKD+3SP8yf+Kv8Apr4l26rj0bIk/OmAHtEZoycVJHbLr0s+bG2beRWBuHU8GKnIjU9QCMse8Ad9RrWjaje3qlN9beI8CkOQxHc0hOT+zu+Oah1pC0p3YlaQ/JjUufYoJouPmgfWeAA4knoB3mploLZjpG6IzD2CfLnO57EGXz5gedN3UrZpbaPIlb8PcDlI4ACH/wCNOIXzJJ8elBzdkGorWSG5uFxcSrhUPOKM4OD89sAnuwB30yaKKIK0dN6IivIXgnTfjcYI6jqCp6EHiD4VvUUFXteNS59GS4fLwMfwUwHBvmvj3r+HXmOuIzVv7+yjnjaKVFkjcYZWAII8jSX1z2PSRb0tgTKnPsHPpr9BzwceDYPi1FSXY3roLmFbOZvxiFcJk/lYxyIzzZRwI7sHvwy6qAe1t5R+UhmjIIyGR0I5HBwRTW1V2zlFEd/EXxw7aIDJ8XjOBnxU/s0DpoqFRbVdFsufdJHgYpgfZuVGtZttMSqVsYmkc8pJQURfEJ79z4Hd8+lEdza5rgLK2MEbfjNwpVcc40PBpD3cMhfHj0NV2ArduLie9nLMZJ55Dk4Bd26cFUcAOWAMCmFqjsfuJyHvW9zx8+zXBlbwJ4rH9Z8BRUJ1W1Zn0jMIoF7t+Q53Ix3se/uUcT7SLLaqauQ6Ot1ghHAcXY++djzZvHhy6AAdK2tC6Hhs4lht41jjXoOp6lieLE9SeNb1EFFFFAh9v/w2D9X/AMx6XOj76S3lSaJikkbBkYdD/wAwRkEdQSKsNtB2dppR1lE7RSom4voh0I3i3FeDZyTxDeqlNpzZbpG2yViFwg+NAd4+tGw3qANFOPUHXuHScYGRHcqPwkRPtaPPvk+sZwfGXVT8mS3kGe0hlQ5XO9HIp7xnDCmBoHbHeQALOkd0o6k9lJ62UFT+7nxoYsBRSoTbjb49K0uAfmtER7Sw/pWlpHblw/AWfH5UsmMfsopz+8KIbGl9KRWsLzTOEjQZYn6gB1JPAAczVVNP6Ua7uZrhhgzSM+O4clXxwoA9VdLS2nb/AExIN7tJyD6MUKMUQnhwVc4+kxJ8cVMNT9j00xD3xMEfPslIMreBYZEY8sny50VG9m2qDaSuhvKfc0RDTN0OOIiHeW69y5PUZswBWrovRsVtEsUEaxxryVRw8Se8nqTxNbdEc7WP4JcfoJfs2qpK8hVwL22EsbxsSFkVkJHPDAg4z140ltN7E5kybS4SUdElG43765Vj6loscrZbtA+97dhcZNq7ZBGSYWPNgOqHqByPEdc2AtrhJEV42V0YAqykEEHkQRwIqqmmdWLy0z7otpYwM+lu7yee+mV+uvbVfXK7sD+LTegTkxt6cZPU7ufRPipBoLVUUm9HbceGLizOe+GQHP7Lgbv7xrck242+PRtJyfnNGo9oY/0ohsUoNuutCdmthGwZyyyTY+KF4op+cWw2OgXxFRzWHbJeTruQrHaq3DKt2knqdgAPUufGo9oPUi/vmylvIAxJaWbKLk8SxZ/SfOc5Aaio4qkkAAkkgAAZJJ4AADiST0qx2ybVBtH2paUYuJyGkHPcUZ3I894BJPixHHANGo2zW30diVz29z/vGGFThx7Nfi/SOT5DhU4oNGfQtu7Fnt4WY8SzRoSfMkZNef3gtfzW3/hR/wCmulRRHN+8Fr+a2/8ACj/00feC1/Nbf+FH/prpUUHN+8Fr+a2/8KP/AE0feC1/Nbf+FH/prpUUHPXQVqOItoAfCJP+lbsUSqMKoUdwAA+qvuigKKKKAooooCiiigKKKKDn6W0Jb3a7txBFMBy7RFYj6JIyp8qiV5sh0a5yqSxfQlbHsfexU9ooFqNitjn8rc47t+P/ALddCx2S6MjOTC8pH+8kcj1qpAPsqdUUGlovREFsu7bwxwr3RoqZ88Dj663aKKAooooCiiigKKKKDwu7SOVd2SNJF7nUMPYRXBuNQNGvzsbcfQQR/wCDFSWigiI2ZaL/ADRf35f6b9bltqLo6M5WxtsjkWjVz7XBqRUUHxDCqDdVQoHIKAB7BX3RRQFFFFAUUUUBXJ0hqxZ3BzNaW8h72iQt+9jNdaigicuzbRbc7NB9FpF+pWFZh2caMXlZRn6Rd/qdjUrooObo3QFrbfkLaCI98caIfWQMmulRRQFFFFBydbNIva2VzPHjfihkkXeGRlVJGQCMjhXnqXpR7uxt55d3flQM26CFzk8gSce2tfaJ/wC1336tN/gNQrUjSOl1sLdbeytpIRGOzd5t1mGTxK9KCUbQ9ZZrEWfYhD291HA++CfRbOd3BGDwqX0ltoF5pCRrAXttDCgvoChik7Qls8iOg3cnPhTpoCiiigh+ktZZo9NW1iu52EsBkbKnf3h23Jt7AH4MdO+phS201/8A09l+qN/+mmTQRDVDWSa6vtJW8gTctJI1i3QQ2G7XO8STn3g5AVL6XGzj/wB103+lg/rcUx6ArS01pWO0gknmbdjjXeY8z3AAdSSQAO8it2lvtxbNraxn8nLeRJL4ruyHB9mf2aD10df6Z0ignh9zWNu/pRLIjSysvRm47oBGCPP1n6g1qvbG6ht9KJC0dw25Dcwbyrv8AFkVjwJJ6Y59RnE20hM0MLtHEZGRCUjXALEDgq9BnlS80/rvII1a90HJ2SupDTNEyq5O6pGVODxxnxoGdRWAazQFQjWHW64a7Nho2JJbhQGmllJ7GAHBG9u8WbBHDxHPjib0ttjI3vvlK35V76QPnnw4geQLNQbd1Hp63UyiWzu93i0IjaJiOojbPPuz9fKpFqfrNFpK3E0QKkEpJG3vo3GMqfaCD3EeVdylts/G5pnTEafkt+F8DkHYMzeveZvZQMmiiigKKKKAooooF3pbWLSMmlZbCzNqojhWbM6SHh+DDDKNzzIOnfRpbSWnbOJp3XR88UQLyLGJlfdHFiuWxwHHr5GuNpC4uo9Y7k2UMc0vuRQVkfcUJmDLZ794KMeJra1sv9OSWsqPZRJEylZWgkEsgjIw+4rMMndz0NAwdXdMJe20VwgIWVQ2DzU8mU9+CCPVXSqObPbm2k0fb+4y3Yqm4N/G+CpwwfHDe3sk44HORwIqR0BXI1q1hi0fbPcTE7q8Ao987H3qrnqfqAJ5CuvS32rAPeaIif8AJPdZYHkWDRBc+pmHrNBsWT6cvFEwe1skbikTRtLJjmO0JIAPkAfAV66J1uube7Sy0pHGjzfB7iHPZSnON0huKtyHmQMDIzO6W+3ZQLGGQflY7mMxnrndfl7M/sigZFFfMZJAzzwM19UBUI1j1puWvho7R6RGcR9pNLNvGOJTjhurxZsEH9oc+OJvUF1o1OuTeffDR1wkVyUCSJKCY5AMAZIBI4ADkfergjjkNPTGkNM6NjNzK9reQJxmREaKRVzxZTnHDvOeHTqJ3orSCXMMc8ZykqK6554YZGfGoFe626StEb746LWWADEkls6uu78YmNsndxz3sCpvq9fwXFvHLbbvYsuUCjdA4kFd34pBBBHeDQdGiiigw7AAk8hxNLnROn9J6WDzWTW9raBikTyo0ssmDgtjO6o8OhzxNMV1BBB5EYNLWw1W0poneTR0kFxabxZYbjeV0z0VhwPmSB4cSaDd0frPe2l9DZ6SWF1uci3uIAygsMZV1brxA4Y98vPJxP6XVvruRPDDpbRxtZGcCGUlJot/IAw4HoHOOIJxwzgcaYtBwterd5dHXiRqXd7eVVVRksShAAA5mvHZ3avFo21jkRkdYgGVgQwOTwIPKpHRQQLaxo2WcaP7KJ5OzvonfcUtuqM5Y45Ad9T2iigKKKKCAbQ9B3QurXSVlGJZrbKyRZwZIzn3p8Azjv8ASBAOMHLbSyVwmjNImc8BG0BUb3zn4gLnrj1VPqKCFbM9Xp7ZLi4uwBc3kvayKOO4PSKpkEjILt1OMgccVNaKKArha7atrpKzkt2O6WwyN8l14qfLofAmu7RQLfQ+vFzZqLfSdlddrGN0TwRmaOUDgGyvJiOePPC53Rqaz3l1pxUtbazngt+0R5p7pOyGFIICITluPH1Y4ZJDTooMAVmiigKXN/o260TfTXlpA11a3R3riCP8pG4yTJGD77JJOPnEdxDGooIBc7RJZV3LPRl887DAE0PYxof/AJHJxw7uuOY5109nmq72MMjzuJLq5cy3DDlvHJCA9QMk+bHpipZRQFFFFAUUUUBRRRQK3SU09np2e7FldXET2yxAwR73pHsWzkkDA7MjnzIrqXmvV26Mtvoi+7VgQhmVEQE8AWO9yHdwz3jnU+ooIrs01afRthHBIQZCWd8cQC2PRB64AAz1OalVFFAVGNoOq/3xtgiN2c8TiWB/kuucZ8CCR4HBwcYqT0UC/stf54FEd/o68WdRgtBF20UhHDeRlPDPPHHGedafuC603dwS3Fu9rYWzdokU3CaZxjBdfiDpg9MjjvZVmUUBRRRQFLvS8V5o3SM15DBJd2lyq9rFGcyRMoxvIh98DzwOe8c4wMsSigX2kNfZLiJ4rTRt880ilR20PZRoSMZd2OOGc4645jnXd2eavNo6wht3YM67zPjiAzMWIB6gZxnrjNSSigKKKKDW0jaCaKSIkgSIyEjgRvAjI8eNLnV3Tt3oiMWl9Z3M6RlhFc2ymYOpJYb4zlefXj0xwyWfRQK3WGS4081vBFZz29tHOs0s9ynZE7oZd2NCcnIc8e/HTNNKiig//9k="/>
          <p:cNvSpPr>
            <a:spLocks noChangeAspect="1" noChangeArrowheads="1"/>
          </p:cNvSpPr>
          <p:nvPr/>
        </p:nvSpPr>
        <p:spPr bwMode="auto">
          <a:xfrm>
            <a:off x="891646" y="-120386"/>
            <a:ext cx="2540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sz="1500"/>
          </a:p>
        </p:txBody>
      </p:sp>
      <p:sp>
        <p:nvSpPr>
          <p:cNvPr id="28683" name="AutoShape 29" descr="data:image/jpeg;base64,/9j/4AAQSkZJRgABAQAAAQABAAD/2wCEAAkGBw0NDRANDw8PFQ8QFBEQDw4PFhAODhAPFhgYFxURFhUYHSgsGCYlGxQUITIhJSkrLi4uFx8zODMsOSgtLisBCgoKDg0OGhAQGiwkICQtLCwvLCwsLTQsLi0sLCwtLCwsLCwsLCwsLDcsLCwsLCwtLCwsLCw0LCwsLCwsLCwsLP/AABEIAGQBOAMBEQACEQEDEQH/xAAcAAEAAQUBAQAAAAAAAAAAAAAABwEDBQYIAgT/xABDEAABAwIDBAYECgkFAQAAAAABAAIDBBEFEiEGBzFREzVBYXGBIjJzsRQXI2KRkqGywtFCUlNUZHKCk8EVM2PS8Bb/xAAbAQEAAgMBAQAAAAAAAAAAAAAABAUBAwYCB//EADkRAAIBAwEEBAwFBQEAAAAAAAABAgMEETEFEiFxQVFhgQYTFCIyMzSRocHR4RYjUrHwFUJTcvFi/9oADAMBAAIRAxEAPwCcUAQBAEAQBAEAQBAEAQBAEAQBAEAQBAEAQBAEAQBAEAQBAEAQBAEAQBAEAQBAEAQBAEAQBAEAQBAEAQBAEAQBAEAQBAEAQBAEAQBAUQBAVQFEBVAEAQBAEAQBAEAQBAEAQBAEAQBAEAQBAEAQBAEAQBAEAQBAEAQFEBVAEBRAVQBAEAWAUWQEBVAEAQBAEBRAVQBAEAQBAEAQBAEAQBAEAQBAEAQBARJtXvExGjxCopouh6OJ+VuZhLrWB1N+9QKtzOM2kddY7Ftq9vCpLOWuskfZivkqqCnqZLdJLG17sos255BTKcnKCbObvaMaNxOnHRPBlF7IpEm1e8PEaPEKimj6Ho4n5W5mEutYHU371Aq3M4zaR11hsW2r28Kks5a6yR9mq+SqoKepky9JLG17sos3MeQUynJygmzm72jGjcTpx0TwRF8amK/w/wBQ/mq/yuodf+HrTt9/2JvYbgHmArM4d6iQkNJHEA27dUEdSEPjUxX+H+ofzVZ5XUO4/D1p/wCvf9icVZnDGg7b7xY6B7qWma2SoGj3uPyUR5aese7S32KLWuVB4jqX+zNiSuIqpVeI9HW/ojRqfGto8Vc4wSVLgDr0FoY2nlmFufC6iqdappkvZ2uzbNLxiiufF+77FJ8d2iwp7enfUNB4CcCWN/dmN7+AKOpWp6iNps28T8Wovlwa7vsSPsLtzFigMMjRHVNFywG7JG9rmf5Cl0a6qcHqc5tPZMrTz4vMX8OZuCklMaTt1t9Hhp+DQNElURdwJ+ThB4F1uJ+b9PfGr3ChwWpebL2PK6XjJvEPi+XZ2kcQ4jj2MyOEUlS+3rNicYYWA8AbEDwvroVDUqtV8MnSSobPsYpzUVz4t/Mu12F7Q4a0zufVBjfSdJHI6Rg73AH3iyShWhx4nilcbOunuJRz1NY9xntkd6Ege2DELOYbAVLRlcw83tGhHeLW71upXTzifvIG0NgR3XO31/T9CWWODgHAggi4I1BB4EFTzkmmnhnpDBRAVQBAEAQBAEAQBAEAQBAEAQBAEAQBAc7bwet6z2n4Qqiv6xn0XZPsdPl8ybNheqaL2LFZUPVo4nantlTmzOraQDnfeF1xWe0H3Wqor+sZ9E2R7HT5fMmrYbqij9i1WVH1aOK2n7ZU/wBmc5qnPo51RH6o8Arw+VPUpN6jvA+5GI6o5YVGfVUdFbd42cPw6WdptK60cXDSR3A+QufJXFepuQbPnOy7Tym5jB6avkiCtmsHfiNbFSgkdIbyP4lrBq53/u0qrpwc5JHd3tzG1oSqPo0Xb0HR1DRxU8TIYWBsbBZrW8AFcRiorCPnFWrOrNzm8tnjFMPhq4H08zQ6OQEEHiORHIjmsSipLDM0K06M1Ug8NEJYbsTi8de4U7C000voVT/ko3WOjhzuOwX7Qq2NCop8OjpO3rbVs5W68Y87y9HV/wA/6TFtBinwKhmqnAZo2XDeLTIdANbX1IVhUnuRcjjbS38fXjSWjfwOd6aGatqmsvmmqJAMzu173auPmbqoScpcz6LOUKFJvSMV8EdHYHhMNBTMpoWgMYNTwL3drz3lXEIKCwj5vc3M7io6k3xf8wfc4Aggi4OhB1BC9mhPBAm8vZ5mHV3yTQIJ29JG0cGG9nMHgfeqq4pqEuGjO/2NeyuaHn+lHg+3qZvO53HXVFLJRyG7qbKYzzhdf0f6SD5OClWlTMd19BReENoqdVVo/wB2vNfUkNSznQgKICqAIAgCAIAgCAIAgCAIAgCAIAgCA523g9b1ntPwhVFf1jPouyfY6fL5l7D9pccihjjglqBC0BsYbG1zco4AHLqsxq1UsJnirY2M5uVSKy9eP3Po/wDq9ouPS1P9pv8A0WfHVutmv+nbN/TH3/c1rEqmead8tQXGZxvIXDK4nvFtFpk23l6lnRhThBRp+itDoLYXqij9i1W1H1aPnu0/bKn+zOc1Tn0c6nj9UeAV4j5VLUTeq7wPuWWI6o5ZVEfVUS9vvlIpqSP9F0r3Hxa2w++VYXr81I4/waivG1Jdi+L+xgty0LXYhM88WQnL5uaCtVmvPZO8I5NW8V1y+RNCsjiyNfjfpv3Sb6zFC8sj1HS/hqr/AJF7mU+N6l/dJ/rMTyyPUZ/DVX/Ivcz696Fd0uBxytBDah0Di06kAjOB9gXq5lmlnrNOxKW5fOL/ALU/oaFuthDsYgv+iJHDxykf5UW2X5iL/bkmrOWOnH7k+K1OAKoCMt+EINPSSa5mySMHKzmgn7gUK9XBM6bwZm1UqR60n7v+mA3MSEYlI0cHQuv5FpWqzfnlh4RRTtk+pk2KyOJCAIAgCAIAgCAIAgCAIAgCAIAgCAIAgOdt4PW9Z7T8IVRX9Yz6Lsn2Ony+ZNewnVNF7FisqPq0cTtT2ypzZnltIBzxvD64rP5x91qqLj1jPomyPY6fL5k07C9U0XsWKyoerRxW1PbKnNnOhFtFTn0Y6kppA+Njm8HNa4HmCLhXifA+WTTjJpirkDInvd6rWucfAC5R6GaacpJLrOXImFzg0cXEADmToFRn1JtJZZNG+ijMmHxTAf7MwzHkx4LfflVleLMEzivByru3MoPpX7fbJpG6fEW0+Ksa42bO10X9R1aPpCjWssVOZebeoOpaNr+15+pO6tDgzUPi0wb9g/8Auy/mo/ktPqLj+vXv6l7l9CF9oo6dlbUMphaBj3Mj1L9G6XzHjcglVtTdUnu6HaWcqkqEHV9JrLJd2ooHVGzTA0XdHBTygcdGNaTbyurCrHeo9xyFjWVPabb6ZSXvIq2MxJtHiVNO82YHhrzwAY4FpcfC9/JQaMt2abOr2jQde2nCOuOHdxOj1cHzcogIk3214fNS0rTrG18jx3vyhv2NP0qvvJcUjr/Bqi1CdR9OEu7X9zzuSoS6oqakg5WMbED2Fzjc2PcG/aEs48Wx4S1UqcKfS3n3f9JeVgcgEAQBAEAQBAEAQBAEAQBAEAQBAEAQBAc7bwet6z2n4Qqiv6xn0XZPsdPl8ya9hOqaL2LVZUPVo4nantlTmzPLaQDnfeH1xWe0H3WqouPWM+ibI9jp8vmTXsL1TRexYrKh6tHFbU9sqc2RLvN2Zkoqx9Q1pNPUOc9rwDZkh1cwns1JI7vBQLmk4Sz0M63Yt/G4oqm350Vjmuh/UyuyO874JTspquF72xjLHLEQX5Rwa5rrXtzuvdK63ViSIm0Ng+OqOpRkk3qnp8Poetrd54qqd9NSQvYJQWySyloeGni1rWk8R238lmrdbyxFGLDYHiqiqVpJ40S+/wBDEbstmZK2tZUOaRT07myOeQbPkGrWA9uoBPd4rXbUnKWehEzbV/GhQdNPzpLHJdL+hNeKYfHVwSU8ouyVpa63EX7R3hWUoqSwziaFaVGpGpHVHPO0OBVWFVPRSBwIOaGZt2tkAOj2nsPDTiFUVKcqcsM+iWl3SvKW9HvXV2P+cSRNnt68JjayujeJAADNEA5j/nFvFp8L+SmU7xYxI5y78HZ7zlQax1PVfX4HybWb0mywvgoWPaXgtdUSWaWtP6jR7za3Jeat3lYibrDwfcJqddrh0L5kaVFNJEQJGOaXNDwHCxLHag+ahNNanTQnGfGLz0HSOzzQ7DqZrgCDBECDqCCwXBVzT9Bcj5tdtq4m1+p/uQnt5shLhk5cxrnUkhJik1OT/jeewi+l+P0qsr0XTfYdtsvaUbunh+mtV19q/nA2fYzebHFC2mrw/wCTAbHUMGe7RwD28bjTUXv799G6SWJlXtHYMpzdS36dU/kZvFt6mHRRk04kmlPqtyuiYDzcXdngFtldwS4cSFQ8HrmcvzMRXPL7sEUxx1uMVxygyVEzsziNGtHM/qtGigYlVl2s6tyoWNDjwjH+d7J82VwKPDaOOlZYkelI/hnkPrO/x4AK1pU1CODgL67ldVnUfcupGXWwiBAEAQBAEAQBAEAQBAEAQBAEAQFEBVAEBg6rZjCqiaSSSmgfKbOkJ1frwJ104fYtTpU28tE6F/d04KMZtLoMpQQwxwsZAGiFotGGasDe5bIpJcCLVlOU26mvTkuvla0gFwBcbNBIBceQ5rOTwot6IwlTs1hdTM98lNA+Y2dITq/XgSL6cFqdKnJ8UToX13SglGbUejqMxSUscEbYomhsbBlYxvBo5BbEklhEOpUlUk5SeWzw+SnmL6dzonm3ykJLHkD5zfzWMp8D0o1KeJpNdT+5rVbu3wiVxd0LmE/snua36OC0u2pvoLKnty8gsb2eaPmZsHgNI5plDcx9VtRLYO/pJF1jyelHU2Pa9/WT3Pgjc6eBkTBHG1rWNFmtaA1oHIAKQljgimlOU3vSeWXFk8nz11HDURmOeNj4zxbIA5vjrwWJRTWGbKVWdOW9BtPsNNOwOAVLz0RGbiWwTZtPC5so3k9KWn7lz/WNoUl5/wAYmWwjYXCqRweynDnjg6YmUg8wDoFshb046IiXG17ussSnhdnAuY5geESS9PWMg6R9mh8zgzNbsFyFmdOm3mR4tru8jHcot4XUjN00TI42RxgBjWhrAOAaBoB5LYkksIhTlKUnKWrFQyN7HNkDTGQc4eAWEd90eMcRByUk469hpVTu7wWtvJA4tF9TSyNfHflY5gFGdtTlxXwLuG272h5tRZ/2XH5Fum3T4Yx13yVLx+q5zGtP1Wg/asKzgus9T8I7qSwlFdz+bNqwijoKMmlphAx/F0TC3pT3uF7nzW+ChHhEqripcV/zKuWuvo7ugyi2EUIAgCAIAgCAIAgCAIAgCAIAgCAIAgCAIDRp2VbsVxMUz4B8hTdIJmvfmGWSwblIt28e5RXveMljqReQdFWlHxifpSxh8jMbv+qKP2Y95W2h6tEPavtlTmfLts9sU+G1MhtDDUnpZD6sYcwgFx7BfS681uDi3pk3bNTnTrU4+k48F14Z42ZqGVGLYlUQuD4ctNEJW6xukaHlzWu7bXF7cwsU2pVJNacDN7CVK0o058JZk8dOOHQZ7aAT/Aqj4Pfp+if0VvWz2Nrd621M7rxqQLTxfj4eM9HKyR7R1uHRf6Q2nhpXPzxRvLXuirYpyLSF7Wj0hqb5jxIURSgtzCXzOhqUrmflDqSklhvTMWujHbyJSU45Y0C9CzE8V/1PovSbD0HwjLY02VwPRX+de9u2yieZvy3/AOI6D892tDyXPBvOP1ZWvcZ7YBs7cJpROCH5NA6+YR39C9/m2W2hnxayV+1XB3c9zTPx6fibCtxXlqq/23/yu9yw9D3T9JcyI9mpYg/BiDSPe15b0dKMta0uaQXzHXMB2jRQKbWYad2vedbeRlu3C85LGsvR4PSPa+gmFWBx5o73UjMZrnYj0ABhg+COqA3J0Iz9KG5tL5st7KN5qqS3+4vEq0rKkrbOr3sa54YzgyW7trxhkeYODM0ppw++YU5cej4/Nt5L3b+gRtruLunjXCzzxx+Je26hikw2Zk0r44zkzSsYZcnpDVzRxbz7lmuk4PJ42XKcbmLgk3x4N4zw6+vqMXsbUNNfUxZaRzxFE59VQkineLkNY9nBrtSRbsutdF+e1w5olbRg/J4SzJLLxGeva09WjdFJKUiuilgp5YRG6nqWmtIEbmup8VgmdI7MXWJL7XN72BA7FBTSaxx4951VSM6kZbylB7mutNrHDl2Y0JUU45UIAgCAIAgCAIAgCAIAgCAIAgCAIAgCAIDyGi5Nhc8T2lDOWVAAFgNOQQw3kOaCCCAQdCDqCOSGU8cUUYwNAa0AAcAAAB5IG23llUMHgQsDi8NbmPF1hmPmsYPW9LGM8C4snktywMfYuY12XVuYB1jzF+Cw0meozlHR4LiyeQgBQFuOCNhu1jQeF2gA28ljCR6c5S1ZcWTyWp6eOQAPYxwGoDwHAHnqsNJ6nqM5R9F4LqyeShAIseB4jsQHmKFjBZjWtBN7NAaL89FhJI9SlKXFvJ7WTyWxCzNnyNz8M9hmt4rGFqet+WN3PAuLJ5CAIAgCAIAgCAIAgCAIAgCAIAgCAIAgCAIAgCAIAgCAIAgCAIAgCAIAgCAIAgCAIAgCAIAgCAIAgCAIAgCAIAgCAIAgKFAVQBAEAQBAEAQBAEAQBAEAQBAEAQBAEAQFCgKoAgCAIAgCAIAgCAIAgCA//9k="/>
          <p:cNvSpPr>
            <a:spLocks noChangeAspect="1" noChangeArrowheads="1"/>
          </p:cNvSpPr>
          <p:nvPr/>
        </p:nvSpPr>
        <p:spPr bwMode="auto">
          <a:xfrm>
            <a:off x="891646" y="-476250"/>
            <a:ext cx="3095625"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sz="1500"/>
          </a:p>
        </p:txBody>
      </p:sp>
      <p:sp>
        <p:nvSpPr>
          <p:cNvPr id="28689" name="Titel 1"/>
          <p:cNvSpPr>
            <a:spLocks noGrp="1"/>
          </p:cNvSpPr>
          <p:nvPr>
            <p:ph type="title"/>
          </p:nvPr>
        </p:nvSpPr>
        <p:spPr/>
        <p:txBody>
          <a:bodyPr/>
          <a:lstStyle/>
          <a:p>
            <a:pPr eaLnBrk="1" hangingPunct="1"/>
            <a:r>
              <a:rPr lang="de-AT" altLang="de-DE" dirty="0"/>
              <a:t>Course 2 </a:t>
            </a:r>
            <a:br>
              <a:rPr lang="de-AT" altLang="de-DE" dirty="0"/>
            </a:br>
            <a:r>
              <a:rPr lang="de-AT" altLang="de-DE" dirty="0"/>
              <a:t>Consumer </a:t>
            </a:r>
            <a:r>
              <a:rPr lang="de-AT" altLang="de-DE" dirty="0" err="1"/>
              <a:t>Touchpoint</a:t>
            </a:r>
            <a:r>
              <a:rPr lang="de-AT" altLang="de-DE" dirty="0"/>
              <a:t> Management</a:t>
            </a:r>
          </a:p>
        </p:txBody>
      </p:sp>
      <p:pic>
        <p:nvPicPr>
          <p:cNvPr id="2" name="Grafik 1"/>
          <p:cNvPicPr>
            <a:picLocks noChangeAspect="1"/>
          </p:cNvPicPr>
          <p:nvPr/>
        </p:nvPicPr>
        <p:blipFill>
          <a:blip r:embed="rId2"/>
          <a:stretch>
            <a:fillRect/>
          </a:stretch>
        </p:blipFill>
        <p:spPr>
          <a:xfrm>
            <a:off x="441528" y="1720015"/>
            <a:ext cx="2841625" cy="1891249"/>
          </a:xfrm>
          <a:prstGeom prst="rect">
            <a:avLst/>
          </a:prstGeom>
        </p:spPr>
      </p:pic>
      <p:sp>
        <p:nvSpPr>
          <p:cNvPr id="19" name="Abgerundete rechteckige Legende 18"/>
          <p:cNvSpPr/>
          <p:nvPr/>
        </p:nvSpPr>
        <p:spPr>
          <a:xfrm>
            <a:off x="3704178" y="1971232"/>
            <a:ext cx="1882961" cy="699811"/>
          </a:xfrm>
          <a:prstGeom prst="wedgeRoundRectCallout">
            <a:avLst>
              <a:gd name="adj1" fmla="val -98894"/>
              <a:gd name="adj2" fmla="val -178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sz="1400" dirty="0" err="1">
                <a:solidFill>
                  <a:schemeClr val="bg1"/>
                </a:solidFill>
              </a:rPr>
              <a:t>Touchpoints</a:t>
            </a:r>
            <a:r>
              <a:rPr lang="de-AT" sz="1400" dirty="0">
                <a:solidFill>
                  <a:schemeClr val="bg1"/>
                </a:solidFill>
              </a:rPr>
              <a:t> </a:t>
            </a:r>
            <a:r>
              <a:rPr lang="de-AT" sz="1400" dirty="0" err="1">
                <a:solidFill>
                  <a:schemeClr val="bg1"/>
                </a:solidFill>
              </a:rPr>
              <a:t>along</a:t>
            </a:r>
            <a:r>
              <a:rPr lang="de-AT" sz="1400" dirty="0">
                <a:solidFill>
                  <a:schemeClr val="bg1"/>
                </a:solidFill>
              </a:rPr>
              <a:t> </a:t>
            </a:r>
            <a:r>
              <a:rPr lang="de-AT" sz="1400" dirty="0" err="1">
                <a:solidFill>
                  <a:schemeClr val="bg1"/>
                </a:solidFill>
              </a:rPr>
              <a:t>the</a:t>
            </a:r>
            <a:r>
              <a:rPr lang="de-AT" sz="1400" dirty="0">
                <a:solidFill>
                  <a:schemeClr val="bg1"/>
                </a:solidFill>
              </a:rPr>
              <a:t> </a:t>
            </a:r>
            <a:r>
              <a:rPr lang="de-AT" sz="1400" dirty="0" err="1">
                <a:solidFill>
                  <a:schemeClr val="bg1"/>
                </a:solidFill>
              </a:rPr>
              <a:t>customer</a:t>
            </a:r>
            <a:r>
              <a:rPr lang="de-AT" sz="1400" dirty="0">
                <a:solidFill>
                  <a:schemeClr val="bg1"/>
                </a:solidFill>
              </a:rPr>
              <a:t> </a:t>
            </a:r>
            <a:r>
              <a:rPr lang="de-AT" sz="1400" dirty="0" err="1">
                <a:solidFill>
                  <a:schemeClr val="bg1"/>
                </a:solidFill>
              </a:rPr>
              <a:t>journey</a:t>
            </a:r>
            <a:endParaRPr lang="de-AT" sz="1400" dirty="0">
              <a:solidFill>
                <a:schemeClr val="bg1"/>
              </a:solidFill>
            </a:endParaRPr>
          </a:p>
        </p:txBody>
      </p:sp>
      <p:sp>
        <p:nvSpPr>
          <p:cNvPr id="18" name="Abgerundete rechteckige Legende 17"/>
          <p:cNvSpPr/>
          <p:nvPr/>
        </p:nvSpPr>
        <p:spPr>
          <a:xfrm>
            <a:off x="3283153" y="3279433"/>
            <a:ext cx="1492181" cy="455312"/>
          </a:xfrm>
          <a:prstGeom prst="wedgeRoundRectCallout">
            <a:avLst>
              <a:gd name="adj1" fmla="val -85862"/>
              <a:gd name="adj2" fmla="val 1314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sz="1400" dirty="0">
                <a:solidFill>
                  <a:schemeClr val="bg1"/>
                </a:solidFill>
              </a:rPr>
              <a:t>Brand </a:t>
            </a:r>
            <a:r>
              <a:rPr lang="de-AT" sz="1400" dirty="0" err="1">
                <a:solidFill>
                  <a:schemeClr val="bg1"/>
                </a:solidFill>
              </a:rPr>
              <a:t>management</a:t>
            </a:r>
            <a:endParaRPr lang="de-AT" sz="1400" dirty="0">
              <a:solidFill>
                <a:schemeClr val="bg1"/>
              </a:solidFill>
            </a:endParaRPr>
          </a:p>
        </p:txBody>
      </p:sp>
      <p:pic>
        <p:nvPicPr>
          <p:cNvPr id="12" name="Grafik 11"/>
          <p:cNvPicPr>
            <a:picLocks noChangeAspect="1"/>
          </p:cNvPicPr>
          <p:nvPr/>
        </p:nvPicPr>
        <p:blipFill>
          <a:blip r:embed="rId3"/>
          <a:stretch>
            <a:fillRect/>
          </a:stretch>
        </p:blipFill>
        <p:spPr>
          <a:xfrm>
            <a:off x="5848018" y="2622235"/>
            <a:ext cx="2786063" cy="2047875"/>
          </a:xfrm>
          <a:prstGeom prst="rect">
            <a:avLst/>
          </a:prstGeom>
        </p:spPr>
      </p:pic>
      <p:sp>
        <p:nvSpPr>
          <p:cNvPr id="13" name="Abgerundete rechteckige Legende 12"/>
          <p:cNvSpPr/>
          <p:nvPr/>
        </p:nvSpPr>
        <p:spPr>
          <a:xfrm>
            <a:off x="3573738" y="4469102"/>
            <a:ext cx="2143840" cy="413379"/>
          </a:xfrm>
          <a:prstGeom prst="wedgeRoundRectCallout">
            <a:avLst>
              <a:gd name="adj1" fmla="val 79500"/>
              <a:gd name="adj2" fmla="val -1539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sz="1400" dirty="0">
                <a:solidFill>
                  <a:schemeClr val="bg1"/>
                </a:solidFill>
              </a:rPr>
              <a:t>Communication</a:t>
            </a:r>
          </a:p>
        </p:txBody>
      </p:sp>
      <p:pic>
        <p:nvPicPr>
          <p:cNvPr id="3" name="Grafik 2"/>
          <p:cNvPicPr>
            <a:picLocks noChangeAspect="1"/>
          </p:cNvPicPr>
          <p:nvPr/>
        </p:nvPicPr>
        <p:blipFill rotWithShape="1">
          <a:blip r:embed="rId4">
            <a:clrChange>
              <a:clrFrom>
                <a:srgbClr val="F1EBED"/>
              </a:clrFrom>
              <a:clrTo>
                <a:srgbClr val="F1EBED">
                  <a:alpha val="0"/>
                </a:srgbClr>
              </a:clrTo>
            </a:clrChange>
            <a:extLst>
              <a:ext uri="{28A0092B-C50C-407E-A947-70E740481C1C}">
                <a14:useLocalDpi xmlns:a14="http://schemas.microsoft.com/office/drawing/2010/main" val="0"/>
              </a:ext>
            </a:extLst>
          </a:blip>
          <a:srcRect r="42277"/>
          <a:stretch/>
        </p:blipFill>
        <p:spPr>
          <a:xfrm>
            <a:off x="1250758" y="3709413"/>
            <a:ext cx="1556231" cy="1617626"/>
          </a:xfrm>
          <a:prstGeom prst="rect">
            <a:avLst/>
          </a:prstGeom>
        </p:spPr>
      </p:pic>
      <p:sp>
        <p:nvSpPr>
          <p:cNvPr id="4" name="Rechteck 3"/>
          <p:cNvSpPr/>
          <p:nvPr/>
        </p:nvSpPr>
        <p:spPr>
          <a:xfrm>
            <a:off x="462408" y="1271177"/>
            <a:ext cx="8124702" cy="523220"/>
          </a:xfrm>
          <a:prstGeom prst="rect">
            <a:avLst/>
          </a:prstGeom>
        </p:spPr>
        <p:txBody>
          <a:bodyPr wrap="square">
            <a:spAutoFit/>
          </a:bodyPr>
          <a:lstStyle/>
          <a:p>
            <a:r>
              <a:rPr lang="en-US" sz="1400" dirty="0"/>
              <a:t>“Insights about the most important touchpoints are vital. They enable a company to provide value to its customers and create customer experience.”</a:t>
            </a:r>
            <a:endParaRPr lang="de-AT" sz="1400" dirty="0"/>
          </a:p>
        </p:txBody>
      </p:sp>
    </p:spTree>
    <p:extLst>
      <p:ext uri="{BB962C8B-B14F-4D97-AF65-F5344CB8AC3E}">
        <p14:creationId xmlns:p14="http://schemas.microsoft.com/office/powerpoint/2010/main" val="1693799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62407" y="1300838"/>
            <a:ext cx="7759644" cy="3853905"/>
          </a:xfrm>
        </p:spPr>
        <p:txBody>
          <a:bodyPr/>
          <a:lstStyle/>
          <a:p>
            <a:r>
              <a:rPr lang="de-AT" dirty="0" err="1"/>
              <a:t>You</a:t>
            </a:r>
            <a:r>
              <a:rPr lang="de-AT" dirty="0"/>
              <a:t> </a:t>
            </a:r>
            <a:r>
              <a:rPr lang="de-AT" dirty="0" err="1"/>
              <a:t>are</a:t>
            </a:r>
            <a:r>
              <a:rPr lang="de-AT" dirty="0"/>
              <a:t> </a:t>
            </a:r>
            <a:r>
              <a:rPr lang="de-AT" dirty="0" err="1"/>
              <a:t>interested</a:t>
            </a:r>
            <a:r>
              <a:rPr lang="de-AT" dirty="0"/>
              <a:t> in human </a:t>
            </a:r>
            <a:r>
              <a:rPr lang="de-AT" dirty="0" err="1"/>
              <a:t>beings</a:t>
            </a:r>
            <a:r>
              <a:rPr lang="de-AT" dirty="0"/>
              <a:t>?</a:t>
            </a:r>
          </a:p>
          <a:p>
            <a:r>
              <a:rPr lang="de-AT" dirty="0"/>
              <a:t>In </a:t>
            </a:r>
            <a:r>
              <a:rPr lang="de-AT" dirty="0" err="1"/>
              <a:t>their</a:t>
            </a:r>
            <a:r>
              <a:rPr lang="de-AT" dirty="0"/>
              <a:t> </a:t>
            </a:r>
            <a:r>
              <a:rPr lang="de-AT" dirty="0" err="1"/>
              <a:t>role</a:t>
            </a:r>
            <a:r>
              <a:rPr lang="de-AT" dirty="0"/>
              <a:t> </a:t>
            </a:r>
            <a:r>
              <a:rPr lang="de-AT" dirty="0" err="1"/>
              <a:t>as</a:t>
            </a:r>
            <a:r>
              <a:rPr lang="de-AT" dirty="0"/>
              <a:t> </a:t>
            </a:r>
            <a:r>
              <a:rPr lang="de-AT" dirty="0" err="1"/>
              <a:t>consumers</a:t>
            </a:r>
            <a:r>
              <a:rPr lang="de-AT" dirty="0"/>
              <a:t>?</a:t>
            </a:r>
          </a:p>
          <a:p>
            <a:r>
              <a:rPr lang="de-AT" dirty="0" err="1"/>
              <a:t>How</a:t>
            </a:r>
            <a:r>
              <a:rPr lang="de-AT" dirty="0"/>
              <a:t> </a:t>
            </a:r>
            <a:r>
              <a:rPr lang="de-AT" dirty="0" err="1"/>
              <a:t>they</a:t>
            </a:r>
            <a:r>
              <a:rPr lang="de-AT" dirty="0"/>
              <a:t> </a:t>
            </a:r>
            <a:r>
              <a:rPr lang="de-AT" dirty="0" err="1"/>
              <a:t>behave</a:t>
            </a:r>
            <a:r>
              <a:rPr lang="de-AT" dirty="0"/>
              <a:t> </a:t>
            </a:r>
            <a:r>
              <a:rPr lang="de-AT" dirty="0" err="1"/>
              <a:t>and</a:t>
            </a:r>
            <a:r>
              <a:rPr lang="de-AT" dirty="0"/>
              <a:t> </a:t>
            </a:r>
            <a:r>
              <a:rPr lang="de-AT" dirty="0" err="1"/>
              <a:t>why</a:t>
            </a:r>
            <a:r>
              <a:rPr lang="de-AT" dirty="0"/>
              <a:t> </a:t>
            </a:r>
            <a:r>
              <a:rPr lang="de-AT" dirty="0" err="1"/>
              <a:t>they</a:t>
            </a:r>
            <a:r>
              <a:rPr lang="de-AT" dirty="0"/>
              <a:t> </a:t>
            </a:r>
            <a:r>
              <a:rPr lang="de-AT" dirty="0" err="1"/>
              <a:t>show</a:t>
            </a:r>
            <a:r>
              <a:rPr lang="de-AT" dirty="0"/>
              <a:t> a </a:t>
            </a:r>
            <a:r>
              <a:rPr lang="de-AT" dirty="0" err="1"/>
              <a:t>certain</a:t>
            </a:r>
            <a:r>
              <a:rPr lang="de-AT" dirty="0"/>
              <a:t> </a:t>
            </a:r>
            <a:r>
              <a:rPr lang="de-AT" dirty="0" err="1"/>
              <a:t>behavior</a:t>
            </a:r>
            <a:r>
              <a:rPr lang="de-AT" dirty="0"/>
              <a:t>?</a:t>
            </a:r>
          </a:p>
          <a:p>
            <a:r>
              <a:rPr lang="de-AT" dirty="0" err="1"/>
              <a:t>How</a:t>
            </a:r>
            <a:r>
              <a:rPr lang="de-AT" dirty="0"/>
              <a:t> </a:t>
            </a:r>
            <a:r>
              <a:rPr lang="de-AT" dirty="0" err="1"/>
              <a:t>they</a:t>
            </a:r>
            <a:r>
              <a:rPr lang="de-AT" dirty="0"/>
              <a:t> </a:t>
            </a:r>
            <a:r>
              <a:rPr lang="de-AT" dirty="0" err="1"/>
              <a:t>feel</a:t>
            </a:r>
            <a:r>
              <a:rPr lang="de-AT" dirty="0"/>
              <a:t> </a:t>
            </a:r>
            <a:r>
              <a:rPr lang="de-AT" dirty="0" err="1"/>
              <a:t>and</a:t>
            </a:r>
            <a:r>
              <a:rPr lang="de-AT" dirty="0"/>
              <a:t> </a:t>
            </a:r>
            <a:r>
              <a:rPr lang="de-AT" dirty="0" err="1"/>
              <a:t>experience</a:t>
            </a:r>
            <a:r>
              <a:rPr lang="de-AT" dirty="0"/>
              <a:t> </a:t>
            </a:r>
            <a:r>
              <a:rPr lang="de-AT" dirty="0" err="1"/>
              <a:t>emotions</a:t>
            </a:r>
            <a:r>
              <a:rPr lang="de-AT" dirty="0"/>
              <a:t>?</a:t>
            </a:r>
          </a:p>
          <a:p>
            <a:r>
              <a:rPr lang="de-AT" dirty="0" err="1"/>
              <a:t>How</a:t>
            </a:r>
            <a:r>
              <a:rPr lang="de-AT" dirty="0"/>
              <a:t> </a:t>
            </a:r>
            <a:r>
              <a:rPr lang="de-AT" dirty="0" err="1"/>
              <a:t>this</a:t>
            </a:r>
            <a:r>
              <a:rPr lang="de-AT" dirty="0"/>
              <a:t> </a:t>
            </a:r>
            <a:r>
              <a:rPr lang="de-AT" dirty="0" err="1"/>
              <a:t>knowledge</a:t>
            </a:r>
            <a:r>
              <a:rPr lang="de-AT" dirty="0"/>
              <a:t> </a:t>
            </a:r>
            <a:r>
              <a:rPr lang="de-AT" dirty="0" err="1"/>
              <a:t>translates</a:t>
            </a:r>
            <a:r>
              <a:rPr lang="de-AT" dirty="0"/>
              <a:t> </a:t>
            </a:r>
            <a:r>
              <a:rPr lang="de-AT" dirty="0" err="1"/>
              <a:t>into</a:t>
            </a:r>
            <a:r>
              <a:rPr lang="de-AT" dirty="0"/>
              <a:t> </a:t>
            </a:r>
            <a:r>
              <a:rPr lang="de-AT" dirty="0" err="1"/>
              <a:t>applied</a:t>
            </a:r>
            <a:r>
              <a:rPr lang="de-AT" dirty="0"/>
              <a:t> </a:t>
            </a:r>
            <a:r>
              <a:rPr lang="de-AT" dirty="0" err="1"/>
              <a:t>marketing</a:t>
            </a:r>
            <a:r>
              <a:rPr lang="de-AT" dirty="0"/>
              <a:t>?</a:t>
            </a:r>
          </a:p>
          <a:p>
            <a:endParaRPr lang="de-AT" dirty="0"/>
          </a:p>
          <a:p>
            <a:r>
              <a:rPr lang="de-AT" dirty="0" err="1"/>
              <a:t>Join</a:t>
            </a:r>
            <a:r>
              <a:rPr lang="de-AT" dirty="0"/>
              <a:t> </a:t>
            </a:r>
            <a:r>
              <a:rPr lang="de-AT" dirty="0" err="1"/>
              <a:t>us</a:t>
            </a:r>
            <a:r>
              <a:rPr lang="de-AT" dirty="0"/>
              <a:t> at </a:t>
            </a:r>
          </a:p>
          <a:p>
            <a:endParaRPr lang="de-AT" dirty="0"/>
          </a:p>
        </p:txBody>
      </p:sp>
      <p:sp>
        <p:nvSpPr>
          <p:cNvPr id="5" name="Titel 4"/>
          <p:cNvSpPr>
            <a:spLocks noGrp="1"/>
          </p:cNvSpPr>
          <p:nvPr>
            <p:ph type="title"/>
          </p:nvPr>
        </p:nvSpPr>
        <p:spPr/>
        <p:txBody>
          <a:bodyPr/>
          <a:lstStyle/>
          <a:p>
            <a:r>
              <a:rPr lang="de-AT" dirty="0"/>
              <a:t>Marketing </a:t>
            </a:r>
            <a:r>
              <a:rPr lang="de-AT" dirty="0" err="1"/>
              <a:t>and</a:t>
            </a:r>
            <a:r>
              <a:rPr lang="de-AT" dirty="0"/>
              <a:t> Consumer Research</a:t>
            </a:r>
          </a:p>
        </p:txBody>
      </p:sp>
      <p:pic>
        <p:nvPicPr>
          <p:cNvPr id="6" name="Grafik 5"/>
          <p:cNvPicPr>
            <a:picLocks noChangeAspect="1"/>
          </p:cNvPicPr>
          <p:nvPr/>
        </p:nvPicPr>
        <p:blipFill rotWithShape="1">
          <a:blip r:embed="rId2">
            <a:extLst>
              <a:ext uri="{28A0092B-C50C-407E-A947-70E740481C1C}">
                <a14:useLocalDpi xmlns:a14="http://schemas.microsoft.com/office/drawing/2010/main" val="0"/>
              </a:ext>
            </a:extLst>
          </a:blip>
          <a:srcRect l="19518" t="32831" r="17951" b="34398"/>
          <a:stretch/>
        </p:blipFill>
        <p:spPr>
          <a:xfrm>
            <a:off x="1770173" y="3174164"/>
            <a:ext cx="5279856" cy="1383546"/>
          </a:xfrm>
          <a:prstGeom prst="rect">
            <a:avLst/>
          </a:prstGeom>
        </p:spPr>
      </p:pic>
      <p:pic>
        <p:nvPicPr>
          <p:cNvPr id="7" name="Grafik 6"/>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0750" y="1501649"/>
            <a:ext cx="1719590" cy="1726141"/>
          </a:xfrm>
          <a:prstGeom prst="rect">
            <a:avLst/>
          </a:prstGeom>
        </p:spPr>
      </p:pic>
    </p:spTree>
    <p:extLst>
      <p:ext uri="{BB962C8B-B14F-4D97-AF65-F5344CB8AC3E}">
        <p14:creationId xmlns:p14="http://schemas.microsoft.com/office/powerpoint/2010/main" val="4164169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AutoShape 11" descr="data:image/jpeg;base64,/9j/4AAQSkZJRgABAQAAAQABAAD/2wCEAAkGBxQREhUUExMVFRQVFxgXFhgWGRcXGhkcHRcYFxgaGRoYHCggGB4mGxccIjEhJSkrLy4uGCAzODMsNygtLisBCgoKDgwOFA8PDisZFBkrLCwsKywrKzc3NzcsLCwsKywsLCw3LCwsLCsrLCwrKyw3LCwrKywrKysrKywrKys3K//AABEIAIkBcAMBIgACEQEDEQH/xAAcAAACAgMBAQAAAAAAAAAAAAAABwYIAQQFAwL/xABPEAACAQMABwQDCQ0FBwUBAAABAgMABBEFBgcSITFBE1FhcSKBkRQyNEJSYnKhswgVIyQzVHN0gpKTorEXo7LD0kNTZMHR0+MlNWPCxDb/xAAWAQEBAQAAAAAAAAAAAAAAAAAAAQL/xAAWEQEBAQAAAAAAAAAAAAAAAAAAARH/2gAMAwEAAhEDEQA/AJBrPtfFldTW5tN/sWC75l3c+irZxuHHPHPpXN/tz/4H++/8dOB4lPNQc94FVM1jjC3l0qgBVuJwAOAAErgADoKKaf8Abn/wP99/46P7c/8Agf77/wAdJytvQ/wi3/Tw/arQw1f7eV/Mx/HH/bo/t5X8zH8cf9unF2C/JX2Cvl7VGGCikHmCoIohRf25/wDA/wB9/wCOvSHbkmfTsmA+bKGPsKD+tdfXzZZBco0tmiwXIBIVfRjl67rKOCk/KGOPPPRBSIVJVgQykhgeBBBwQR0IIxRVj9X9qWj7shO0MEh5LOAgJ5YDglM56b2T3VNQapzTA2Z7QZLGRIJ3LWbEL6Rz2GeTKTyTvXkBxGMEEYsPRRRRBRRRQFc7Tmnbeyj7S5mSJem8eLHuVR6TnwAJqIbRtpEej8wwbst2RyPFIs8i+OZ6hB68DGUJpXSc11KZZ5GlkPNmPLwUclHgMCim5pzbcoJW0ti/z5jujzCLkkeZU+FRddo2mbxty3Y73ybaANjz3g5A8Sa5Gz7U99KXG5kpBHhppB0B5IufjNg+QBPcDZDQ2iIbSJYreNY416L18WPNiepPGgSJOswG9+N48rc/yjj6sVpDaVpi0fcnb0h8W4gCHHkoQkeNWJrQ01oaC8jMVxEsiHow4g96nmp8Rg0Cv0JtuQkC7tinz4TvjzKNggeRY0zNBaftr1N+2mSVeuDhl8GU4ZT4ECq87RNSX0XMMEvbyE9k55g8yj44bwHXqOPQgRrR99JbyCWGRo5F5MhwfLxHgeBoLfUUstnO1Fbsrb3m7HcHgjjgkvcMfEfw5HpjlTNogooooCvK5uEjUvIyoijLMxCqB3kngBXlpTSEdtC80rbscalmPgP6noBVaNd9dJ9JykuSkAP4OEH0VHQvj37+PTp4g0dY9s1tEStpG1yw+OT2cXqJG83qGD0NROLaLpq+Yi1j4cvwEBcL9J33lB88Vo7KNSF0jK0s+fc0JAZRw7RyMhMjiFAwT5gdTVhLS1SJFSNFRFGFVQFAHcAOAopGyXms6jePunHhHaN/Kqk/VWmdqWlrZgk4Xe+TPAUY+pdz21YStXSOjorhDHNEkqHmrqGH10QotGbcWzi4swR8qF+P7jj/AO1T/VzX+wviFinCyH/Zy/g38gDwf9kmlntJ2Xe5Ua5st5oV9KSIks0Y6shPFlHUHiOeSOAVcgyDRVyKK5+rx/Fbf9DF/gWuhRBRRS32sa/mxAtrYj3S67zPwPZIeAODwLnBwDyAyemQk+tWulpo4fh5fwhGViQb0jfsj3o+cxA8aV+l9tdxId21t0jBOFMmZXPkqkAHwy1K8l5pOJaSWVgMklmdmIAyTzJJA41ZHUHUOHRsasVWS6YfhJSMkZ5rHn3qj2nGT4FLhNL6yzjeRJ1U9BDBH9Uqhq8LjWfWG09KYT7o5l7eJlHm0aY+un9RRCD0ftrvV/Kw28o+bvxn25YfVUw0Ltns5SFuI5bc/Kx2qe1PS/lrva3bPLPSAJKCGfpNGAGz88cpB58e4iq96y6AmsJ2gnXDDirD3rqeTqe445dCCKKtRo7SMVwgkglSVDyZGDD2j+lbVIj7n/4bceMAz/EWnvRBVS9Z/ht3+s3H2z1bSql6z/Dbv9ZuPtnosc2tvQ3wm3/Tw/arWpW3ob4Tb/p4ftVoq3dFFFGRVdttWiBb6RLqMLcIsv7YJR/buq3mxqxNIr7oGcG7tkB9JIWY+Tvgf4DQhXVgis0UaWf2aaQNxoy1djlhHuMTzJjJjyfE7ufXUnqI7JrYx6JtQfjK0nqeRnX6mFS6jIqCbVNePvdCIoSDdTA7nXs15GQj6lHU+ANTLSN6lvFJNId2ONGdz3BRk/0qqesOmZL25kuJffSNkDOdxRwRB4AcPE5PWg58jliWYlmYksSSSSTkkk8SSetYAJ4AEk8ABzJ6AUVLtlGhxdaThDDKQ5nb9jG5/eMh9Ro0e2oOra6Oso4cDtCN+Yj40jAb3mBwUeCipFRRRkUUUUHH1u0Cl/aS278N9fQb5DjijDyPtGR1qqk8LIzI43XRijDuZSVYeogirh1XDbJor3PpORgMLOqzDzOUf+ZM/tUWIPT92Qa9G8T3LcNm5iXKsTxlQcMnvdeAPfkHvwg629EaSktZ454jiSJgy+PQqfAglT4E0Fu6K0tDaSS6ginj95KiuveMjOD4jkfKt2iFLt/0uVht7VTjtWaSTxWPAUHwLsG80FJOmbt+J93Qd3ucY/iSZ/5UsqKe2wG+RrOaEY345ixHUq6Lut5ZVh+zTQqp2rOsM2j51ngbDDgyn3rqeasO7hz5gin1qptPsr0BWf3PMeHZykAE/Mk963lwPhQTeisA1miMEZqsm0/VkaPvXRBiGUdrCOgBJ3kH0W4DwK1ZyoDtd1Pl0lDD7nVTNE598Qo3GU7wz9JUPqoJbq58Et/0MX+Ba6NamiIDHBCje+SNFbHHiFAP1itug+ZJAoLHgACT5DiaqRpzSjXdxNcMeMzl/IckHqUAeqrTa0MRZ3JXmIJcefZtiqlryosdHVy7WG7tpXxuRzwuxPRVkUsfUBn1VbUHPEVTqmhs92rG1Rbe8DSQqN1JV4ui9FZfjqOhHEDhhugp7UVz9D6at7tN+3mSVeu6ckeDDmp8CBXQogqEbW9WBe2TOq5ntwZIyBxIAzInjvKOA+Uq1N6DQIf7n8/js/6v/mJT4pa7OtR59HX91IyoLdw6wlWBO6ZQyAr0wox6qZVAVUvWf4bd/rNx9s9W0qpWs3w27/Wrj7Z6LHOrb0N8Jt/08P2q1qV7WM4jljcjISRHIHMhXDED2UVcCilP/bpbfmk/70X+qviTbpBj0bSYn5zxqPaCT9VGcNW8ukhRpJGCIilmZuAAAySaqxrhp0395NcHIV2xGD8WNRuoPA4GSO9jXU112gXOkwEfEUAOeyQkhiORkY+/x0GAOuMgGolRRUj1F1Rk0ncCNQVhUgzydFX5IPy2HADpz5Cs6naLsJ5B7uvewXPvAjgt9KYruRj6/EVZDV+ytoYES0EYgxlezIZTnm28Cd4nvJJNBvW8CxoqIAqIoVQOQAGAB5AV6UUUQtdu+ljFYpApwbiQA/QT02/m3B66QdNL7oGfN3bJ8iFm/ffH+XStosFOH7nuy43c36OIeHvnb+q+yk9T52AxYsZm+Vct9UcQoUzaKKKIKKKKApPfdC2Xo2k/c0kR8d4K6+zs29tOGlvt6h3tHI3yLiNvakif/agQNFFFGj12BaW7S0mtieMEm8o7kly3+NZD6xTRpB7A7rdv5Y+kluT60kTH1OfbT8oyUH3QGh2ZLe6UZWMtFIe7eIMZPhvBh5uO+kxVvtIWMc8TxSqHjkUqynkQarbr9qNNoyQnBe2Y/g5e7PJJPkt0zybpxyAWInWCKzRRXd0Brle2WBBcOEH+zf8ACR+W62d0fRxTG0Ftu5LeW2OWZIDkeJMbnIHkxpOUURavV7W2zvh+Lzo7YyUPoyDzRsNjxxiu3VOkYghgSGByCCQQehBHEHxFM7Uja5LAVivszRcu1AzKniwH5UfzfS5UMPeivGyu0mRZInV43AZWU5BB5EGvaiPO4hDoyNyZSp8iMGqj6U0a9rNJBICHiYoc9ccj5EYI8CKt5S92pbP/AL4L29uALpFxg8BKo4hSejDoT34PDBAV7or0uYGjdkkVkdDusrAhlPcQeVedGnraXTxOHid43HJkYow9akGp3oLa9f2+BNuXSD5Y3H9ToMe1SfGl/RRFhdA7XrC4wspe2c/70ZT+IuQB9Ldqe286yKHRldWGVZSGBHeCOBqntdjVrWi60e+9bSlQTloz6Ub/AEk5Z8Rg+NDFrqKhuoW0GDSY3COyuVGWiJyGHVoz8YeHMdehMyogqpWs3w27/Wrj7Z6trVS9Z/ht3+s3H2z0WObW1ogZuIAeIM0QIPUGRQQa1a29DfCbf9PD9qtFWr+8Vt+bQfwk/wClfL6AtSMG1gIPMdlH/wBK6VFGUA1k2TWNypMKe5ZccGi95+1F73H0d0+NI3WXV+fR85gnXDDirDirr0ZD1HhzHWrY1ENqOrIv7GTC5nhBlhI55AyyeTAY88HpRVaK7GrGs9zo6Tft5CATl4zkxv8ASXv+cMHxrjA5rNFWm1J1si0nbiWP0XXCyxk5KNjlnqp5huo7jkCQVWDZvrAbG/ifOI5GEUw6FWOAx+ixDZ7gR1NWfoyQe3xD98Ij0NsoHqllz/UUtacH3Qlic2k/T8JEfP0XX6g9J+iin3sDkzYSjuuX+uOM0hKdX3PVyOxu488RJHJj6Sbv+XQpuUUUUQUUUUBS826tjRmO+eIf4j/yph0rfugp8Wdsnyrne9SxSD+rigRdFFFGk/2HD/1UeFvLn96Mf86sPSM+5+st66uZscI4lQHxkfe/pF9dPOiUV53ECyKUdQysMMrAEEdQQeBFelFEKjWrYzFIS9jJ2LHj2T5aM/RPvo/5h3AUq9YNUbyxz7ot3VB/tF9OPz314L+1g1ausEUNU5BrNWV1h2Z6Pu8nsewkOTvwYjOT1KgbjHPUjPjSr1n2SXlqC8GLqMcfQG7KB+jJO9+yST3UUvqKGBBIIIIOCDwII5gg8jRRTA2Ra5tZXC20rfi07Y48opGOFYdyseDDxB6HNhqpwwzwq1GoWljd6PtpmOXaMK573QmNz+8pold+iiiiI7rZqVaaSX8OmJAMLKnoyL68YYeDAik9rHshvbfLW5W6j+bhJAPFGOG9R491WDooKe3Nu8TlJEaNxzV1KsPNWANedW30voW3u13LiGOVem+oOPFTzU+IxS11j2KxPlrKYxH/AHcuXTyD+/X171F0kqK62sWrV1YPu3MLJn3rj0o3+i44E+BwfAVyaK9LW4eJ1kjYpIhDIy8CpHIirM7OtaxpO0EhwJkO5Mo5bwGd4D5LDiO7iOlViphbDtKmLSPY59G4jZcd7IDIp/dD+2iLCVUvWf4bd/rNx9s9W0qpes/w27/Wbj7Z6Ec2tvQ3wm3/AE8P2q1qVt6G+E2/6eH7VaKt3RRRRkUUVqaWv0toJZ5DhIkaRvJQSfXwoKmaSiCTTIowqSyKo7grso+oVr1mSVnJZvfMSzeZOT9ZrFGnzIxAJHMDIq4lucqpPPA/pVUdVtFm7vLeADPaSKG+gPSkPqRWNWyFEqJ7UdBG90dMiDMkeJowOZZOJUeLLvL66rIDmrj1XLazqgbC6Msa/i1wxZMckc+k8fh1ZfDI+LQiDUy9gl9uX0sR/wBrBkecbggex29lLSuzqZpj3HfW9wThUkAf6DAxuT5KxPqFBa2isA5rNEFFFFAUjvugr7euLWEH8nE8hH6Rgo+yPtp41VraBpkXmkLiZTlN/s4z8xPQBHgSC37VFiPUUVKdnOqjaSu1Qj8Xjw856bvRPNyMeW8elA5Njmgza6ORmGJLgmdu8BgBGOPL0Apx3sanNYUYGBwA5VmiE7ti1kubK/tjBNIqiJZGjViFciVshhyOQMeVNrR16k8UcsZykiK6nvDAEfUaR+3/AOGwfq/+Y9SHYVrQJIWsZG9OLLw5+NGTllHeVY+xh3UU16KKKIKKKKCB7SdnsekI2lhVUu1GVYcBLj4knf4NzHlwquzKQSCCCCQQeBBHAgjoQauLVYdqFsselrxVAAMivgd7xRyN7WYn10WIvVitiR/9Ji/ST4/jPVdCatBsz0abbRlrGwwxj7RgeYMjGUg+W/j1UK7Gn5CtrOykhhDIQRwIIQkEHoaWew/W2W4ae2uZnlfAljaRizY4JIuT0B3Tj5xplax/BLj9BL9m1Vc1X009jcw3KcTGwLL8pCMOvrUnHjg9KC2lFa2jr6O4iSaJg0cihlYdQRkeXlWzRBRRRQa9/YxzxtFMiyRuMMrDINVz2l6knRkwMZLW0pPZE8ShHExseuBxB6jxBJspUG202yvomZjzjeF18D2qof5XYeugrlUl2Zk/fWzx/vW+ykz9VRqp3sU0cZdKI+PRgjkkJ7iV7JR/OfZRVi6qXrP8Nu/1m4+2enfrFtct7O4lt2t53eJt0lezCk4DcMvnr3UhtJ3vbTSy4A7WWSTGc433LYz1xnGaEa9behvhNv8Ap4ftVrT3h317WVwI5Y357kiPjPPdYNj14oq4NFKD+3SP8yf+Kv8Apr4l26rj0bIk/OmAHtEZoycVJHbLr0s+bG2beRWBuHU8GKnIjU9QCMse8Ad9RrWjaje3qlN9beI8CkOQxHc0hOT+zu+Oah1pC0p3YlaQ/JjUufYoJouPmgfWeAA4knoB3mploLZjpG6IzD2CfLnO57EGXz5gedN3UrZpbaPIlb8PcDlI4ACH/wCNOIXzJJ8elBzdkGorWSG5uFxcSrhUPOKM4OD89sAnuwB30yaKKIK0dN6IivIXgnTfjcYI6jqCp6EHiD4VvUUFXteNS59GS4fLwMfwUwHBvmvj3r+HXmOuIzVv7+yjnjaKVFkjcYZWAII8jSX1z2PSRb0tgTKnPsHPpr9BzwceDYPi1FSXY3roLmFbOZvxiFcJk/lYxyIzzZRwI7sHvwy6qAe1t5R+UhmjIIyGR0I5HBwRTW1V2zlFEd/EXxw7aIDJ8XjOBnxU/s0DpoqFRbVdFsufdJHgYpgfZuVGtZttMSqVsYmkc8pJQURfEJ79z4Hd8+lEdza5rgLK2MEbfjNwpVcc40PBpD3cMhfHj0NV2ArduLie9nLMZJ55Dk4Bd26cFUcAOWAMCmFqjsfuJyHvW9zx8+zXBlbwJ4rH9Z8BRUJ1W1Zn0jMIoF7t+Q53Ix3se/uUcT7SLLaqauQ6Ot1ghHAcXY++djzZvHhy6AAdK2tC6Hhs4lht41jjXoOp6lieLE9SeNb1EFFFFAh9v/w2D9X/AMx6XOj76S3lSaJikkbBkYdD/wAwRkEdQSKsNtB2dppR1lE7RSom4voh0I3i3FeDZyTxDeqlNpzZbpG2yViFwg+NAd4+tGw3qANFOPUHXuHScYGRHcqPwkRPtaPPvk+sZwfGXVT8mS3kGe0hlQ5XO9HIp7xnDCmBoHbHeQALOkd0o6k9lJ62UFT+7nxoYsBRSoTbjb49K0uAfmtER7Sw/pWlpHblw/AWfH5UsmMfsopz+8KIbGl9KRWsLzTOEjQZYn6gB1JPAAczVVNP6Ua7uZrhhgzSM+O4clXxwoA9VdLS2nb/AExIN7tJyD6MUKMUQnhwVc4+kxJ8cVMNT9j00xD3xMEfPslIMreBYZEY8sny50VG9m2qDaSuhvKfc0RDTN0OOIiHeW69y5PUZswBWrovRsVtEsUEaxxryVRw8Se8nqTxNbdEc7WP4JcfoJfs2qpK8hVwL22EsbxsSFkVkJHPDAg4z140ltN7E5kybS4SUdElG43765Vj6loscrZbtA+97dhcZNq7ZBGSYWPNgOqHqByPEdc2AtrhJEV42V0YAqykEEHkQRwIqqmmdWLy0z7otpYwM+lu7yee+mV+uvbVfXK7sD+LTegTkxt6cZPU7ufRPipBoLVUUm9HbceGLizOe+GQHP7Lgbv7xrck242+PRtJyfnNGo9oY/0ohsUoNuutCdmthGwZyyyTY+KF4op+cWw2OgXxFRzWHbJeTruQrHaq3DKt2knqdgAPUufGo9oPUi/vmylvIAxJaWbKLk8SxZ/SfOc5Aaio4qkkAAkkgAAZJJ4AADiST0qx2ybVBtH2paUYuJyGkHPcUZ3I894BJPixHHANGo2zW30diVz29z/vGGFThx7Nfi/SOT5DhU4oNGfQtu7Fnt4WY8SzRoSfMkZNef3gtfzW3/hR/wCmulRRHN+8Fr+a2/8ACj/00feC1/Nbf+FH/prpUUHN+8Fr+a2/8KP/AE0feC1/Nbf+FH/prpUUHPXQVqOItoAfCJP+lbsUSqMKoUdwAA+qvuigKKKKAooooCiiigKKKKDn6W0Jb3a7txBFMBy7RFYj6JIyp8qiV5sh0a5yqSxfQlbHsfexU9ooFqNitjn8rc47t+P/ALddCx2S6MjOTC8pH+8kcj1qpAPsqdUUGlovREFsu7bwxwr3RoqZ88Dj663aKKAooooCiiigKKKKDwu7SOVd2SNJF7nUMPYRXBuNQNGvzsbcfQQR/wCDFSWigiI2ZaL/ADRf35f6b9bltqLo6M5WxtsjkWjVz7XBqRUUHxDCqDdVQoHIKAB7BX3RRQFFFFAUUUUBXJ0hqxZ3BzNaW8h72iQt+9jNdaigicuzbRbc7NB9FpF+pWFZh2caMXlZRn6Rd/qdjUrooObo3QFrbfkLaCI98caIfWQMmulRRQFFFFBydbNIva2VzPHjfihkkXeGRlVJGQCMjhXnqXpR7uxt55d3flQM26CFzk8gSce2tfaJ/wC1336tN/gNQrUjSOl1sLdbeytpIRGOzd5t1mGTxK9KCUbQ9ZZrEWfYhD291HA++CfRbOd3BGDwqX0ltoF5pCRrAXttDCgvoChik7Qls8iOg3cnPhTpoCiiigh+ktZZo9NW1iu52EsBkbKnf3h23Jt7AH4MdO+phS201/8A09l+qN/+mmTQRDVDWSa6vtJW8gTctJI1i3QQ2G7XO8STn3g5AVL6XGzj/wB103+lg/rcUx6ArS01pWO0gknmbdjjXeY8z3AAdSSQAO8it2lvtxbNraxn8nLeRJL4ruyHB9mf2aD10df6Z0ignh9zWNu/pRLIjSysvRm47oBGCPP1n6g1qvbG6ht9KJC0dw25Dcwbyrv8AFkVjwJJ6Y59RnE20hM0MLtHEZGRCUjXALEDgq9BnlS80/rvII1a90HJ2SupDTNEyq5O6pGVODxxnxoGdRWAazQFQjWHW64a7Nho2JJbhQGmllJ7GAHBG9u8WbBHDxHPjib0ttjI3vvlK35V76QPnnw4geQLNQbd1Hp63UyiWzu93i0IjaJiOojbPPuz9fKpFqfrNFpK3E0QKkEpJG3vo3GMqfaCD3EeVdylts/G5pnTEafkt+F8DkHYMzeveZvZQMmiiigKKKKAooooF3pbWLSMmlZbCzNqojhWbM6SHh+DDDKNzzIOnfRpbSWnbOJp3XR88UQLyLGJlfdHFiuWxwHHr5GuNpC4uo9Y7k2UMc0vuRQVkfcUJmDLZ794KMeJra1sv9OSWsqPZRJEylZWgkEsgjIw+4rMMndz0NAwdXdMJe20VwgIWVQ2DzU8mU9+CCPVXSqObPbm2k0fb+4y3Yqm4N/G+CpwwfHDe3sk44HORwIqR0BXI1q1hi0fbPcTE7q8Ao987H3qrnqfqAJ5CuvS32rAPeaIif8AJPdZYHkWDRBc+pmHrNBsWT6cvFEwe1skbikTRtLJjmO0JIAPkAfAV66J1uube7Sy0pHGjzfB7iHPZSnON0huKtyHmQMDIzO6W+3ZQLGGQflY7mMxnrndfl7M/sigZFFfMZJAzzwM19UBUI1j1puWvho7R6RGcR9pNLNvGOJTjhurxZsEH9oc+OJvUF1o1OuTeffDR1wkVyUCSJKCY5AMAZIBI4ADkfergjjkNPTGkNM6NjNzK9reQJxmREaKRVzxZTnHDvOeHTqJ3orSCXMMc8ZykqK6554YZGfGoFe626StEb746LWWADEkls6uu78YmNsndxz3sCpvq9fwXFvHLbbvYsuUCjdA4kFd34pBBBHeDQdGiiigw7AAk8hxNLnROn9J6WDzWTW9raBikTyo0ssmDgtjO6o8OhzxNMV1BBB5EYNLWw1W0poneTR0kFxabxZYbjeV0z0VhwPmSB4cSaDd0frPe2l9DZ6SWF1uci3uIAygsMZV1brxA4Y98vPJxP6XVvruRPDDpbRxtZGcCGUlJot/IAw4HoHOOIJxwzgcaYtBwterd5dHXiRqXd7eVVVRksShAAA5mvHZ3avFo21jkRkdYgGVgQwOTwIPKpHRQQLaxo2WcaP7KJ5OzvonfcUtuqM5Y45Ad9T2iigKKKKCAbQ9B3QurXSVlGJZrbKyRZwZIzn3p8Azjv8ASBAOMHLbSyVwmjNImc8BG0BUb3zn4gLnrj1VPqKCFbM9Xp7ZLi4uwBc3kvayKOO4PSKpkEjILt1OMgccVNaKKArha7atrpKzkt2O6WwyN8l14qfLofAmu7RQLfQ+vFzZqLfSdlddrGN0TwRmaOUDgGyvJiOePPC53Rqaz3l1pxUtbazngt+0R5p7pOyGFIICITluPH1Y4ZJDTooMAVmiigKXN/o260TfTXlpA11a3R3riCP8pG4yTJGD77JJOPnEdxDGooIBc7RJZV3LPRl887DAE0PYxof/AJHJxw7uuOY5109nmq72MMjzuJLq5cy3DDlvHJCA9QMk+bHpipZRQFFFFAUUUUBRRRQK3SU09np2e7FldXET2yxAwR73pHsWzkkDA7MjnzIrqXmvV26Mtvoi+7VgQhmVEQE8AWO9yHdwz3jnU+ooIrs01afRthHBIQZCWd8cQC2PRB64AAz1OalVFFAVGNoOq/3xtgiN2c8TiWB/kuucZ8CCR4HBwcYqT0UC/stf54FEd/o68WdRgtBF20UhHDeRlPDPPHHGedafuC603dwS3Fu9rYWzdokU3CaZxjBdfiDpg9MjjvZVmUUBRRRQFLvS8V5o3SM15DBJd2lyq9rFGcyRMoxvIh98DzwOe8c4wMsSigX2kNfZLiJ4rTRt880ilR20PZRoSMZd2OOGc4645jnXd2eavNo6wht3YM67zPjiAzMWIB6gZxnrjNSSigKKKKDW0jaCaKSIkgSIyEjgRvAjI8eNLnV3Tt3oiMWl9Z3M6RlhFc2ymYOpJYb4zlefXj0xwyWfRQK3WGS4081vBFZz29tHOs0s9ynZE7oZd2NCcnIc8e/HTNNKiig//9k="/>
          <p:cNvSpPr>
            <a:spLocks noChangeAspect="1" noChangeArrowheads="1"/>
          </p:cNvSpPr>
          <p:nvPr/>
        </p:nvSpPr>
        <p:spPr bwMode="auto">
          <a:xfrm>
            <a:off x="891646" y="-120386"/>
            <a:ext cx="2540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sz="1500"/>
          </a:p>
        </p:txBody>
      </p:sp>
      <p:sp>
        <p:nvSpPr>
          <p:cNvPr id="28683" name="AutoShape 29" descr="data:image/jpeg;base64,/9j/4AAQSkZJRgABAQAAAQABAAD/2wCEAAkGBw0NDRANDw8PFQ8QFBEQDw4PFhAODhAPFhgYFxURFhUYHSgsGCYlGxQUITIhJSkrLi4uFx8zODMsOSgtLisBCgoKDg0OGhAQGiwkICQtLCwvLCwsLTQsLi0sLCwtLCwsLCwsLCwsLDcsLCwsLCwtLCwsLCw0LCwsLCwsLCwsLP/AABEIAGQBOAMBEQACEQEDEQH/xAAcAAEAAQUBAQAAAAAAAAAAAAAABwEDBQYIAgT/xABDEAABAwIDBAYECgkFAQAAAAABAAIDBBEFEiEGBzFREzVBYXGBIjJzsRQXI2KRkqGywtFCUlNUZHKCk8EVM2PS8Bb/xAAbAQEAAgMBAQAAAAAAAAAAAAAABAUBAwYCB//EADkRAAIBAwEEBAwFBQEAAAAAAAABAgMEETEFEiFxQVFhgQYTFCIyMzSRocHR4RYjUrHwFUJTcvFi/9oADAMBAAIRAxEAPwCcUAQBAEAQBAEAQBAEAQBAEAQBAEAQBAEAQBAEAQBAEAQBAEAQBAEAQBAEAQBAEAQBAEAQBAEAQBAEAQBAEAQBAEAQBAEAQBAEAQBAUQBAVQFEBVAEAQBAEAQBAEAQBAEAQBAEAQBAEAQBAEAQBAEAQBAEAQBAEAQFEBVAEBRAVQBAEAWAUWQEBVAEAQBAEBRAVQBAEAQBAEAQBAEAQBAEAQBAEAQBARJtXvExGjxCopouh6OJ+VuZhLrWB1N+9QKtzOM2kddY7Ftq9vCpLOWuskfZivkqqCnqZLdJLG17sos255BTKcnKCbObvaMaNxOnHRPBlF7IpEm1e8PEaPEKimj6Ho4n5W5mEutYHU371Aq3M4zaR11hsW2r28Kks5a6yR9mq+SqoKepky9JLG17sos3MeQUynJygmzm72jGjcTpx0TwRF8amK/w/wBQ/mq/yuodf+HrTt9/2JvYbgHmArM4d6iQkNJHEA27dUEdSEPjUxX+H+ofzVZ5XUO4/D1p/wCvf9icVZnDGg7b7xY6B7qWma2SoGj3uPyUR5aese7S32KLWuVB4jqX+zNiSuIqpVeI9HW/ojRqfGto8Vc4wSVLgDr0FoY2nlmFufC6iqdappkvZ2uzbNLxiiufF+77FJ8d2iwp7enfUNB4CcCWN/dmN7+AKOpWp6iNps28T8Wovlwa7vsSPsLtzFigMMjRHVNFywG7JG9rmf5Cl0a6qcHqc5tPZMrTz4vMX8OZuCklMaTt1t9Hhp+DQNElURdwJ+ThB4F1uJ+b9PfGr3ChwWpebL2PK6XjJvEPi+XZ2kcQ4jj2MyOEUlS+3rNicYYWA8AbEDwvroVDUqtV8MnSSobPsYpzUVz4t/Mu12F7Q4a0zufVBjfSdJHI6Rg73AH3iyShWhx4nilcbOunuJRz1NY9xntkd6Ege2DELOYbAVLRlcw83tGhHeLW71upXTzifvIG0NgR3XO31/T9CWWODgHAggi4I1BB4EFTzkmmnhnpDBRAVQBAEAQBAEAQBAEAQBAEAQBAEAQBAc7bwet6z2n4Qqiv6xn0XZPsdPl8ybNheqaL2LFZUPVo4nantlTmzOraQDnfeF1xWe0H3Wqor+sZ9E2R7HT5fMmrYbqij9i1WVH1aOK2n7ZU/wBmc5qnPo51RH6o8Arw+VPUpN6jvA+5GI6o5YVGfVUdFbd42cPw6WdptK60cXDSR3A+QufJXFepuQbPnOy7Tym5jB6avkiCtmsHfiNbFSgkdIbyP4lrBq53/u0qrpwc5JHd3tzG1oSqPo0Xb0HR1DRxU8TIYWBsbBZrW8AFcRiorCPnFWrOrNzm8tnjFMPhq4H08zQ6OQEEHiORHIjmsSipLDM0K06M1Ug8NEJYbsTi8de4U7C000voVT/ko3WOjhzuOwX7Qq2NCop8OjpO3rbVs5W68Y87y9HV/wA/6TFtBinwKhmqnAZo2XDeLTIdANbX1IVhUnuRcjjbS38fXjSWjfwOd6aGatqmsvmmqJAMzu173auPmbqoScpcz6LOUKFJvSMV8EdHYHhMNBTMpoWgMYNTwL3drz3lXEIKCwj5vc3M7io6k3xf8wfc4Aggi4OhB1BC9mhPBAm8vZ5mHV3yTQIJ29JG0cGG9nMHgfeqq4pqEuGjO/2NeyuaHn+lHg+3qZvO53HXVFLJRyG7qbKYzzhdf0f6SD5OClWlTMd19BReENoqdVVo/wB2vNfUkNSznQgKICqAIAgCAIAgCAIAgCAIAgCAIAgCA523g9b1ntPwhVFf1jPouyfY6fL5l7D9pccihjjglqBC0BsYbG1zco4AHLqsxq1UsJnirY2M5uVSKy9eP3Po/wDq9ouPS1P9pv8A0WfHVutmv+nbN/TH3/c1rEqmead8tQXGZxvIXDK4nvFtFpk23l6lnRhThBRp+itDoLYXqij9i1W1H1aPnu0/bKn+zOc1Tn0c6nj9UeAV4j5VLUTeq7wPuWWI6o5ZVEfVUS9vvlIpqSP9F0r3Hxa2w++VYXr81I4/waivG1Jdi+L+xgty0LXYhM88WQnL5uaCtVmvPZO8I5NW8V1y+RNCsjiyNfjfpv3Sb6zFC8sj1HS/hqr/AJF7mU+N6l/dJ/rMTyyPUZ/DVX/Ivcz696Fd0uBxytBDah0Di06kAjOB9gXq5lmlnrNOxKW5fOL/ALU/oaFuthDsYgv+iJHDxykf5UW2X5iL/bkmrOWOnH7k+K1OAKoCMt+EINPSSa5mySMHKzmgn7gUK9XBM6bwZm1UqR60n7v+mA3MSEYlI0cHQuv5FpWqzfnlh4RRTtk+pk2KyOJCAIAgCAIAgCAIAgCAIAgCAIAgCAIAgOdt4PW9Z7T8IVRX9Yz6Lsn2Ony+ZNewnVNF7FisqPq0cTtT2ypzZnltIBzxvD64rP5x91qqLj1jPomyPY6fL5k07C9U0XsWKyoerRxW1PbKnNnOhFtFTn0Y6kppA+Njm8HNa4HmCLhXifA+WTTjJpirkDInvd6rWucfAC5R6GaacpJLrOXImFzg0cXEADmToFRn1JtJZZNG+ijMmHxTAf7MwzHkx4LfflVleLMEzivByru3MoPpX7fbJpG6fEW0+Ksa42bO10X9R1aPpCjWssVOZebeoOpaNr+15+pO6tDgzUPi0wb9g/8Auy/mo/ktPqLj+vXv6l7l9CF9oo6dlbUMphaBj3Mj1L9G6XzHjcglVtTdUnu6HaWcqkqEHV9JrLJd2ooHVGzTA0XdHBTygcdGNaTbyurCrHeo9xyFjWVPabb6ZSXvIq2MxJtHiVNO82YHhrzwAY4FpcfC9/JQaMt2abOr2jQde2nCOuOHdxOj1cHzcogIk3214fNS0rTrG18jx3vyhv2NP0qvvJcUjr/Bqi1CdR9OEu7X9zzuSoS6oqakg5WMbED2Fzjc2PcG/aEs48Wx4S1UqcKfS3n3f9JeVgcgEAQBAEAQBAEAQBAEAQBAEAQBAEAQBAc7bwet6z2n4Qqiv6xn0XZPsdPl8ya9hOqaL2LVZUPVo4nantlTmzPLaQDnfeH1xWe0H3WqouPWM+ibI9jp8vmTXsL1TRexYrKh6tHFbU9sqc2RLvN2Zkoqx9Q1pNPUOc9rwDZkh1cwns1JI7vBQLmk4Sz0M63Yt/G4oqm350Vjmuh/UyuyO874JTspquF72xjLHLEQX5Rwa5rrXtzuvdK63ViSIm0Ng+OqOpRkk3qnp8Poetrd54qqd9NSQvYJQWySyloeGni1rWk8R238lmrdbyxFGLDYHiqiqVpJ40S+/wBDEbstmZK2tZUOaRT07myOeQbPkGrWA9uoBPd4rXbUnKWehEzbV/GhQdNPzpLHJdL+hNeKYfHVwSU8ouyVpa63EX7R3hWUoqSwziaFaVGpGpHVHPO0OBVWFVPRSBwIOaGZt2tkAOj2nsPDTiFUVKcqcsM+iWl3SvKW9HvXV2P+cSRNnt68JjayujeJAADNEA5j/nFvFp8L+SmU7xYxI5y78HZ7zlQax1PVfX4HybWb0mywvgoWPaXgtdUSWaWtP6jR7za3Jeat3lYibrDwfcJqddrh0L5kaVFNJEQJGOaXNDwHCxLHag+ahNNanTQnGfGLz0HSOzzQ7DqZrgCDBECDqCCwXBVzT9Bcj5tdtq4m1+p/uQnt5shLhk5cxrnUkhJik1OT/jeewi+l+P0qsr0XTfYdtsvaUbunh+mtV19q/nA2fYzebHFC2mrw/wCTAbHUMGe7RwD28bjTUXv799G6SWJlXtHYMpzdS36dU/kZvFt6mHRRk04kmlPqtyuiYDzcXdngFtldwS4cSFQ8HrmcvzMRXPL7sEUxx1uMVxygyVEzsziNGtHM/qtGigYlVl2s6tyoWNDjwjH+d7J82VwKPDaOOlZYkelI/hnkPrO/x4AK1pU1CODgL67ldVnUfcupGXWwiBAEAQBAEAQBAEAQBAEAQBAEAQFEBVAEBg6rZjCqiaSSSmgfKbOkJ1frwJ104fYtTpU28tE6F/d04KMZtLoMpQQwxwsZAGiFotGGasDe5bIpJcCLVlOU26mvTkuvla0gFwBcbNBIBceQ5rOTwot6IwlTs1hdTM98lNA+Y2dITq/XgSL6cFqdKnJ8UToX13SglGbUejqMxSUscEbYomhsbBlYxvBo5BbEklhEOpUlUk5SeWzw+SnmL6dzonm3ykJLHkD5zfzWMp8D0o1KeJpNdT+5rVbu3wiVxd0LmE/snua36OC0u2pvoLKnty8gsb2eaPmZsHgNI5plDcx9VtRLYO/pJF1jyelHU2Pa9/WT3Pgjc6eBkTBHG1rWNFmtaA1oHIAKQljgimlOU3vSeWXFk8nz11HDURmOeNj4zxbIA5vjrwWJRTWGbKVWdOW9BtPsNNOwOAVLz0RGbiWwTZtPC5so3k9KWn7lz/WNoUl5/wAYmWwjYXCqRweynDnjg6YmUg8wDoFshb046IiXG17ussSnhdnAuY5geESS9PWMg6R9mh8zgzNbsFyFmdOm3mR4tru8jHcot4XUjN00TI42RxgBjWhrAOAaBoB5LYkksIhTlKUnKWrFQyN7HNkDTGQc4eAWEd90eMcRByUk469hpVTu7wWtvJA4tF9TSyNfHflY5gFGdtTlxXwLuG272h5tRZ/2XH5Fum3T4Yx13yVLx+q5zGtP1Wg/asKzgus9T8I7qSwlFdz+bNqwijoKMmlphAx/F0TC3pT3uF7nzW+ChHhEqripcV/zKuWuvo7ugyi2EUIAgCAIAgCAIAgCAIAgCAIAgCAIAgCAIDRp2VbsVxMUz4B8hTdIJmvfmGWSwblIt28e5RXveMljqReQdFWlHxifpSxh8jMbv+qKP2Y95W2h6tEPavtlTmfLts9sU+G1MhtDDUnpZD6sYcwgFx7BfS681uDi3pk3bNTnTrU4+k48F14Z42ZqGVGLYlUQuD4ctNEJW6xukaHlzWu7bXF7cwsU2pVJNacDN7CVK0o058JZk8dOOHQZ7aAT/Aqj4Pfp+if0VvWz2Nrd621M7rxqQLTxfj4eM9HKyR7R1uHRf6Q2nhpXPzxRvLXuirYpyLSF7Wj0hqb5jxIURSgtzCXzOhqUrmflDqSklhvTMWujHbyJSU45Y0C9CzE8V/1PovSbD0HwjLY02VwPRX+de9u2yieZvy3/AOI6D892tDyXPBvOP1ZWvcZ7YBs7cJpROCH5NA6+YR39C9/m2W2hnxayV+1XB3c9zTPx6fibCtxXlqq/23/yu9yw9D3T9JcyI9mpYg/BiDSPe15b0dKMta0uaQXzHXMB2jRQKbWYad2vedbeRlu3C85LGsvR4PSPa+gmFWBx5o73UjMZrnYj0ABhg+COqA3J0Iz9KG5tL5st7KN5qqS3+4vEq0rKkrbOr3sa54YzgyW7trxhkeYODM0ppw++YU5cej4/Nt5L3b+gRtruLunjXCzzxx+Je26hikw2Zk0r44zkzSsYZcnpDVzRxbz7lmuk4PJ42XKcbmLgk3x4N4zw6+vqMXsbUNNfUxZaRzxFE59VQkineLkNY9nBrtSRbsutdF+e1w5olbRg/J4SzJLLxGeva09WjdFJKUiuilgp5YRG6nqWmtIEbmup8VgmdI7MXWJL7XN72BA7FBTSaxx4951VSM6kZbylB7mutNrHDl2Y0JUU45UIAgCAIAgCAIAgCAIAgCAIAgCAIAgCAIDyGi5Nhc8T2lDOWVAAFgNOQQw3kOaCCCAQdCDqCOSGU8cUUYwNAa0AAcAAAB5IG23llUMHgQsDi8NbmPF1hmPmsYPW9LGM8C4snktywMfYuY12XVuYB1jzF+Cw0meozlHR4LiyeQgBQFuOCNhu1jQeF2gA28ljCR6c5S1ZcWTyWp6eOQAPYxwGoDwHAHnqsNJ6nqM5R9F4LqyeShAIseB4jsQHmKFjBZjWtBN7NAaL89FhJI9SlKXFvJ7WTyWxCzNnyNz8M9hmt4rGFqet+WN3PAuLJ5CAIAgCAIAgCAIAgCAIAgCAIAgCAIAgCAIAgCAIAgCAIAgCAIAgCAIAgCAIAgCAIAgCAIAgCAIAgCAIAgCAIAgCAIAgKFAVQBAEAQBAEAQBAEAQBAEAQBAEAQBAEAQFCgKoAgCAIAgCAIAgCAIAgCA//9k="/>
          <p:cNvSpPr>
            <a:spLocks noChangeAspect="1" noChangeArrowheads="1"/>
          </p:cNvSpPr>
          <p:nvPr/>
        </p:nvSpPr>
        <p:spPr bwMode="auto">
          <a:xfrm>
            <a:off x="891646" y="-476250"/>
            <a:ext cx="3095625"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sz="1500"/>
          </a:p>
        </p:txBody>
      </p:sp>
      <p:sp>
        <p:nvSpPr>
          <p:cNvPr id="28689" name="Titel 1"/>
          <p:cNvSpPr>
            <a:spLocks noGrp="1"/>
          </p:cNvSpPr>
          <p:nvPr>
            <p:ph type="title"/>
          </p:nvPr>
        </p:nvSpPr>
        <p:spPr/>
        <p:txBody>
          <a:bodyPr/>
          <a:lstStyle/>
          <a:p>
            <a:pPr eaLnBrk="1" hangingPunct="1"/>
            <a:r>
              <a:rPr lang="de-AT" altLang="de-DE" dirty="0"/>
              <a:t>Course 2 </a:t>
            </a:r>
            <a:br>
              <a:rPr lang="de-AT" altLang="de-DE" dirty="0"/>
            </a:br>
            <a:r>
              <a:rPr lang="de-AT" altLang="de-DE" dirty="0"/>
              <a:t>Consumer </a:t>
            </a:r>
            <a:r>
              <a:rPr lang="de-AT" altLang="de-DE" dirty="0" err="1"/>
              <a:t>Touchpoint</a:t>
            </a:r>
            <a:r>
              <a:rPr lang="de-AT" altLang="de-DE" dirty="0"/>
              <a:t> Management</a:t>
            </a:r>
          </a:p>
        </p:txBody>
      </p:sp>
      <p:pic>
        <p:nvPicPr>
          <p:cNvPr id="5" name="Grafik 4"/>
          <p:cNvPicPr>
            <a:picLocks noChangeAspect="1"/>
          </p:cNvPicPr>
          <p:nvPr/>
        </p:nvPicPr>
        <p:blipFill>
          <a:blip r:embed="rId2"/>
          <a:stretch>
            <a:fillRect/>
          </a:stretch>
        </p:blipFill>
        <p:spPr>
          <a:xfrm>
            <a:off x="462408" y="1433593"/>
            <a:ext cx="1611769" cy="1504911"/>
          </a:xfrm>
          <a:prstGeom prst="rect">
            <a:avLst/>
          </a:prstGeom>
        </p:spPr>
      </p:pic>
      <p:sp>
        <p:nvSpPr>
          <p:cNvPr id="14" name="Rechteck 13"/>
          <p:cNvSpPr/>
          <p:nvPr/>
        </p:nvSpPr>
        <p:spPr>
          <a:xfrm>
            <a:off x="2189135" y="1511360"/>
            <a:ext cx="5846736" cy="3693319"/>
          </a:xfrm>
          <a:prstGeom prst="rect">
            <a:avLst/>
          </a:prstGeom>
        </p:spPr>
        <p:txBody>
          <a:bodyPr wrap="square">
            <a:spAutoFit/>
          </a:bodyPr>
          <a:lstStyle/>
          <a:p>
            <a:r>
              <a:rPr lang="en-US" sz="1300" i="1" dirty="0"/>
              <a:t>"I enrolled in the </a:t>
            </a:r>
            <a:r>
              <a:rPr lang="en-US" sz="1300" i="1" dirty="0" err="1"/>
              <a:t>Sbwl</a:t>
            </a:r>
            <a:r>
              <a:rPr lang="en-US" sz="1300" i="1" dirty="0"/>
              <a:t> Marketing and Consumer Research in </a:t>
            </a:r>
            <a:r>
              <a:rPr lang="en-US" sz="1300" b="1" i="1" dirty="0"/>
              <a:t>WS21/22</a:t>
            </a:r>
            <a:r>
              <a:rPr lang="en-US" sz="1300" i="1" dirty="0"/>
              <a:t>, and during that time I had the pleasure to take part in the course „</a:t>
            </a:r>
            <a:r>
              <a:rPr lang="en-US" sz="1300" b="1" i="1" dirty="0"/>
              <a:t>Consumer Touchpoint Management</a:t>
            </a:r>
            <a:r>
              <a:rPr lang="en-US" sz="1300" i="1" dirty="0"/>
              <a:t>“. During that course, I learned about </a:t>
            </a:r>
            <a:r>
              <a:rPr lang="en-US" sz="1300" b="1" i="1" dirty="0"/>
              <a:t>brand strategies</a:t>
            </a:r>
            <a:r>
              <a:rPr lang="en-US" sz="1300" i="1" dirty="0"/>
              <a:t>, a </a:t>
            </a:r>
            <a:r>
              <a:rPr lang="en-US" sz="1300" b="1" i="1" dirty="0"/>
              <a:t>brand's image</a:t>
            </a:r>
            <a:r>
              <a:rPr lang="en-US" sz="1300" i="1" dirty="0"/>
              <a:t>, and </a:t>
            </a:r>
            <a:r>
              <a:rPr lang="en-US" sz="1300" b="1" i="1" dirty="0"/>
              <a:t>different communication channels</a:t>
            </a:r>
            <a:r>
              <a:rPr lang="en-US" sz="1300" i="1" dirty="0"/>
              <a:t>. </a:t>
            </a:r>
          </a:p>
          <a:p>
            <a:endParaRPr lang="en-US" sz="1300" i="1" dirty="0"/>
          </a:p>
          <a:p>
            <a:r>
              <a:rPr lang="en-US" sz="1300" i="1" dirty="0"/>
              <a:t>I particularly liked that we could </a:t>
            </a:r>
            <a:r>
              <a:rPr lang="en-US" sz="1300" b="1" i="1" dirty="0"/>
              <a:t>bring these strategies to life </a:t>
            </a:r>
            <a:r>
              <a:rPr lang="en-US" sz="1300" i="1" dirty="0"/>
              <a:t>in a group project. On top of that, each of us got to work with </a:t>
            </a:r>
            <a:r>
              <a:rPr lang="en-US" sz="1300" b="1" i="1" dirty="0" err="1"/>
              <a:t>Canva</a:t>
            </a:r>
            <a:r>
              <a:rPr lang="en-US" sz="1300" i="1" dirty="0"/>
              <a:t> to create different posts and/or videos and get knowledge about </a:t>
            </a:r>
            <a:r>
              <a:rPr lang="en-US" sz="1300" b="1" i="1" dirty="0"/>
              <a:t>how to create a post that e.g. brings a brand's image to life</a:t>
            </a:r>
            <a:r>
              <a:rPr lang="en-US" sz="1300" i="1" dirty="0"/>
              <a:t>. I also gained important insights from </a:t>
            </a:r>
            <a:r>
              <a:rPr lang="en-US" sz="1300" b="1" i="1" dirty="0"/>
              <a:t>professionals</a:t>
            </a:r>
            <a:r>
              <a:rPr lang="en-US" sz="1300" i="1" dirty="0"/>
              <a:t>, who practice these strategies in their daily lives, during </a:t>
            </a:r>
            <a:r>
              <a:rPr lang="en-US" sz="1300" b="1" i="1" dirty="0"/>
              <a:t>guest lectures</a:t>
            </a:r>
            <a:r>
              <a:rPr lang="en-US" sz="1300" i="1" dirty="0"/>
              <a:t>. </a:t>
            </a:r>
          </a:p>
          <a:p>
            <a:endParaRPr lang="en-US" sz="1300" i="1" dirty="0"/>
          </a:p>
          <a:p>
            <a:r>
              <a:rPr lang="en-US" sz="1300" i="1" dirty="0"/>
              <a:t>In a nutshell, the </a:t>
            </a:r>
            <a:r>
              <a:rPr lang="en-US" sz="1300" b="1" i="1" dirty="0" err="1"/>
              <a:t>Sbwl</a:t>
            </a:r>
            <a:r>
              <a:rPr lang="en-US" sz="1300" b="1" i="1" dirty="0"/>
              <a:t> is very interactive with a nice teaching style</a:t>
            </a:r>
            <a:r>
              <a:rPr lang="en-US" sz="1300" i="1" dirty="0"/>
              <a:t>. Therefore, I can highly recommend this </a:t>
            </a:r>
            <a:r>
              <a:rPr lang="en-US" sz="1300" i="1" dirty="0" err="1"/>
              <a:t>Sbwl</a:t>
            </a:r>
            <a:r>
              <a:rPr lang="en-US" sz="1300" i="1" dirty="0"/>
              <a:t> for </a:t>
            </a:r>
            <a:r>
              <a:rPr lang="en-US" sz="1300" b="1" i="1" dirty="0"/>
              <a:t>all creative people, who are interested in Consumer Marketing</a:t>
            </a:r>
            <a:r>
              <a:rPr lang="en-US" sz="1300" i="1" dirty="0"/>
              <a:t>."</a:t>
            </a:r>
            <a:br>
              <a:rPr lang="en-US" sz="1300" i="1" dirty="0"/>
            </a:br>
            <a:br>
              <a:rPr lang="en-US" sz="1300" i="1" dirty="0"/>
            </a:br>
            <a:r>
              <a:rPr lang="en-US" sz="1300" b="1" i="1" dirty="0"/>
              <a:t>Katharina Spiller, Student at WU Vienna</a:t>
            </a:r>
            <a:endParaRPr lang="de-AT" sz="1300" i="1" dirty="0"/>
          </a:p>
        </p:txBody>
      </p:sp>
    </p:spTree>
    <p:extLst>
      <p:ext uri="{BB962C8B-B14F-4D97-AF65-F5344CB8AC3E}">
        <p14:creationId xmlns:p14="http://schemas.microsoft.com/office/powerpoint/2010/main" val="330810352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altLang="de-DE" dirty="0"/>
              <a:t>Course 3 – Research </a:t>
            </a:r>
            <a:r>
              <a:rPr lang="de-AT" altLang="de-DE" dirty="0" err="1"/>
              <a:t>Methods</a:t>
            </a:r>
            <a:r>
              <a:rPr lang="de-AT" altLang="de-DE" dirty="0"/>
              <a:t> in Marketing</a:t>
            </a:r>
            <a:endParaRPr lang="de-AT" dirty="0"/>
          </a:p>
        </p:txBody>
      </p:sp>
      <p:sp>
        <p:nvSpPr>
          <p:cNvPr id="12" name="Abgerundete rechteckige Legende 11"/>
          <p:cNvSpPr/>
          <p:nvPr/>
        </p:nvSpPr>
        <p:spPr>
          <a:xfrm>
            <a:off x="3329986" y="1975631"/>
            <a:ext cx="2055517" cy="546813"/>
          </a:xfrm>
          <a:prstGeom prst="wedgeRoundRectCallout">
            <a:avLst>
              <a:gd name="adj1" fmla="val -64310"/>
              <a:gd name="adj2" fmla="val 355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sz="1400" dirty="0">
                <a:solidFill>
                  <a:schemeClr val="bg1"/>
                </a:solidFill>
              </a:rPr>
              <a:t>Marketing </a:t>
            </a:r>
            <a:r>
              <a:rPr lang="de-AT" sz="1400" dirty="0" err="1">
                <a:solidFill>
                  <a:schemeClr val="bg1"/>
                </a:solidFill>
              </a:rPr>
              <a:t>research</a:t>
            </a:r>
            <a:r>
              <a:rPr lang="de-AT" sz="1400" dirty="0">
                <a:solidFill>
                  <a:schemeClr val="bg1"/>
                </a:solidFill>
              </a:rPr>
              <a:t> </a:t>
            </a:r>
            <a:r>
              <a:rPr lang="de-AT" sz="1400" dirty="0" err="1">
                <a:solidFill>
                  <a:schemeClr val="bg1"/>
                </a:solidFill>
              </a:rPr>
              <a:t>process</a:t>
            </a:r>
            <a:endParaRPr lang="de-AT" sz="1400" dirty="0">
              <a:solidFill>
                <a:schemeClr val="bg1"/>
              </a:solidFill>
            </a:endParaRPr>
          </a:p>
        </p:txBody>
      </p:sp>
      <p:pic>
        <p:nvPicPr>
          <p:cNvPr id="2" name="Grafik 1"/>
          <p:cNvPicPr>
            <a:picLocks noChangeAspect="1"/>
          </p:cNvPicPr>
          <p:nvPr/>
        </p:nvPicPr>
        <p:blipFill rotWithShape="1">
          <a:blip r:embed="rId3" cstate="hqprint">
            <a:clrChange>
              <a:clrFrom>
                <a:srgbClr val="EFEFEF"/>
              </a:clrFrom>
              <a:clrTo>
                <a:srgbClr val="EFEFEF">
                  <a:alpha val="0"/>
                </a:srgbClr>
              </a:clrTo>
            </a:clrChange>
            <a:extLst>
              <a:ext uri="{28A0092B-C50C-407E-A947-70E740481C1C}">
                <a14:useLocalDpi xmlns:a14="http://schemas.microsoft.com/office/drawing/2010/main" val="0"/>
              </a:ext>
            </a:extLst>
          </a:blip>
          <a:srcRect r="58491" b="31442"/>
          <a:stretch/>
        </p:blipFill>
        <p:spPr>
          <a:xfrm>
            <a:off x="1042662" y="3668425"/>
            <a:ext cx="1644717" cy="1267854"/>
          </a:xfrm>
          <a:prstGeom prst="rect">
            <a:avLst/>
          </a:prstGeom>
        </p:spPr>
      </p:pic>
      <p:pic>
        <p:nvPicPr>
          <p:cNvPr id="14" name="Grafik 13"/>
          <p:cNvPicPr>
            <a:picLocks noChangeAspect="1"/>
          </p:cNvPicPr>
          <p:nvPr/>
        </p:nvPicPr>
        <p:blipFill rotWithShape="1">
          <a:blip r:embed="rId3" cstate="hqprint">
            <a:clrChange>
              <a:clrFrom>
                <a:srgbClr val="EFEFEF"/>
              </a:clrFrom>
              <a:clrTo>
                <a:srgbClr val="EFEFEF">
                  <a:alpha val="0"/>
                </a:srgbClr>
              </a:clrTo>
            </a:clrChange>
            <a:extLst>
              <a:ext uri="{28A0092B-C50C-407E-A947-70E740481C1C}">
                <a14:useLocalDpi xmlns:a14="http://schemas.microsoft.com/office/drawing/2010/main" val="0"/>
              </a:ext>
            </a:extLst>
          </a:blip>
          <a:srcRect l="60012" b="31442"/>
          <a:stretch/>
        </p:blipFill>
        <p:spPr>
          <a:xfrm>
            <a:off x="5419998" y="2637823"/>
            <a:ext cx="1609345" cy="1375764"/>
          </a:xfrm>
          <a:prstGeom prst="rect">
            <a:avLst/>
          </a:prstGeom>
        </p:spPr>
      </p:pic>
      <p:sp>
        <p:nvSpPr>
          <p:cNvPr id="11" name="Abgerundete rechteckige Legende 10"/>
          <p:cNvSpPr/>
          <p:nvPr/>
        </p:nvSpPr>
        <p:spPr>
          <a:xfrm>
            <a:off x="1292196" y="3197657"/>
            <a:ext cx="1681428" cy="470768"/>
          </a:xfrm>
          <a:prstGeom prst="wedgeRoundRectCallout">
            <a:avLst>
              <a:gd name="adj1" fmla="val -7346"/>
              <a:gd name="adj2" fmla="val 1377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sz="1400" dirty="0">
                <a:solidFill>
                  <a:schemeClr val="bg1"/>
                </a:solidFill>
              </a:rPr>
              <a:t>Qualitative </a:t>
            </a:r>
            <a:r>
              <a:rPr lang="de-AT" sz="1400" dirty="0" err="1">
                <a:solidFill>
                  <a:schemeClr val="bg1"/>
                </a:solidFill>
              </a:rPr>
              <a:t>methods</a:t>
            </a:r>
            <a:endParaRPr lang="de-AT" sz="1400" dirty="0">
              <a:solidFill>
                <a:schemeClr val="bg1"/>
              </a:solidFill>
            </a:endParaRPr>
          </a:p>
        </p:txBody>
      </p:sp>
      <p:sp>
        <p:nvSpPr>
          <p:cNvPr id="15" name="Abgerundete rechteckige Legende 14"/>
          <p:cNvSpPr/>
          <p:nvPr/>
        </p:nvSpPr>
        <p:spPr>
          <a:xfrm>
            <a:off x="6763496" y="2638554"/>
            <a:ext cx="1349226" cy="595708"/>
          </a:xfrm>
          <a:prstGeom prst="wedgeRoundRectCallout">
            <a:avLst>
              <a:gd name="adj1" fmla="val -72158"/>
              <a:gd name="adj2" fmla="val 1025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sz="1400" dirty="0">
                <a:solidFill>
                  <a:schemeClr val="bg1"/>
                </a:solidFill>
              </a:rPr>
              <a:t>Quantitative</a:t>
            </a:r>
          </a:p>
          <a:p>
            <a:pPr algn="ctr" eaLnBrk="1" hangingPunct="1">
              <a:defRPr/>
            </a:pPr>
            <a:r>
              <a:rPr lang="de-AT" sz="1400" dirty="0" err="1">
                <a:solidFill>
                  <a:schemeClr val="bg1"/>
                </a:solidFill>
              </a:rPr>
              <a:t>Methods</a:t>
            </a:r>
            <a:endParaRPr lang="de-AT" sz="1400" dirty="0">
              <a:solidFill>
                <a:schemeClr val="bg1"/>
              </a:solidFill>
            </a:endParaRPr>
          </a:p>
        </p:txBody>
      </p:sp>
      <p:pic>
        <p:nvPicPr>
          <p:cNvPr id="4" name="Grafik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2632" y="1993169"/>
            <a:ext cx="2372546" cy="941693"/>
          </a:xfrm>
          <a:prstGeom prst="rect">
            <a:avLst/>
          </a:prstGeom>
        </p:spPr>
      </p:pic>
      <p:pic>
        <p:nvPicPr>
          <p:cNvPr id="7" name="Grafik 6"/>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34667" r="66000"/>
                    </a14:imgEffect>
                  </a14:imgLayer>
                </a14:imgProps>
              </a:ext>
            </a:extLst>
          </a:blip>
          <a:srcRect l="34887" r="34687"/>
          <a:stretch/>
        </p:blipFill>
        <p:spPr>
          <a:xfrm>
            <a:off x="3259869" y="3752647"/>
            <a:ext cx="1302448" cy="1285938"/>
          </a:xfrm>
          <a:prstGeom prst="rect">
            <a:avLst/>
          </a:prstGeom>
        </p:spPr>
      </p:pic>
      <p:sp>
        <p:nvSpPr>
          <p:cNvPr id="13" name="Abgerundete rechteckige Legende 12"/>
          <p:cNvSpPr/>
          <p:nvPr/>
        </p:nvSpPr>
        <p:spPr>
          <a:xfrm>
            <a:off x="5189366" y="3965223"/>
            <a:ext cx="2070610" cy="779325"/>
          </a:xfrm>
          <a:prstGeom prst="wedgeRoundRectCallout">
            <a:avLst>
              <a:gd name="adj1" fmla="val -85405"/>
              <a:gd name="adj2" fmla="val 479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sz="1400" dirty="0">
                <a:solidFill>
                  <a:schemeClr val="bg1"/>
                </a:solidFill>
              </a:rPr>
              <a:t>Customer </a:t>
            </a:r>
            <a:r>
              <a:rPr lang="de-AT" sz="1400" dirty="0" err="1">
                <a:solidFill>
                  <a:schemeClr val="bg1"/>
                </a:solidFill>
              </a:rPr>
              <a:t>Insights</a:t>
            </a:r>
            <a:endParaRPr lang="de-AT" sz="1400" dirty="0">
              <a:solidFill>
                <a:schemeClr val="bg1"/>
              </a:solidFill>
            </a:endParaRPr>
          </a:p>
        </p:txBody>
      </p:sp>
      <p:sp>
        <p:nvSpPr>
          <p:cNvPr id="16" name="Rechteck 15"/>
          <p:cNvSpPr/>
          <p:nvPr/>
        </p:nvSpPr>
        <p:spPr>
          <a:xfrm>
            <a:off x="462408" y="1191958"/>
            <a:ext cx="7973448" cy="738664"/>
          </a:xfrm>
          <a:prstGeom prst="rect">
            <a:avLst/>
          </a:prstGeom>
        </p:spPr>
        <p:txBody>
          <a:bodyPr wrap="square">
            <a:spAutoFit/>
          </a:bodyPr>
          <a:lstStyle/>
          <a:p>
            <a:r>
              <a:rPr lang="en-US" sz="1400" dirty="0"/>
              <a:t>“Analytical thinking skills, knowledge on the identification of research questions, formulating hypotheses, operationalizing ways to test them and drawing conclusions based on the analysis of the results is vital for every marketing manager.”</a:t>
            </a:r>
            <a:endParaRPr lang="de-AT" sz="1400" dirty="0"/>
          </a:p>
        </p:txBody>
      </p:sp>
      <p:sp>
        <p:nvSpPr>
          <p:cNvPr id="3" name="Rechteck 2"/>
          <p:cNvSpPr/>
          <p:nvPr/>
        </p:nvSpPr>
        <p:spPr>
          <a:xfrm>
            <a:off x="542632" y="5057328"/>
            <a:ext cx="7377893" cy="307777"/>
          </a:xfrm>
          <a:prstGeom prst="rect">
            <a:avLst/>
          </a:prstGeom>
        </p:spPr>
        <p:txBody>
          <a:bodyPr wrap="square">
            <a:spAutoFit/>
          </a:bodyPr>
          <a:lstStyle/>
          <a:p>
            <a:r>
              <a:rPr lang="en-US" sz="1400" dirty="0"/>
              <a:t>You will learn how to synthesize data into actionable customer insights.</a:t>
            </a:r>
            <a:endParaRPr lang="de-AT" sz="1400" dirty="0"/>
          </a:p>
        </p:txBody>
      </p:sp>
      <p:sp>
        <p:nvSpPr>
          <p:cNvPr id="17" name="Abgerundete rechteckige Legende 16"/>
          <p:cNvSpPr/>
          <p:nvPr/>
        </p:nvSpPr>
        <p:spPr>
          <a:xfrm>
            <a:off x="3329986" y="2720690"/>
            <a:ext cx="1455168" cy="986948"/>
          </a:xfrm>
          <a:prstGeom prst="wedgeRoundRectCallout">
            <a:avLst>
              <a:gd name="adj1" fmla="val 117605"/>
              <a:gd name="adj2" fmla="val 272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AT" sz="1400" dirty="0" err="1">
                <a:solidFill>
                  <a:schemeClr val="bg1"/>
                </a:solidFill>
              </a:rPr>
              <a:t>Overview</a:t>
            </a:r>
            <a:r>
              <a:rPr lang="de-AT" sz="1400" dirty="0">
                <a:solidFill>
                  <a:schemeClr val="bg1"/>
                </a:solidFill>
              </a:rPr>
              <a:t> on </a:t>
            </a:r>
            <a:r>
              <a:rPr lang="de-AT" sz="1400" dirty="0" err="1">
                <a:solidFill>
                  <a:schemeClr val="bg1"/>
                </a:solidFill>
              </a:rPr>
              <a:t>big</a:t>
            </a:r>
            <a:r>
              <a:rPr lang="de-AT" sz="1400" dirty="0">
                <a:solidFill>
                  <a:schemeClr val="bg1"/>
                </a:solidFill>
              </a:rPr>
              <a:t> </a:t>
            </a:r>
            <a:r>
              <a:rPr lang="de-AT" sz="1400" dirty="0" err="1">
                <a:solidFill>
                  <a:schemeClr val="bg1"/>
                </a:solidFill>
              </a:rPr>
              <a:t>data</a:t>
            </a:r>
            <a:r>
              <a:rPr lang="de-AT" sz="1400" dirty="0">
                <a:solidFill>
                  <a:schemeClr val="bg1"/>
                </a:solidFill>
              </a:rPr>
              <a:t>, AI </a:t>
            </a:r>
            <a:r>
              <a:rPr lang="de-AT" sz="1400" dirty="0" err="1">
                <a:solidFill>
                  <a:schemeClr val="bg1"/>
                </a:solidFill>
              </a:rPr>
              <a:t>and</a:t>
            </a:r>
            <a:r>
              <a:rPr lang="de-AT" sz="1400" dirty="0">
                <a:solidFill>
                  <a:schemeClr val="bg1"/>
                </a:solidFill>
              </a:rPr>
              <a:t> </a:t>
            </a:r>
            <a:r>
              <a:rPr lang="de-AT" sz="1400" dirty="0" err="1">
                <a:solidFill>
                  <a:schemeClr val="bg1"/>
                </a:solidFill>
              </a:rPr>
              <a:t>machine</a:t>
            </a:r>
            <a:r>
              <a:rPr lang="de-AT" sz="1400" dirty="0">
                <a:solidFill>
                  <a:schemeClr val="bg1"/>
                </a:solidFill>
              </a:rPr>
              <a:t> </a:t>
            </a:r>
            <a:r>
              <a:rPr lang="de-AT" sz="1400" dirty="0" err="1">
                <a:solidFill>
                  <a:schemeClr val="bg1"/>
                </a:solidFill>
              </a:rPr>
              <a:t>learning</a:t>
            </a:r>
            <a:endParaRPr lang="de-AT" sz="1400" dirty="0">
              <a:solidFill>
                <a:schemeClr val="bg1"/>
              </a:solidFill>
            </a:endParaRPr>
          </a:p>
        </p:txBody>
      </p:sp>
    </p:spTree>
    <p:extLst>
      <p:ext uri="{BB962C8B-B14F-4D97-AF65-F5344CB8AC3E}">
        <p14:creationId xmlns:p14="http://schemas.microsoft.com/office/powerpoint/2010/main" val="2397733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5" grpId="0" animBg="1"/>
      <p:bldP spid="13" grpId="0" animBg="1"/>
      <p:bldP spid="16" grpId="0"/>
      <p:bldP spid="3"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altLang="de-DE" dirty="0"/>
              <a:t>Course 3 – Research </a:t>
            </a:r>
            <a:r>
              <a:rPr lang="de-AT" altLang="de-DE" dirty="0" err="1"/>
              <a:t>Methods</a:t>
            </a:r>
            <a:r>
              <a:rPr lang="de-AT" altLang="de-DE" dirty="0"/>
              <a:t> in Marketing</a:t>
            </a:r>
            <a:endParaRPr lang="de-AT" dirty="0"/>
          </a:p>
        </p:txBody>
      </p:sp>
      <p:pic>
        <p:nvPicPr>
          <p:cNvPr id="6" name="Grafik 5"/>
          <p:cNvPicPr>
            <a:picLocks noChangeAspect="1"/>
          </p:cNvPicPr>
          <p:nvPr/>
        </p:nvPicPr>
        <p:blipFill>
          <a:blip r:embed="rId3"/>
          <a:stretch>
            <a:fillRect/>
          </a:stretch>
        </p:blipFill>
        <p:spPr>
          <a:xfrm>
            <a:off x="400439" y="1712838"/>
            <a:ext cx="1726703" cy="1544440"/>
          </a:xfrm>
          <a:prstGeom prst="rect">
            <a:avLst/>
          </a:prstGeom>
        </p:spPr>
      </p:pic>
      <p:sp>
        <p:nvSpPr>
          <p:cNvPr id="18" name="Rechteck 17"/>
          <p:cNvSpPr/>
          <p:nvPr/>
        </p:nvSpPr>
        <p:spPr>
          <a:xfrm>
            <a:off x="2127142" y="1712838"/>
            <a:ext cx="5691753" cy="2893100"/>
          </a:xfrm>
          <a:prstGeom prst="rect">
            <a:avLst/>
          </a:prstGeom>
        </p:spPr>
        <p:txBody>
          <a:bodyPr wrap="square">
            <a:spAutoFit/>
          </a:bodyPr>
          <a:lstStyle/>
          <a:p>
            <a:r>
              <a:rPr lang="en-US" sz="1300" i="1" dirty="0"/>
              <a:t>"During </a:t>
            </a:r>
            <a:r>
              <a:rPr lang="en-US" sz="1300" b="1" i="1" dirty="0"/>
              <a:t>WS 22/23 </a:t>
            </a:r>
            <a:r>
              <a:rPr lang="en-US" sz="1300" i="1" dirty="0"/>
              <a:t>I took the </a:t>
            </a:r>
            <a:r>
              <a:rPr lang="en-US" sz="1300" b="1" i="1" dirty="0"/>
              <a:t>3rd course </a:t>
            </a:r>
            <a:r>
              <a:rPr lang="en-US" sz="1300" i="1" dirty="0"/>
              <a:t>of the specialization MCORE which is about </a:t>
            </a:r>
            <a:r>
              <a:rPr lang="en-US" sz="1300" b="1" i="1" dirty="0"/>
              <a:t>Research Methods in Marketing</a:t>
            </a:r>
            <a:r>
              <a:rPr lang="en-US" sz="1300" i="1" dirty="0"/>
              <a:t>. The course helped me gain a general understanding of the different approaches in the </a:t>
            </a:r>
            <a:r>
              <a:rPr lang="en-US" sz="1300" b="1" i="1" dirty="0"/>
              <a:t>marketing research</a:t>
            </a:r>
            <a:r>
              <a:rPr lang="en-US" sz="1300" i="1" dirty="0"/>
              <a:t> field. </a:t>
            </a:r>
            <a:r>
              <a:rPr lang="en-US" sz="1300" b="1" i="1" dirty="0"/>
              <a:t>Theoretical </a:t>
            </a:r>
            <a:r>
              <a:rPr lang="en-US" sz="1300" i="1" dirty="0"/>
              <a:t>as well as </a:t>
            </a:r>
            <a:r>
              <a:rPr lang="en-US" sz="1300" b="1" i="1" dirty="0"/>
              <a:t>practical learning methods</a:t>
            </a:r>
            <a:r>
              <a:rPr lang="en-US" sz="1300" i="1" dirty="0"/>
              <a:t>, like group works and discussions, </a:t>
            </a:r>
            <a:r>
              <a:rPr lang="en-US" sz="1300" b="1" i="1" dirty="0"/>
              <a:t>helped provide insights </a:t>
            </a:r>
            <a:r>
              <a:rPr lang="en-US" sz="1300" i="1" dirty="0"/>
              <a:t>on </a:t>
            </a:r>
            <a:r>
              <a:rPr lang="en-US" sz="1300" b="1" i="1" dirty="0"/>
              <a:t>when to use which methods and how to apply them in real life</a:t>
            </a:r>
            <a:r>
              <a:rPr lang="en-US" sz="1300" i="1" dirty="0"/>
              <a:t>. </a:t>
            </a:r>
          </a:p>
          <a:p>
            <a:endParaRPr lang="en-US" sz="1300" i="1" dirty="0"/>
          </a:p>
          <a:p>
            <a:r>
              <a:rPr lang="en-US" sz="1300" i="1" dirty="0"/>
              <a:t>As a result, we learned for example </a:t>
            </a:r>
            <a:r>
              <a:rPr lang="en-US" sz="1300" b="1" i="1" dirty="0"/>
              <a:t>how to formulate research questions</a:t>
            </a:r>
            <a:r>
              <a:rPr lang="en-US" sz="1300" i="1" dirty="0"/>
              <a:t> and </a:t>
            </a:r>
            <a:r>
              <a:rPr lang="en-US" sz="1300" b="1" i="1" dirty="0"/>
              <a:t>how to answer them with tools like excel</a:t>
            </a:r>
            <a:r>
              <a:rPr lang="en-US" sz="1300" i="1" dirty="0"/>
              <a:t>. After completing the course, I felt like </a:t>
            </a:r>
            <a:r>
              <a:rPr lang="en-US" sz="1300" b="1" i="1" dirty="0"/>
              <a:t>I learned new skills that will help my in my future career</a:t>
            </a:r>
            <a:r>
              <a:rPr lang="en-US" sz="1300" i="1" dirty="0"/>
              <a:t>."</a:t>
            </a:r>
          </a:p>
          <a:p>
            <a:endParaRPr lang="en-US" sz="1300" i="1" dirty="0"/>
          </a:p>
          <a:p>
            <a:r>
              <a:rPr lang="en-US" sz="1300" b="1" dirty="0"/>
              <a:t>Leonie </a:t>
            </a:r>
            <a:r>
              <a:rPr lang="en-US" sz="1300" b="1" dirty="0" err="1"/>
              <a:t>Beier</a:t>
            </a:r>
            <a:r>
              <a:rPr lang="en-US" sz="1300" b="1" dirty="0"/>
              <a:t>, Student at WU Vienna</a:t>
            </a:r>
            <a:endParaRPr lang="de-AT" sz="1300" b="1" dirty="0"/>
          </a:p>
        </p:txBody>
      </p:sp>
    </p:spTree>
    <p:extLst>
      <p:ext uri="{BB962C8B-B14F-4D97-AF65-F5344CB8AC3E}">
        <p14:creationId xmlns:p14="http://schemas.microsoft.com/office/powerpoint/2010/main" val="363033352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Bildergebnis für vö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7127"/>
          <a:stretch/>
        </p:blipFill>
        <p:spPr bwMode="auto">
          <a:xfrm>
            <a:off x="7374419" y="4817374"/>
            <a:ext cx="1454500" cy="609792"/>
          </a:xfrm>
          <a:prstGeom prst="rect">
            <a:avLst/>
          </a:prstGeom>
          <a:noFill/>
          <a:extLst>
            <a:ext uri="{909E8E84-426E-40DD-AFC4-6F175D3DCCD1}">
              <a14:hiddenFill xmlns:a14="http://schemas.microsoft.com/office/drawing/2010/main">
                <a:solidFill>
                  <a:srgbClr val="FFFFFF"/>
                </a:solidFill>
              </a14:hiddenFill>
            </a:ext>
          </a:extLst>
        </p:spPr>
      </p:pic>
      <p:sp>
        <p:nvSpPr>
          <p:cNvPr id="31747" name="Inhaltsplatzhalter 2"/>
          <p:cNvSpPr>
            <a:spLocks noGrp="1"/>
          </p:cNvSpPr>
          <p:nvPr>
            <p:ph idx="1"/>
          </p:nvPr>
        </p:nvSpPr>
        <p:spPr>
          <a:xfrm>
            <a:off x="462408" y="1749366"/>
            <a:ext cx="8935974" cy="3452217"/>
          </a:xfrm>
        </p:spPr>
        <p:txBody>
          <a:bodyPr wrap="square">
            <a:spAutoFit/>
          </a:bodyPr>
          <a:lstStyle/>
          <a:p>
            <a:pPr>
              <a:lnSpc>
                <a:spcPts val="1200"/>
              </a:lnSpc>
            </a:pPr>
            <a:r>
              <a:rPr lang="de-AT" altLang="de-DE" sz="1400" b="1" dirty="0"/>
              <a:t>Consumer </a:t>
            </a:r>
            <a:r>
              <a:rPr lang="de-AT" altLang="de-DE" sz="1400" b="1" dirty="0" err="1"/>
              <a:t>behavior</a:t>
            </a:r>
            <a:r>
              <a:rPr lang="de-AT" altLang="de-DE" sz="1400" b="1" dirty="0"/>
              <a:t> in </a:t>
            </a:r>
            <a:r>
              <a:rPr lang="de-AT" altLang="de-DE" sz="1400" b="1" dirty="0" err="1"/>
              <a:t>relation</a:t>
            </a:r>
            <a:r>
              <a:rPr lang="de-AT" altLang="de-DE" sz="1400" b="1" dirty="0"/>
              <a:t> </a:t>
            </a:r>
            <a:r>
              <a:rPr lang="de-AT" altLang="de-DE" sz="1400" b="1" dirty="0" err="1"/>
              <a:t>to</a:t>
            </a:r>
            <a:r>
              <a:rPr lang="de-AT" altLang="de-DE" sz="1400" b="1" dirty="0"/>
              <a:t> </a:t>
            </a:r>
            <a:r>
              <a:rPr lang="de-AT" altLang="de-DE" sz="1400" b="1" dirty="0" err="1"/>
              <a:t>terry</a:t>
            </a:r>
            <a:r>
              <a:rPr lang="de-AT" altLang="de-DE" sz="1400" b="1" dirty="0"/>
              <a:t> </a:t>
            </a:r>
            <a:r>
              <a:rPr lang="de-AT" altLang="de-DE" sz="1400" b="1" dirty="0" err="1"/>
              <a:t>cloth</a:t>
            </a:r>
            <a:r>
              <a:rPr lang="de-AT" altLang="de-DE" sz="1400" b="1" dirty="0"/>
              <a:t> </a:t>
            </a:r>
            <a:r>
              <a:rPr lang="de-AT" altLang="de-DE" sz="1400" dirty="0"/>
              <a:t>(Winter 2023/24)</a:t>
            </a:r>
          </a:p>
          <a:p>
            <a:pPr marL="0" indent="0">
              <a:lnSpc>
                <a:spcPts val="1200"/>
              </a:lnSpc>
              <a:buNone/>
            </a:pPr>
            <a:endParaRPr lang="de-AT" altLang="de-DE" sz="1400" b="1" dirty="0"/>
          </a:p>
          <a:p>
            <a:pPr>
              <a:lnSpc>
                <a:spcPts val="1200"/>
              </a:lnSpc>
            </a:pPr>
            <a:r>
              <a:rPr lang="de-AT" altLang="de-DE" sz="1400" b="1" dirty="0" err="1"/>
              <a:t>Social</a:t>
            </a:r>
            <a:r>
              <a:rPr lang="de-AT" altLang="de-DE" sz="1400" b="1" dirty="0"/>
              <a:t> Economy: online </a:t>
            </a:r>
            <a:r>
              <a:rPr lang="de-AT" altLang="de-DE" sz="1400" b="1" dirty="0" err="1"/>
              <a:t>platform</a:t>
            </a:r>
            <a:r>
              <a:rPr lang="de-AT" altLang="de-DE" sz="1400" b="1" dirty="0"/>
              <a:t> </a:t>
            </a:r>
            <a:r>
              <a:rPr lang="de-AT" altLang="de-DE" sz="1400" b="1" dirty="0" err="1"/>
              <a:t>re-use</a:t>
            </a:r>
            <a:r>
              <a:rPr lang="de-AT" altLang="de-DE" sz="1400" b="1" dirty="0"/>
              <a:t> </a:t>
            </a:r>
            <a:r>
              <a:rPr lang="de-AT" altLang="de-DE" sz="1400" b="1" dirty="0" err="1"/>
              <a:t>products</a:t>
            </a:r>
            <a:r>
              <a:rPr lang="de-AT" altLang="de-DE" sz="1400" b="1" dirty="0"/>
              <a:t> </a:t>
            </a:r>
            <a:r>
              <a:rPr lang="de-AT" altLang="de-DE" sz="1400" dirty="0"/>
              <a:t>(Winter 2021/22)</a:t>
            </a:r>
          </a:p>
          <a:p>
            <a:pPr>
              <a:lnSpc>
                <a:spcPts val="1200"/>
              </a:lnSpc>
            </a:pPr>
            <a:endParaRPr lang="de-AT" altLang="de-DE" sz="1400" b="1" dirty="0"/>
          </a:p>
          <a:p>
            <a:pPr>
              <a:lnSpc>
                <a:spcPts val="1200"/>
              </a:lnSpc>
            </a:pPr>
            <a:r>
              <a:rPr lang="de-AT" altLang="de-DE" sz="1400" b="1" dirty="0"/>
              <a:t>Consumer </a:t>
            </a:r>
            <a:r>
              <a:rPr lang="de-AT" altLang="de-DE" sz="1400" b="1" dirty="0" err="1"/>
              <a:t>behavior</a:t>
            </a:r>
            <a:r>
              <a:rPr lang="de-AT" altLang="de-DE" sz="1400" b="1" dirty="0"/>
              <a:t> in </a:t>
            </a:r>
            <a:r>
              <a:rPr lang="de-AT" altLang="de-DE" sz="1400" b="1" dirty="0" err="1"/>
              <a:t>community</a:t>
            </a:r>
            <a:r>
              <a:rPr lang="de-AT" altLang="de-DE" sz="1400" b="1" dirty="0"/>
              <a:t> </a:t>
            </a:r>
            <a:r>
              <a:rPr lang="de-AT" altLang="de-DE" sz="1400" b="1" dirty="0" err="1"/>
              <a:t>gardens</a:t>
            </a:r>
            <a:r>
              <a:rPr lang="de-AT" altLang="de-DE" sz="1400" b="1" dirty="0"/>
              <a:t> </a:t>
            </a:r>
            <a:r>
              <a:rPr lang="de-AT" altLang="de-DE" sz="1400" dirty="0"/>
              <a:t>(Summer 2021)</a:t>
            </a:r>
          </a:p>
          <a:p>
            <a:pPr>
              <a:lnSpc>
                <a:spcPts val="1200"/>
              </a:lnSpc>
            </a:pPr>
            <a:endParaRPr lang="de-AT" altLang="de-DE" sz="1400" b="1" dirty="0"/>
          </a:p>
          <a:p>
            <a:pPr>
              <a:lnSpc>
                <a:spcPts val="1200"/>
              </a:lnSpc>
            </a:pPr>
            <a:r>
              <a:rPr lang="de-AT" altLang="de-DE" sz="1400" b="1" dirty="0"/>
              <a:t>Market potential </a:t>
            </a:r>
            <a:r>
              <a:rPr lang="de-AT" altLang="de-DE" sz="1400" b="1" dirty="0" err="1"/>
              <a:t>for</a:t>
            </a:r>
            <a:r>
              <a:rPr lang="de-AT" altLang="de-DE" sz="1400" b="1" dirty="0"/>
              <a:t> EDWIN </a:t>
            </a:r>
            <a:r>
              <a:rPr lang="de-AT" altLang="de-DE" sz="1400" dirty="0"/>
              <a:t>(Winter 2020/21) </a:t>
            </a:r>
          </a:p>
          <a:p>
            <a:pPr>
              <a:lnSpc>
                <a:spcPts val="1200"/>
              </a:lnSpc>
            </a:pPr>
            <a:endParaRPr lang="de-AT" altLang="de-DE" sz="1400" b="1" dirty="0"/>
          </a:p>
          <a:p>
            <a:pPr>
              <a:lnSpc>
                <a:spcPts val="1200"/>
              </a:lnSpc>
            </a:pPr>
            <a:r>
              <a:rPr lang="de-AT" altLang="de-DE" sz="1400" b="1" dirty="0"/>
              <a:t>Customer Feedback </a:t>
            </a:r>
            <a:r>
              <a:rPr lang="de-AT" altLang="de-DE" sz="1400" dirty="0"/>
              <a:t>(Summer 2020) </a:t>
            </a:r>
            <a:endParaRPr lang="de-AT" altLang="de-DE" sz="1400" b="1" dirty="0"/>
          </a:p>
          <a:p>
            <a:pPr marL="0" indent="0">
              <a:lnSpc>
                <a:spcPts val="1200"/>
              </a:lnSpc>
              <a:buNone/>
            </a:pPr>
            <a:endParaRPr lang="de-AT" altLang="de-DE" sz="1400" b="1" dirty="0"/>
          </a:p>
          <a:p>
            <a:pPr>
              <a:lnSpc>
                <a:spcPts val="1200"/>
              </a:lnSpc>
            </a:pPr>
            <a:r>
              <a:rPr lang="de-AT" altLang="de-DE" sz="1400" b="1" dirty="0" err="1"/>
              <a:t>Perceived</a:t>
            </a:r>
            <a:r>
              <a:rPr lang="de-AT" altLang="de-DE" sz="1400" b="1" dirty="0"/>
              <a:t> </a:t>
            </a:r>
            <a:r>
              <a:rPr lang="de-AT" altLang="de-DE" sz="1400" b="1" dirty="0" err="1"/>
              <a:t>customer</a:t>
            </a:r>
            <a:r>
              <a:rPr lang="de-AT" altLang="de-DE" sz="1400" b="1" dirty="0"/>
              <a:t> </a:t>
            </a:r>
            <a:r>
              <a:rPr lang="de-AT" altLang="de-DE" sz="1400" b="1" dirty="0" err="1"/>
              <a:t>value</a:t>
            </a:r>
            <a:r>
              <a:rPr lang="de-AT" altLang="de-DE" sz="1400" b="1" dirty="0"/>
              <a:t>, Customer </a:t>
            </a:r>
            <a:r>
              <a:rPr lang="de-AT" altLang="de-DE" sz="1400" b="1" dirty="0" err="1"/>
              <a:t>segmentation</a:t>
            </a:r>
            <a:r>
              <a:rPr lang="de-AT" altLang="de-DE" sz="1400" b="1" dirty="0"/>
              <a:t>,</a:t>
            </a:r>
          </a:p>
          <a:p>
            <a:pPr marL="273050" lvl="1" indent="0">
              <a:lnSpc>
                <a:spcPts val="1200"/>
              </a:lnSpc>
              <a:buNone/>
            </a:pPr>
            <a:r>
              <a:rPr lang="de-AT" altLang="de-DE" sz="1400" b="1" dirty="0"/>
              <a:t>Brand </a:t>
            </a:r>
            <a:r>
              <a:rPr lang="de-AT" altLang="de-DE" sz="1400" b="1" dirty="0" err="1"/>
              <a:t>positioning</a:t>
            </a:r>
            <a:r>
              <a:rPr lang="de-AT" altLang="de-DE" sz="1400" dirty="0"/>
              <a:t> (Summer 2019, 2017 and 2013)</a:t>
            </a:r>
          </a:p>
          <a:p>
            <a:pPr>
              <a:lnSpc>
                <a:spcPts val="1200"/>
              </a:lnSpc>
            </a:pPr>
            <a:endParaRPr lang="de-AT" altLang="de-DE" sz="1400" dirty="0"/>
          </a:p>
          <a:p>
            <a:pPr>
              <a:lnSpc>
                <a:spcPts val="1200"/>
              </a:lnSpc>
            </a:pPr>
            <a:r>
              <a:rPr lang="de-AT" altLang="de-DE" sz="1400" b="1" dirty="0" err="1"/>
              <a:t>Usage</a:t>
            </a:r>
            <a:r>
              <a:rPr lang="de-AT" altLang="de-DE" sz="1400" b="1" dirty="0"/>
              <a:t> and </a:t>
            </a:r>
            <a:r>
              <a:rPr lang="de-AT" altLang="de-DE" sz="1400" b="1" dirty="0" err="1"/>
              <a:t>optimization</a:t>
            </a:r>
            <a:r>
              <a:rPr lang="de-AT" altLang="de-DE" sz="1400" b="1" dirty="0"/>
              <a:t> </a:t>
            </a:r>
            <a:r>
              <a:rPr lang="de-AT" altLang="de-DE" sz="1400" b="1" dirty="0" err="1"/>
              <a:t>of</a:t>
            </a:r>
            <a:r>
              <a:rPr lang="de-AT" altLang="de-DE" sz="1400" b="1" dirty="0"/>
              <a:t> </a:t>
            </a:r>
            <a:r>
              <a:rPr lang="de-AT" altLang="de-DE" sz="1400" b="1" dirty="0" err="1"/>
              <a:t>promotional</a:t>
            </a:r>
            <a:r>
              <a:rPr lang="de-AT" altLang="de-DE" sz="1400" b="1" dirty="0"/>
              <a:t> </a:t>
            </a:r>
            <a:r>
              <a:rPr lang="de-AT" altLang="de-DE" sz="1400" b="1" dirty="0" err="1"/>
              <a:t>merchandise</a:t>
            </a:r>
            <a:endParaRPr lang="de-AT" altLang="de-DE" sz="1400" dirty="0"/>
          </a:p>
          <a:p>
            <a:pPr marL="273050" lvl="1" indent="0">
              <a:lnSpc>
                <a:spcPts val="1200"/>
              </a:lnSpc>
              <a:buNone/>
            </a:pPr>
            <a:r>
              <a:rPr lang="de-AT" altLang="de-DE" sz="1400" dirty="0"/>
              <a:t>(Winter 2018/19 and 2016/17)</a:t>
            </a:r>
          </a:p>
        </p:txBody>
      </p:sp>
      <p:pic>
        <p:nvPicPr>
          <p:cNvPr id="3175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4491" y="4287110"/>
            <a:ext cx="1209815" cy="54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p:cNvPicPr>
            <a:picLocks noChangeAspect="1"/>
          </p:cNvPicPr>
          <p:nvPr/>
        </p:nvPicPr>
        <p:blipFill>
          <a:blip r:embed="rId4"/>
          <a:stretch>
            <a:fillRect/>
          </a:stretch>
        </p:blipFill>
        <p:spPr>
          <a:xfrm>
            <a:off x="7534407" y="2692510"/>
            <a:ext cx="1146393" cy="561733"/>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8924" y="3324577"/>
            <a:ext cx="953589" cy="503988"/>
          </a:xfrm>
          <a:prstGeom prst="rect">
            <a:avLst/>
          </a:prstGeom>
        </p:spPr>
      </p:pic>
      <p:pic>
        <p:nvPicPr>
          <p:cNvPr id="10" name="Grafik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414491" y="3859352"/>
            <a:ext cx="1180707" cy="352913"/>
          </a:xfrm>
          <a:prstGeom prst="rect">
            <a:avLst/>
          </a:prstGeom>
        </p:spPr>
      </p:pic>
      <p:sp>
        <p:nvSpPr>
          <p:cNvPr id="12" name="Rechteck 11"/>
          <p:cNvSpPr/>
          <p:nvPr/>
        </p:nvSpPr>
        <p:spPr>
          <a:xfrm>
            <a:off x="462408" y="1134834"/>
            <a:ext cx="6698401" cy="523220"/>
          </a:xfrm>
          <a:prstGeom prst="rect">
            <a:avLst/>
          </a:prstGeom>
        </p:spPr>
        <p:txBody>
          <a:bodyPr wrap="square">
            <a:spAutoFit/>
          </a:bodyPr>
          <a:lstStyle/>
          <a:p>
            <a:r>
              <a:rPr lang="en-US" sz="1400" dirty="0"/>
              <a:t>“In this course, generating customer insights is trained along real-world problems in marketing practice.”</a:t>
            </a:r>
            <a:endParaRPr lang="de-AT" sz="1400" dirty="0"/>
          </a:p>
        </p:txBody>
      </p:sp>
      <p:sp>
        <p:nvSpPr>
          <p:cNvPr id="4" name="Titel 3">
            <a:extLst>
              <a:ext uri="{FF2B5EF4-FFF2-40B4-BE49-F238E27FC236}">
                <a16:creationId xmlns:a16="http://schemas.microsoft.com/office/drawing/2014/main" id="{E84BDC08-09C4-72A3-5A04-E4259013B8B4}"/>
              </a:ext>
            </a:extLst>
          </p:cNvPr>
          <p:cNvSpPr>
            <a:spLocks noGrp="1"/>
          </p:cNvSpPr>
          <p:nvPr>
            <p:ph type="title"/>
          </p:nvPr>
        </p:nvSpPr>
        <p:spPr/>
        <p:txBody>
          <a:bodyPr/>
          <a:lstStyle/>
          <a:p>
            <a:r>
              <a:rPr lang="de-AT" altLang="de-DE" dirty="0"/>
              <a:t>Course 4 – Marketing and Consumer Research Project</a:t>
            </a:r>
            <a:endParaRPr lang="de-AT" dirty="0"/>
          </a:p>
        </p:txBody>
      </p:sp>
      <p:sp>
        <p:nvSpPr>
          <p:cNvPr id="13" name="Textfeld 12"/>
          <p:cNvSpPr txBox="1"/>
          <p:nvPr/>
        </p:nvSpPr>
        <p:spPr>
          <a:xfrm>
            <a:off x="315081" y="5273277"/>
            <a:ext cx="3543855" cy="307777"/>
          </a:xfrm>
          <a:prstGeom prst="rect">
            <a:avLst/>
          </a:prstGeom>
          <a:noFill/>
        </p:spPr>
        <p:txBody>
          <a:bodyPr wrap="square" rtlCol="0">
            <a:spAutoFit/>
          </a:bodyPr>
          <a:lstStyle/>
          <a:p>
            <a:r>
              <a:rPr lang="de-AT" sz="1400" b="1" i="1" dirty="0">
                <a:hlinkClick r:id="rId7"/>
              </a:rPr>
              <a:t>Innovative Teaching Award 2023</a:t>
            </a:r>
            <a:endParaRPr lang="de-AT" sz="1400" b="1" i="1" dirty="0"/>
          </a:p>
        </p:txBody>
      </p:sp>
      <p:pic>
        <p:nvPicPr>
          <p:cNvPr id="3" name="Grafik 2">
            <a:extLst>
              <a:ext uri="{FF2B5EF4-FFF2-40B4-BE49-F238E27FC236}">
                <a16:creationId xmlns:a16="http://schemas.microsoft.com/office/drawing/2014/main" id="{6CCCA9ED-CB1A-7638-7220-0C31948E1BF7}"/>
              </a:ext>
            </a:extLst>
          </p:cNvPr>
          <p:cNvPicPr>
            <a:picLocks noChangeAspect="1"/>
          </p:cNvPicPr>
          <p:nvPr/>
        </p:nvPicPr>
        <p:blipFill rotWithShape="1">
          <a:blip r:embed="rId8"/>
          <a:srcRect t="28372" b="29315"/>
          <a:stretch/>
        </p:blipFill>
        <p:spPr>
          <a:xfrm>
            <a:off x="7312425" y="1156437"/>
            <a:ext cx="1578489" cy="667905"/>
          </a:xfrm>
          <a:prstGeom prst="rect">
            <a:avLst/>
          </a:prstGeom>
        </p:spPr>
      </p:pic>
      <p:pic>
        <p:nvPicPr>
          <p:cNvPr id="1026" name="Picture 2">
            <a:extLst>
              <a:ext uri="{FF2B5EF4-FFF2-40B4-BE49-F238E27FC236}">
                <a16:creationId xmlns:a16="http://schemas.microsoft.com/office/drawing/2014/main" id="{69A953E9-8E39-2A8A-4DF2-8F41156B298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3117" b="15024"/>
          <a:stretch/>
        </p:blipFill>
        <p:spPr bwMode="auto">
          <a:xfrm>
            <a:off x="7263792" y="1899817"/>
            <a:ext cx="1664953" cy="71784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EF0A531D-16C1-C5F0-BD5F-D715B58D3E30}"/>
              </a:ext>
            </a:extLst>
          </p:cNvPr>
          <p:cNvSpPr txBox="1"/>
          <p:nvPr/>
        </p:nvSpPr>
        <p:spPr>
          <a:xfrm>
            <a:off x="3775576" y="5273276"/>
            <a:ext cx="4320476" cy="307777"/>
          </a:xfrm>
          <a:prstGeom prst="rect">
            <a:avLst/>
          </a:prstGeom>
          <a:noFill/>
        </p:spPr>
        <p:txBody>
          <a:bodyPr wrap="square" rtlCol="0">
            <a:spAutoFit/>
          </a:bodyPr>
          <a:lstStyle/>
          <a:p>
            <a:r>
              <a:rPr lang="de-AT" sz="1400" i="1" dirty="0"/>
              <a:t>https://youtu.be/cCOs8ZmUFrI</a:t>
            </a:r>
          </a:p>
        </p:txBody>
      </p:sp>
    </p:spTree>
    <p:extLst>
      <p:ext uri="{BB962C8B-B14F-4D97-AF65-F5344CB8AC3E}">
        <p14:creationId xmlns:p14="http://schemas.microsoft.com/office/powerpoint/2010/main" val="189472055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de-AT" altLang="de-DE" dirty="0"/>
              <a:t>Course 4</a:t>
            </a:r>
            <a:br>
              <a:rPr lang="de-AT" altLang="de-DE" dirty="0"/>
            </a:br>
            <a:r>
              <a:rPr lang="de-AT" altLang="de-DE" dirty="0"/>
              <a:t>Marketing </a:t>
            </a:r>
            <a:r>
              <a:rPr lang="de-AT" altLang="de-DE" dirty="0" err="1"/>
              <a:t>and</a:t>
            </a:r>
            <a:r>
              <a:rPr lang="de-AT" altLang="de-DE" dirty="0"/>
              <a:t> Consumer Research Project</a:t>
            </a:r>
            <a:endParaRPr lang="de-AT" dirty="0"/>
          </a:p>
        </p:txBody>
      </p:sp>
      <p:pic>
        <p:nvPicPr>
          <p:cNvPr id="6" name="Picture 5"/>
          <p:cNvPicPr>
            <a:picLocks noChangeAspect="1"/>
          </p:cNvPicPr>
          <p:nvPr/>
        </p:nvPicPr>
        <p:blipFill>
          <a:blip r:embed="rId2"/>
          <a:stretch>
            <a:fillRect/>
          </a:stretch>
        </p:blipFill>
        <p:spPr>
          <a:xfrm>
            <a:off x="1433090" y="4196993"/>
            <a:ext cx="2718594" cy="113561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2385219" y="3146757"/>
            <a:ext cx="3988594" cy="75656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4445017" y="4430413"/>
            <a:ext cx="3286092" cy="49414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stretch>
            <a:fillRect/>
          </a:stretch>
        </p:blipFill>
        <p:spPr>
          <a:xfrm>
            <a:off x="1692360" y="1217959"/>
            <a:ext cx="5143500" cy="1722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274088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84BDC08-09C4-72A3-5A04-E4259013B8B4}"/>
              </a:ext>
            </a:extLst>
          </p:cNvPr>
          <p:cNvSpPr>
            <a:spLocks noGrp="1"/>
          </p:cNvSpPr>
          <p:nvPr>
            <p:ph type="title"/>
          </p:nvPr>
        </p:nvSpPr>
        <p:spPr/>
        <p:txBody>
          <a:bodyPr/>
          <a:lstStyle/>
          <a:p>
            <a:r>
              <a:rPr lang="de-AT" altLang="de-DE" dirty="0"/>
              <a:t>Course 4 – Marketing and Consumer Research Project</a:t>
            </a:r>
            <a:endParaRPr lang="de-AT" dirty="0"/>
          </a:p>
        </p:txBody>
      </p:sp>
      <p:pic>
        <p:nvPicPr>
          <p:cNvPr id="3" name="Grafik 2"/>
          <p:cNvPicPr>
            <a:picLocks noChangeAspect="1"/>
          </p:cNvPicPr>
          <p:nvPr/>
        </p:nvPicPr>
        <p:blipFill rotWithShape="1">
          <a:blip r:embed="rId2"/>
          <a:srcRect l="3821" t="4779" r="60974" b="59109"/>
          <a:stretch/>
        </p:blipFill>
        <p:spPr>
          <a:xfrm>
            <a:off x="462408" y="1509008"/>
            <a:ext cx="1657350" cy="1747159"/>
          </a:xfrm>
          <a:prstGeom prst="rect">
            <a:avLst/>
          </a:prstGeom>
        </p:spPr>
      </p:pic>
      <p:sp>
        <p:nvSpPr>
          <p:cNvPr id="2" name="Rechteck 1"/>
          <p:cNvSpPr/>
          <p:nvPr/>
        </p:nvSpPr>
        <p:spPr>
          <a:xfrm>
            <a:off x="2119758" y="1632994"/>
            <a:ext cx="5678192" cy="3493264"/>
          </a:xfrm>
          <a:prstGeom prst="rect">
            <a:avLst/>
          </a:prstGeom>
        </p:spPr>
        <p:txBody>
          <a:bodyPr wrap="square">
            <a:spAutoFit/>
          </a:bodyPr>
          <a:lstStyle/>
          <a:p>
            <a:r>
              <a:rPr lang="en-US" sz="1300" dirty="0">
                <a:solidFill>
                  <a:srgbClr val="323232"/>
                </a:solidFill>
              </a:rPr>
              <a:t>"</a:t>
            </a:r>
            <a:r>
              <a:rPr lang="en-US" sz="1300" i="1" dirty="0"/>
              <a:t>I did the “Marketing and Consumer Research Project” course as part of the M.CORE specialization in the </a:t>
            </a:r>
            <a:r>
              <a:rPr lang="en-US" sz="1300" b="1" i="1" dirty="0"/>
              <a:t>WS 2022/23 </a:t>
            </a:r>
            <a:r>
              <a:rPr lang="en-US" sz="1300" i="1" dirty="0"/>
              <a:t>and it is </a:t>
            </a:r>
            <a:r>
              <a:rPr lang="en-US" sz="1300" b="1" i="1" dirty="0"/>
              <a:t>exactly what its name says</a:t>
            </a:r>
            <a:r>
              <a:rPr lang="en-US" sz="1300" i="1" dirty="0"/>
              <a:t>. </a:t>
            </a:r>
          </a:p>
          <a:p>
            <a:endParaRPr lang="en-US" sz="1300" i="1" dirty="0"/>
          </a:p>
          <a:p>
            <a:r>
              <a:rPr lang="en-US" sz="1300" i="1" dirty="0"/>
              <a:t>In our project, we were tasked with conducting customer research in collaboration with </a:t>
            </a:r>
            <a:r>
              <a:rPr lang="en-US" sz="1300" b="1" i="1" dirty="0" err="1">
                <a:solidFill>
                  <a:srgbClr val="0070C0"/>
                </a:solidFill>
              </a:rPr>
              <a:t>Vöslauer</a:t>
            </a:r>
            <a:r>
              <a:rPr lang="en-US" sz="1300" i="1" dirty="0">
                <a:solidFill>
                  <a:srgbClr val="0070C0"/>
                </a:solidFill>
              </a:rPr>
              <a:t> </a:t>
            </a:r>
            <a:r>
              <a:rPr lang="en-US" sz="1300" i="1" dirty="0"/>
              <a:t>to identify the big </a:t>
            </a:r>
            <a:r>
              <a:rPr lang="en-US" sz="1300" b="1" i="1" dirty="0"/>
              <a:t>non-alcoholic beverage trends</a:t>
            </a:r>
            <a:r>
              <a:rPr lang="en-US" sz="1300" i="1" dirty="0"/>
              <a:t> that will shape the coming decade. We were guided through a </a:t>
            </a:r>
            <a:r>
              <a:rPr lang="en-US" sz="1300" b="1" i="1" dirty="0"/>
              <a:t>real-life empirical study </a:t>
            </a:r>
            <a:r>
              <a:rPr lang="en-US" sz="1300" i="1" dirty="0"/>
              <a:t>by </a:t>
            </a:r>
            <a:r>
              <a:rPr lang="en-US" sz="1300" b="1" i="1" dirty="0"/>
              <a:t>knowledgeable and experienced lecturers </a:t>
            </a:r>
            <a:r>
              <a:rPr lang="en-US" sz="1300" i="1" dirty="0"/>
              <a:t>who provided us with </a:t>
            </a:r>
            <a:r>
              <a:rPr lang="en-US" sz="1300" b="1" i="1" dirty="0"/>
              <a:t>advice and support</a:t>
            </a:r>
            <a:r>
              <a:rPr lang="en-US" sz="1300" i="1" dirty="0"/>
              <a:t> every step of the way. </a:t>
            </a:r>
          </a:p>
          <a:p>
            <a:endParaRPr lang="en-US" sz="1300" i="1" dirty="0"/>
          </a:p>
          <a:p>
            <a:r>
              <a:rPr lang="en-US" sz="1300" i="1" dirty="0"/>
              <a:t>The </a:t>
            </a:r>
            <a:r>
              <a:rPr lang="en-US" sz="1300" b="1" i="1" dirty="0"/>
              <a:t>hands-on experience </a:t>
            </a:r>
            <a:r>
              <a:rPr lang="en-US" sz="1300" i="1" dirty="0"/>
              <a:t>of how to conduct and present such research from start to finish gave me a </a:t>
            </a:r>
            <a:r>
              <a:rPr lang="en-US" sz="1300" b="1" i="1" dirty="0"/>
              <a:t>practical understanding </a:t>
            </a:r>
            <a:r>
              <a:rPr lang="en-US" sz="1300" i="1" dirty="0"/>
              <a:t>of </a:t>
            </a:r>
            <a:r>
              <a:rPr lang="en-US" sz="1300" b="1" i="1" dirty="0"/>
              <a:t>generating customer insights, which I think is an invaluable skill for my future career</a:t>
            </a:r>
            <a:r>
              <a:rPr lang="en-US" sz="1300" i="1" dirty="0"/>
              <a:t>."</a:t>
            </a:r>
            <a:br>
              <a:rPr lang="en-US" sz="1300" i="1" dirty="0"/>
            </a:br>
            <a:br>
              <a:rPr lang="en-US" sz="1300" dirty="0"/>
            </a:br>
            <a:r>
              <a:rPr lang="en-US" sz="1300" b="1" dirty="0"/>
              <a:t>Bence Oláh, Student at WU Vienna</a:t>
            </a:r>
            <a:endParaRPr lang="de-AT" sz="1300" b="1" dirty="0"/>
          </a:p>
        </p:txBody>
      </p:sp>
    </p:spTree>
    <p:extLst>
      <p:ext uri="{BB962C8B-B14F-4D97-AF65-F5344CB8AC3E}">
        <p14:creationId xmlns:p14="http://schemas.microsoft.com/office/powerpoint/2010/main" val="196124490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ormAutofit/>
          </a:bodyPr>
          <a:lstStyle/>
          <a:p>
            <a:pPr>
              <a:defRPr/>
            </a:pPr>
            <a:r>
              <a:rPr lang="de-AT" dirty="0"/>
              <a:t>Course 5 – Marketing </a:t>
            </a:r>
            <a:r>
              <a:rPr lang="de-AT" dirty="0" err="1"/>
              <a:t>Insights</a:t>
            </a:r>
            <a:endParaRPr lang="de-AT" dirty="0"/>
          </a:p>
        </p:txBody>
      </p:sp>
      <p:sp>
        <p:nvSpPr>
          <p:cNvPr id="12" name="Rechteck 3"/>
          <p:cNvSpPr>
            <a:spLocks noChangeArrowheads="1"/>
          </p:cNvSpPr>
          <p:nvPr/>
        </p:nvSpPr>
        <p:spPr bwMode="auto">
          <a:xfrm>
            <a:off x="7295522" y="5111058"/>
            <a:ext cx="1365476" cy="20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endParaRPr lang="de-DE" altLang="de-DE" sz="1167" dirty="0"/>
          </a:p>
        </p:txBody>
      </p:sp>
      <p:pic>
        <p:nvPicPr>
          <p:cNvPr id="14" name="Grafik 1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65819" y="1584319"/>
            <a:ext cx="1051126" cy="593361"/>
          </a:xfrm>
          <a:prstGeom prst="rect">
            <a:avLst/>
          </a:prstGeom>
        </p:spPr>
      </p:pic>
      <p:sp>
        <p:nvSpPr>
          <p:cNvPr id="15" name="Textfeld 14"/>
          <p:cNvSpPr txBox="1"/>
          <p:nvPr/>
        </p:nvSpPr>
        <p:spPr>
          <a:xfrm>
            <a:off x="2048521" y="1716281"/>
            <a:ext cx="3777399" cy="307777"/>
          </a:xfrm>
          <a:prstGeom prst="rect">
            <a:avLst/>
          </a:prstGeom>
          <a:noFill/>
        </p:spPr>
        <p:txBody>
          <a:bodyPr wrap="square" rtlCol="0">
            <a:spAutoFit/>
          </a:bodyPr>
          <a:lstStyle/>
          <a:p>
            <a:r>
              <a:rPr lang="de-DE" sz="1400" dirty="0"/>
              <a:t>Field-Trip &amp; Real World Experience</a:t>
            </a:r>
            <a:endParaRPr lang="de-AT" sz="1400" dirty="0"/>
          </a:p>
        </p:txBody>
      </p:sp>
      <p:pic>
        <p:nvPicPr>
          <p:cNvPr id="8" name="Grafik 7"/>
          <p:cNvPicPr>
            <a:picLocks noChangeAspect="1"/>
          </p:cNvPicPr>
          <p:nvPr/>
        </p:nvPicPr>
        <p:blipFill rotWithShape="1">
          <a:blip r:embed="rId3"/>
          <a:srcRect t="29059" b="33294"/>
          <a:stretch/>
        </p:blipFill>
        <p:spPr>
          <a:xfrm>
            <a:off x="888135" y="2292454"/>
            <a:ext cx="1051126" cy="395718"/>
          </a:xfrm>
          <a:prstGeom prst="rect">
            <a:avLst/>
          </a:prstGeom>
        </p:spPr>
      </p:pic>
      <p:sp>
        <p:nvSpPr>
          <p:cNvPr id="16" name="Rechteck 15"/>
          <p:cNvSpPr/>
          <p:nvPr/>
        </p:nvSpPr>
        <p:spPr>
          <a:xfrm>
            <a:off x="2082140" y="2167269"/>
            <a:ext cx="3777399" cy="523220"/>
          </a:xfrm>
          <a:prstGeom prst="rect">
            <a:avLst/>
          </a:prstGeom>
        </p:spPr>
        <p:txBody>
          <a:bodyPr wrap="square">
            <a:spAutoFit/>
          </a:bodyPr>
          <a:lstStyle/>
          <a:p>
            <a:r>
              <a:rPr lang="en-US" sz="1400" dirty="0"/>
              <a:t>Field-Trip &amp; Workshop “The end of advertising as we know it”</a:t>
            </a:r>
            <a:endParaRPr lang="de-AT" sz="1400" dirty="0"/>
          </a:p>
        </p:txBody>
      </p:sp>
      <p:pic>
        <p:nvPicPr>
          <p:cNvPr id="5" name="Grafik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9022" y="2951335"/>
            <a:ext cx="726504" cy="217951"/>
          </a:xfrm>
          <a:prstGeom prst="rect">
            <a:avLst/>
          </a:prstGeom>
        </p:spPr>
      </p:pic>
      <p:sp>
        <p:nvSpPr>
          <p:cNvPr id="9" name="Rechteck 8"/>
          <p:cNvSpPr/>
          <p:nvPr/>
        </p:nvSpPr>
        <p:spPr>
          <a:xfrm>
            <a:off x="334651" y="1094092"/>
            <a:ext cx="8120999" cy="523220"/>
          </a:xfrm>
          <a:prstGeom prst="rect">
            <a:avLst/>
          </a:prstGeom>
        </p:spPr>
        <p:txBody>
          <a:bodyPr wrap="square">
            <a:spAutoFit/>
          </a:bodyPr>
          <a:lstStyle/>
          <a:p>
            <a:r>
              <a:rPr lang="en-US" sz="1400" dirty="0"/>
              <a:t>“This course allows insights into </a:t>
            </a:r>
            <a:r>
              <a:rPr lang="en-US" sz="1400" b="1" dirty="0"/>
              <a:t>timely topics</a:t>
            </a:r>
            <a:r>
              <a:rPr lang="en-US" sz="1400" dirty="0"/>
              <a:t>. It challenges students to apply their </a:t>
            </a:r>
            <a:r>
              <a:rPr lang="en-US" sz="1400" b="1" dirty="0"/>
              <a:t>customer-centered knowledge </a:t>
            </a:r>
            <a:r>
              <a:rPr lang="en-US" sz="1400" dirty="0"/>
              <a:t>to a broader context of</a:t>
            </a:r>
            <a:r>
              <a:rPr lang="en-US" sz="1400" b="1" dirty="0"/>
              <a:t> real-world problems</a:t>
            </a:r>
            <a:r>
              <a:rPr lang="en-US" sz="1400" dirty="0"/>
              <a:t>.”</a:t>
            </a:r>
            <a:endParaRPr lang="de-AT" sz="1167" dirty="0"/>
          </a:p>
        </p:txBody>
      </p:sp>
      <p:sp>
        <p:nvSpPr>
          <p:cNvPr id="3" name="Textfeld 2"/>
          <p:cNvSpPr txBox="1"/>
          <p:nvPr/>
        </p:nvSpPr>
        <p:spPr>
          <a:xfrm>
            <a:off x="1041761" y="4171569"/>
            <a:ext cx="4320476" cy="492443"/>
          </a:xfrm>
          <a:prstGeom prst="rect">
            <a:avLst/>
          </a:prstGeom>
          <a:noFill/>
        </p:spPr>
        <p:txBody>
          <a:bodyPr wrap="square" rtlCol="0">
            <a:spAutoFit/>
          </a:bodyPr>
          <a:lstStyle/>
          <a:p>
            <a:pPr algn="ctr"/>
            <a:r>
              <a:rPr lang="de-AT" sz="1300" b="1" dirty="0"/>
              <a:t>Nomination </a:t>
            </a:r>
            <a:r>
              <a:rPr lang="de-AT" sz="1300" b="1" dirty="0" err="1"/>
              <a:t>for</a:t>
            </a:r>
            <a:r>
              <a:rPr lang="de-AT" sz="1300" b="1" dirty="0"/>
              <a:t> </a:t>
            </a:r>
            <a:r>
              <a:rPr lang="de-AT" sz="1300" b="1" dirty="0" err="1"/>
              <a:t>the</a:t>
            </a:r>
            <a:r>
              <a:rPr lang="de-AT" sz="1300" b="1" dirty="0"/>
              <a:t> Ars </a:t>
            </a:r>
            <a:r>
              <a:rPr lang="de-AT" sz="1300" b="1" dirty="0" err="1"/>
              <a:t>Docendi</a:t>
            </a:r>
            <a:r>
              <a:rPr lang="de-AT" sz="1300" b="1" dirty="0"/>
              <a:t> – „Staatspreis für Exzellente Lehre“ 2022</a:t>
            </a:r>
          </a:p>
        </p:txBody>
      </p:sp>
      <p:pic>
        <p:nvPicPr>
          <p:cNvPr id="6" name="Grafik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65233" y="2874711"/>
            <a:ext cx="554374" cy="381505"/>
          </a:xfrm>
          <a:prstGeom prst="rect">
            <a:avLst/>
          </a:prstGeom>
        </p:spPr>
      </p:pic>
      <p:sp>
        <p:nvSpPr>
          <p:cNvPr id="21" name="Rechteck 20"/>
          <p:cNvSpPr/>
          <p:nvPr/>
        </p:nvSpPr>
        <p:spPr>
          <a:xfrm>
            <a:off x="230679" y="4868590"/>
            <a:ext cx="5417318" cy="692497"/>
          </a:xfrm>
          <a:prstGeom prst="rect">
            <a:avLst/>
          </a:prstGeom>
        </p:spPr>
        <p:txBody>
          <a:bodyPr wrap="square">
            <a:spAutoFit/>
          </a:bodyPr>
          <a:lstStyle/>
          <a:p>
            <a:r>
              <a:rPr lang="en-US" sz="1300" dirty="0"/>
              <a:t>As for course 5, alternatively to Marketing Insights, students </a:t>
            </a:r>
          </a:p>
          <a:p>
            <a:r>
              <a:rPr lang="en-US" sz="1300" dirty="0"/>
              <a:t>can choose from a </a:t>
            </a:r>
            <a:r>
              <a:rPr lang="en-US" sz="1300" b="1" dirty="0"/>
              <a:t>pool of electives</a:t>
            </a:r>
            <a:r>
              <a:rPr lang="en-US" sz="1300" dirty="0"/>
              <a:t> jointly offered with the other marketing specializations at our Department.</a:t>
            </a:r>
            <a:endParaRPr lang="de-AT" sz="1300" dirty="0"/>
          </a:p>
        </p:txBody>
      </p:sp>
      <p:sp>
        <p:nvSpPr>
          <p:cNvPr id="7" name="Textfeld 6">
            <a:extLst>
              <a:ext uri="{FF2B5EF4-FFF2-40B4-BE49-F238E27FC236}">
                <a16:creationId xmlns:a16="http://schemas.microsoft.com/office/drawing/2014/main" id="{3C901B9D-6A79-D295-AD3A-6F17AFEC82C0}"/>
              </a:ext>
            </a:extLst>
          </p:cNvPr>
          <p:cNvSpPr txBox="1"/>
          <p:nvPr/>
        </p:nvSpPr>
        <p:spPr>
          <a:xfrm>
            <a:off x="6339172" y="4919012"/>
            <a:ext cx="2661787" cy="369332"/>
          </a:xfrm>
          <a:prstGeom prst="rect">
            <a:avLst/>
          </a:prstGeom>
          <a:noFill/>
        </p:spPr>
        <p:txBody>
          <a:bodyPr wrap="square">
            <a:spAutoFit/>
          </a:bodyPr>
          <a:lstStyle/>
          <a:p>
            <a:r>
              <a:rPr lang="de-AT" sz="900" dirty="0">
                <a:hlinkClick r:id="rId6"/>
              </a:rPr>
              <a:t>https://www.wu.ac.at/mcore/gesellschaft-praxis/marketing-insights-videos/</a:t>
            </a:r>
            <a:endParaRPr lang="de-AT" sz="900" dirty="0"/>
          </a:p>
        </p:txBody>
      </p:sp>
      <p:pic>
        <p:nvPicPr>
          <p:cNvPr id="10" name="Grafik 9">
            <a:extLst>
              <a:ext uri="{FF2B5EF4-FFF2-40B4-BE49-F238E27FC236}">
                <a16:creationId xmlns:a16="http://schemas.microsoft.com/office/drawing/2014/main" id="{594542DD-37BA-D976-8946-AF2C95E57500}"/>
              </a:ext>
            </a:extLst>
          </p:cNvPr>
          <p:cNvPicPr>
            <a:picLocks noChangeAspect="1"/>
          </p:cNvPicPr>
          <p:nvPr/>
        </p:nvPicPr>
        <p:blipFill>
          <a:blip r:embed="rId7"/>
          <a:stretch>
            <a:fillRect/>
          </a:stretch>
        </p:blipFill>
        <p:spPr>
          <a:xfrm>
            <a:off x="2136482" y="2860574"/>
            <a:ext cx="463369" cy="576330"/>
          </a:xfrm>
          <a:prstGeom prst="rect">
            <a:avLst/>
          </a:prstGeom>
        </p:spPr>
      </p:pic>
      <p:pic>
        <p:nvPicPr>
          <p:cNvPr id="17" name="Grafik 16">
            <a:extLst>
              <a:ext uri="{FF2B5EF4-FFF2-40B4-BE49-F238E27FC236}">
                <a16:creationId xmlns:a16="http://schemas.microsoft.com/office/drawing/2014/main" id="{3161B04F-4DCA-F8AF-E23D-9E5A3AAB590B}"/>
              </a:ext>
            </a:extLst>
          </p:cNvPr>
          <p:cNvPicPr>
            <a:picLocks noChangeAspect="1"/>
          </p:cNvPicPr>
          <p:nvPr/>
        </p:nvPicPr>
        <p:blipFill>
          <a:blip r:embed="rId8"/>
          <a:stretch>
            <a:fillRect/>
          </a:stretch>
        </p:blipFill>
        <p:spPr>
          <a:xfrm>
            <a:off x="4212966" y="2847238"/>
            <a:ext cx="766352" cy="402953"/>
          </a:xfrm>
          <a:prstGeom prst="rect">
            <a:avLst/>
          </a:prstGeom>
        </p:spPr>
      </p:pic>
      <p:pic>
        <p:nvPicPr>
          <p:cNvPr id="24" name="Grafik 23">
            <a:extLst>
              <a:ext uri="{FF2B5EF4-FFF2-40B4-BE49-F238E27FC236}">
                <a16:creationId xmlns:a16="http://schemas.microsoft.com/office/drawing/2014/main" id="{A9E4007D-5B41-3F5E-5AF8-F6A6A7552DCE}"/>
              </a:ext>
            </a:extLst>
          </p:cNvPr>
          <p:cNvPicPr>
            <a:picLocks noChangeAspect="1"/>
          </p:cNvPicPr>
          <p:nvPr/>
        </p:nvPicPr>
        <p:blipFill>
          <a:blip r:embed="rId9"/>
          <a:stretch>
            <a:fillRect/>
          </a:stretch>
        </p:blipFill>
        <p:spPr>
          <a:xfrm>
            <a:off x="2874159" y="2959361"/>
            <a:ext cx="943004" cy="154774"/>
          </a:xfrm>
          <a:prstGeom prst="rect">
            <a:avLst/>
          </a:prstGeom>
        </p:spPr>
      </p:pic>
      <p:pic>
        <p:nvPicPr>
          <p:cNvPr id="25" name="Grafik 24">
            <a:extLst>
              <a:ext uri="{FF2B5EF4-FFF2-40B4-BE49-F238E27FC236}">
                <a16:creationId xmlns:a16="http://schemas.microsoft.com/office/drawing/2014/main" id="{CFFC4369-1253-9AA4-5F7D-7791B7CB8458}"/>
              </a:ext>
            </a:extLst>
          </p:cNvPr>
          <p:cNvPicPr>
            <a:picLocks noChangeAspect="1"/>
          </p:cNvPicPr>
          <p:nvPr/>
        </p:nvPicPr>
        <p:blipFill>
          <a:blip r:embed="rId10"/>
          <a:stretch>
            <a:fillRect/>
          </a:stretch>
        </p:blipFill>
        <p:spPr>
          <a:xfrm>
            <a:off x="5139111" y="2814801"/>
            <a:ext cx="848281" cy="484103"/>
          </a:xfrm>
          <a:prstGeom prst="rect">
            <a:avLst/>
          </a:prstGeom>
        </p:spPr>
      </p:pic>
      <p:sp>
        <p:nvSpPr>
          <p:cNvPr id="26" name="Textfeld 25">
            <a:extLst>
              <a:ext uri="{FF2B5EF4-FFF2-40B4-BE49-F238E27FC236}">
                <a16:creationId xmlns:a16="http://schemas.microsoft.com/office/drawing/2014/main" id="{224360B1-991B-176A-989C-AB0CBAAFD1C4}"/>
              </a:ext>
            </a:extLst>
          </p:cNvPr>
          <p:cNvSpPr txBox="1"/>
          <p:nvPr/>
        </p:nvSpPr>
        <p:spPr>
          <a:xfrm>
            <a:off x="1627416" y="3577168"/>
            <a:ext cx="3435844" cy="292388"/>
          </a:xfrm>
          <a:prstGeom prst="rect">
            <a:avLst/>
          </a:prstGeom>
          <a:noFill/>
        </p:spPr>
        <p:txBody>
          <a:bodyPr wrap="square" rtlCol="0">
            <a:spAutoFit/>
          </a:bodyPr>
          <a:lstStyle/>
          <a:p>
            <a:r>
              <a:rPr lang="de-AT" sz="1300" b="1" dirty="0">
                <a:hlinkClick r:id="rId11">
                  <a:extLst>
                    <a:ext uri="{A12FA001-AC4F-418D-AE19-62706E023703}">
                      <ahyp:hlinkClr xmlns:ahyp="http://schemas.microsoft.com/office/drawing/2018/hyperlinkcolor" val="tx"/>
                    </a:ext>
                  </a:extLst>
                </a:hlinkClick>
              </a:rPr>
              <a:t>Innovative Teaching Award 2021</a:t>
            </a:r>
            <a:endParaRPr lang="de-AT" sz="1300" b="1" dirty="0"/>
          </a:p>
        </p:txBody>
      </p:sp>
      <p:pic>
        <p:nvPicPr>
          <p:cNvPr id="28" name="Grafik 27">
            <a:extLst>
              <a:ext uri="{FF2B5EF4-FFF2-40B4-BE49-F238E27FC236}">
                <a16:creationId xmlns:a16="http://schemas.microsoft.com/office/drawing/2014/main" id="{3DFE1B10-F890-3FFB-1A76-0E8B4DA3C0A8}"/>
              </a:ext>
            </a:extLst>
          </p:cNvPr>
          <p:cNvPicPr>
            <a:picLocks noChangeAspect="1"/>
          </p:cNvPicPr>
          <p:nvPr/>
        </p:nvPicPr>
        <p:blipFill rotWithShape="1">
          <a:blip r:embed="rId12"/>
          <a:srcRect t="13187"/>
          <a:stretch/>
        </p:blipFill>
        <p:spPr>
          <a:xfrm>
            <a:off x="6882328" y="1716281"/>
            <a:ext cx="1390258" cy="3251130"/>
          </a:xfrm>
          <a:prstGeom prst="rect">
            <a:avLst/>
          </a:prstGeom>
        </p:spPr>
      </p:pic>
      <p:sp>
        <p:nvSpPr>
          <p:cNvPr id="32" name="Textfeld 31">
            <a:extLst>
              <a:ext uri="{FF2B5EF4-FFF2-40B4-BE49-F238E27FC236}">
                <a16:creationId xmlns:a16="http://schemas.microsoft.com/office/drawing/2014/main" id="{04D402AB-A27A-97A8-9F07-C60478DA557A}"/>
              </a:ext>
            </a:extLst>
          </p:cNvPr>
          <p:cNvSpPr txBox="1"/>
          <p:nvPr/>
        </p:nvSpPr>
        <p:spPr>
          <a:xfrm>
            <a:off x="2117034" y="3838167"/>
            <a:ext cx="2223684" cy="230832"/>
          </a:xfrm>
          <a:prstGeom prst="rect">
            <a:avLst/>
          </a:prstGeom>
          <a:noFill/>
        </p:spPr>
        <p:txBody>
          <a:bodyPr wrap="square">
            <a:spAutoFit/>
          </a:bodyPr>
          <a:lstStyle/>
          <a:p>
            <a:r>
              <a:rPr lang="de-AT" sz="900" dirty="0"/>
              <a:t>https://youtu.be/2L4Mzd5kmMA</a:t>
            </a:r>
          </a:p>
        </p:txBody>
      </p:sp>
    </p:spTree>
    <p:extLst>
      <p:ext uri="{BB962C8B-B14F-4D97-AF65-F5344CB8AC3E}">
        <p14:creationId xmlns:p14="http://schemas.microsoft.com/office/powerpoint/2010/main" val="361316001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2"/>
          </p:nvPr>
        </p:nvSpPr>
        <p:spPr>
          <a:xfrm>
            <a:off x="2237503" y="1405162"/>
            <a:ext cx="5689880" cy="4067751"/>
          </a:xfrm>
        </p:spPr>
        <p:txBody>
          <a:bodyPr>
            <a:noAutofit/>
          </a:bodyPr>
          <a:lstStyle/>
          <a:p>
            <a:pPr marL="0" indent="0">
              <a:spcAft>
                <a:spcPts val="0"/>
              </a:spcAft>
              <a:buNone/>
            </a:pPr>
            <a:r>
              <a:rPr lang="en-US" sz="1300" i="1" dirty="0"/>
              <a:t>"Through the SBWL I got a great insight into different fields of marketing. I learned so much interesting things and thus found out in which direction my </a:t>
            </a:r>
            <a:r>
              <a:rPr lang="en-US" sz="1300" b="1" i="1" dirty="0"/>
              <a:t>career path </a:t>
            </a:r>
            <a:r>
              <a:rPr lang="en-US" sz="1300" i="1" dirty="0"/>
              <a:t>should go. </a:t>
            </a:r>
          </a:p>
          <a:p>
            <a:pPr marL="0" indent="0">
              <a:spcAft>
                <a:spcPts val="0"/>
              </a:spcAft>
              <a:buNone/>
            </a:pPr>
            <a:endParaRPr lang="en-US" sz="1300" i="1" dirty="0"/>
          </a:p>
          <a:p>
            <a:pPr marL="0" indent="0">
              <a:spcAft>
                <a:spcPts val="0"/>
              </a:spcAft>
              <a:buNone/>
            </a:pPr>
            <a:r>
              <a:rPr lang="en-US" sz="1300" i="1" dirty="0"/>
              <a:t>I'm very grateful for the </a:t>
            </a:r>
            <a:r>
              <a:rPr lang="en-US" sz="1300" b="1" i="1" dirty="0"/>
              <a:t>real life experiences </a:t>
            </a:r>
            <a:r>
              <a:rPr lang="en-US" sz="1300" i="1" dirty="0"/>
              <a:t>we got through the sessions with interesting leaders in the marketing sector. The best thing I could take away from the </a:t>
            </a:r>
            <a:r>
              <a:rPr lang="en-US" sz="1300" b="1" i="1" dirty="0"/>
              <a:t>SBWL was the opportunity to get to know my current employer</a:t>
            </a:r>
            <a:r>
              <a:rPr lang="en-US" sz="1300" i="1" dirty="0"/>
              <a:t>. The CEO of LOOP was presenting his company as well as his idea of storytelling and afterwards I got in contact with him. </a:t>
            </a:r>
          </a:p>
          <a:p>
            <a:pPr marL="0" indent="0">
              <a:spcAft>
                <a:spcPts val="0"/>
              </a:spcAft>
              <a:buNone/>
            </a:pPr>
            <a:endParaRPr lang="en-US" sz="1300" i="1" dirty="0"/>
          </a:p>
          <a:p>
            <a:pPr marL="0" indent="0">
              <a:spcAft>
                <a:spcPts val="0"/>
              </a:spcAft>
              <a:buNone/>
            </a:pPr>
            <a:r>
              <a:rPr lang="en-US" sz="1300" i="1" dirty="0"/>
              <a:t>Now I'm working at LOOP which I never regret and also got the idea for my bachelor thesis out of the session with him. I </a:t>
            </a:r>
            <a:r>
              <a:rPr lang="en-US" sz="1300" b="1" i="1" dirty="0"/>
              <a:t>recommend this SBWL </a:t>
            </a:r>
            <a:r>
              <a:rPr lang="en-US" sz="1300" i="1" dirty="0"/>
              <a:t>to everybody, who is interested in </a:t>
            </a:r>
            <a:r>
              <a:rPr lang="en-US" sz="1300" b="1" i="1" dirty="0"/>
              <a:t>marketing basics, forward thinking marketing strategies, interesting companies."</a:t>
            </a:r>
          </a:p>
          <a:p>
            <a:pPr marL="0" indent="0">
              <a:spcAft>
                <a:spcPts val="0"/>
              </a:spcAft>
              <a:buNone/>
            </a:pPr>
            <a:endParaRPr lang="en-US" sz="1300" i="1" dirty="0"/>
          </a:p>
          <a:p>
            <a:pPr marL="0" indent="0">
              <a:spcAft>
                <a:spcPts val="0"/>
              </a:spcAft>
              <a:buNone/>
            </a:pPr>
            <a:r>
              <a:rPr lang="en-US" sz="1300" b="1" dirty="0"/>
              <a:t>Alexa-Sophie </a:t>
            </a:r>
            <a:r>
              <a:rPr lang="en-US" sz="1300" b="1" dirty="0" err="1"/>
              <a:t>Harnisch</a:t>
            </a:r>
            <a:r>
              <a:rPr lang="en-US" sz="1300" b="1" dirty="0"/>
              <a:t>, BSc, Loop Salzburg</a:t>
            </a:r>
            <a:endParaRPr lang="de-AT" altLang="de-DE" sz="1300" b="1" dirty="0"/>
          </a:p>
        </p:txBody>
      </p:sp>
      <p:sp>
        <p:nvSpPr>
          <p:cNvPr id="39941" name="Titel 1"/>
          <p:cNvSpPr>
            <a:spLocks noGrp="1"/>
          </p:cNvSpPr>
          <p:nvPr>
            <p:ph type="title"/>
          </p:nvPr>
        </p:nvSpPr>
        <p:spPr/>
        <p:txBody>
          <a:bodyPr/>
          <a:lstStyle/>
          <a:p>
            <a:pPr eaLnBrk="1" hangingPunct="1"/>
            <a:r>
              <a:rPr lang="de-AT" altLang="de-DE" dirty="0"/>
              <a:t>Course 5 – Marketing </a:t>
            </a:r>
            <a:r>
              <a:rPr lang="de-AT" altLang="de-DE" dirty="0" err="1"/>
              <a:t>Insights</a:t>
            </a:r>
            <a:endParaRPr lang="de-AT" altLang="de-DE" dirty="0"/>
          </a:p>
        </p:txBody>
      </p:sp>
      <p:pic>
        <p:nvPicPr>
          <p:cNvPr id="2" name="Grafik 1"/>
          <p:cNvPicPr>
            <a:picLocks noChangeAspect="1"/>
          </p:cNvPicPr>
          <p:nvPr/>
        </p:nvPicPr>
        <p:blipFill>
          <a:blip r:embed="rId3"/>
          <a:stretch>
            <a:fillRect/>
          </a:stretch>
        </p:blipFill>
        <p:spPr>
          <a:xfrm>
            <a:off x="462408" y="1405162"/>
            <a:ext cx="1682753" cy="1617130"/>
          </a:xfrm>
          <a:prstGeom prst="rect">
            <a:avLst/>
          </a:prstGeom>
        </p:spPr>
      </p:pic>
    </p:spTree>
    <p:extLst>
      <p:ext uri="{BB962C8B-B14F-4D97-AF65-F5344CB8AC3E}">
        <p14:creationId xmlns:p14="http://schemas.microsoft.com/office/powerpoint/2010/main" val="309045877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62408" y="1523107"/>
            <a:ext cx="4360547" cy="3182393"/>
          </a:xfrm>
        </p:spPr>
        <p:txBody>
          <a:bodyPr/>
          <a:lstStyle/>
          <a:p>
            <a:pPr>
              <a:lnSpc>
                <a:spcPct val="150000"/>
              </a:lnSpc>
            </a:pPr>
            <a:r>
              <a:rPr lang="de-AT" dirty="0" err="1"/>
              <a:t>Our</a:t>
            </a:r>
            <a:r>
              <a:rPr lang="de-AT" dirty="0"/>
              <a:t> </a:t>
            </a:r>
            <a:r>
              <a:rPr lang="de-AT" dirty="0" err="1"/>
              <a:t>best</a:t>
            </a:r>
            <a:r>
              <a:rPr lang="de-AT" dirty="0"/>
              <a:t> </a:t>
            </a:r>
            <a:r>
              <a:rPr lang="de-AT" dirty="0" err="1"/>
              <a:t>students</a:t>
            </a:r>
            <a:r>
              <a:rPr lang="de-AT" dirty="0"/>
              <a:t> </a:t>
            </a:r>
            <a:r>
              <a:rPr lang="de-AT" dirty="0" err="1"/>
              <a:t>get</a:t>
            </a:r>
            <a:r>
              <a:rPr lang="de-AT" dirty="0"/>
              <a:t> </a:t>
            </a:r>
            <a:r>
              <a:rPr lang="de-AT" dirty="0" err="1"/>
              <a:t>the</a:t>
            </a:r>
            <a:r>
              <a:rPr lang="de-AT" dirty="0"/>
              <a:t> </a:t>
            </a:r>
            <a:r>
              <a:rPr lang="de-AT" dirty="0" err="1"/>
              <a:t>chance</a:t>
            </a:r>
            <a:r>
              <a:rPr lang="de-AT" dirty="0"/>
              <a:t> </a:t>
            </a:r>
            <a:r>
              <a:rPr lang="de-AT" dirty="0" err="1"/>
              <a:t>to</a:t>
            </a:r>
            <a:r>
              <a:rPr lang="de-AT" dirty="0"/>
              <a:t> </a:t>
            </a:r>
            <a:r>
              <a:rPr lang="de-AT" dirty="0" err="1"/>
              <a:t>apply</a:t>
            </a:r>
            <a:r>
              <a:rPr lang="de-AT" dirty="0"/>
              <a:t> </a:t>
            </a:r>
            <a:r>
              <a:rPr lang="de-AT" dirty="0" err="1"/>
              <a:t>for</a:t>
            </a:r>
            <a:r>
              <a:rPr lang="de-AT" dirty="0"/>
              <a:t> a </a:t>
            </a:r>
            <a:r>
              <a:rPr lang="de-AT" dirty="0" err="1"/>
              <a:t>paid</a:t>
            </a:r>
            <a:r>
              <a:rPr lang="de-AT" dirty="0"/>
              <a:t> </a:t>
            </a:r>
            <a:r>
              <a:rPr lang="de-AT" dirty="0" err="1"/>
              <a:t>internship</a:t>
            </a:r>
            <a:endParaRPr lang="de-AT" dirty="0"/>
          </a:p>
          <a:p>
            <a:pPr>
              <a:lnSpc>
                <a:spcPct val="150000"/>
              </a:lnSpc>
            </a:pPr>
            <a:r>
              <a:rPr lang="de-AT" dirty="0" err="1"/>
              <a:t>Current</a:t>
            </a:r>
            <a:r>
              <a:rPr lang="de-AT" dirty="0"/>
              <a:t> </a:t>
            </a:r>
            <a:r>
              <a:rPr lang="de-AT" dirty="0" err="1"/>
              <a:t>partner</a:t>
            </a:r>
            <a:r>
              <a:rPr lang="de-AT" dirty="0"/>
              <a:t>:</a:t>
            </a:r>
          </a:p>
        </p:txBody>
      </p:sp>
      <p:sp>
        <p:nvSpPr>
          <p:cNvPr id="5" name="Titel 4"/>
          <p:cNvSpPr>
            <a:spLocks noGrp="1"/>
          </p:cNvSpPr>
          <p:nvPr>
            <p:ph type="title"/>
          </p:nvPr>
        </p:nvSpPr>
        <p:spPr/>
        <p:txBody>
          <a:bodyPr/>
          <a:lstStyle/>
          <a:p>
            <a:r>
              <a:rPr lang="de-AT" dirty="0"/>
              <a:t>Unique additional </a:t>
            </a:r>
            <a:r>
              <a:rPr lang="de-AT" dirty="0" err="1"/>
              <a:t>benefit</a:t>
            </a:r>
            <a:r>
              <a:rPr lang="de-AT" dirty="0"/>
              <a:t>:</a:t>
            </a:r>
            <a:br>
              <a:rPr lang="de-AT" dirty="0"/>
            </a:br>
            <a:r>
              <a:rPr lang="de-AT" dirty="0"/>
              <a:t>	     High Potential Award</a:t>
            </a:r>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l="21032" t="34524" r="19048" b="33571"/>
          <a:stretch/>
        </p:blipFill>
        <p:spPr>
          <a:xfrm>
            <a:off x="467934" y="637011"/>
            <a:ext cx="1092733" cy="290914"/>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336" y="2930253"/>
            <a:ext cx="2512689" cy="1418413"/>
          </a:xfrm>
          <a:prstGeom prst="rect">
            <a:avLst/>
          </a:prstGeom>
        </p:spPr>
      </p:pic>
      <p:pic>
        <p:nvPicPr>
          <p:cNvPr id="11" name="Grafik 10"/>
          <p:cNvPicPr>
            <a:picLocks noChangeAspect="1"/>
          </p:cNvPicPr>
          <p:nvPr/>
        </p:nvPicPr>
        <p:blipFill rotWithShape="1">
          <a:blip r:embed="rId4">
            <a:clrChange>
              <a:clrFrom>
                <a:srgbClr val="FFFFFF"/>
              </a:clrFrom>
              <a:clrTo>
                <a:srgbClr val="FFFFFF">
                  <a:alpha val="0"/>
                </a:srgbClr>
              </a:clrTo>
            </a:clrChange>
          </a:blip>
          <a:srcRect l="214" t="-417" r="-214" b="7778"/>
          <a:stretch/>
        </p:blipFill>
        <p:spPr>
          <a:xfrm>
            <a:off x="4450855" y="420688"/>
            <a:ext cx="3704167" cy="5294313"/>
          </a:xfrm>
          <a:prstGeom prst="rect">
            <a:avLst/>
          </a:prstGeom>
        </p:spPr>
      </p:pic>
      <p:sp>
        <p:nvSpPr>
          <p:cNvPr id="7" name="Textfeld 6">
            <a:extLst>
              <a:ext uri="{FF2B5EF4-FFF2-40B4-BE49-F238E27FC236}">
                <a16:creationId xmlns:a16="http://schemas.microsoft.com/office/drawing/2014/main" id="{58F342CA-0E8F-A2E9-DD55-1FE1BFD9103B}"/>
              </a:ext>
            </a:extLst>
          </p:cNvPr>
          <p:cNvSpPr txBox="1"/>
          <p:nvPr/>
        </p:nvSpPr>
        <p:spPr>
          <a:xfrm>
            <a:off x="0" y="5251932"/>
            <a:ext cx="4998944" cy="246221"/>
          </a:xfrm>
          <a:prstGeom prst="rect">
            <a:avLst/>
          </a:prstGeom>
          <a:noFill/>
        </p:spPr>
        <p:txBody>
          <a:bodyPr wrap="square">
            <a:spAutoFit/>
          </a:bodyPr>
          <a:lstStyle/>
          <a:p>
            <a:r>
              <a:rPr lang="de-AT" sz="1000" dirty="0">
                <a:hlinkClick r:id="rId5"/>
              </a:rPr>
              <a:t>https://www.wu.ac.at/en/mcore/teaching/bachelor/high-potential-award/</a:t>
            </a:r>
            <a:endParaRPr lang="de-AT" sz="1000" dirty="0"/>
          </a:p>
        </p:txBody>
      </p:sp>
    </p:spTree>
    <p:extLst>
      <p:ext uri="{BB962C8B-B14F-4D97-AF65-F5344CB8AC3E}">
        <p14:creationId xmlns:p14="http://schemas.microsoft.com/office/powerpoint/2010/main" val="369124833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half" idx="1"/>
          </p:nvPr>
        </p:nvSpPr>
        <p:spPr>
          <a:xfrm>
            <a:off x="462408" y="591611"/>
            <a:ext cx="2754912" cy="4148793"/>
          </a:xfrm>
        </p:spPr>
        <p:txBody>
          <a:bodyPr>
            <a:normAutofit lnSpcReduction="10000"/>
          </a:bodyPr>
          <a:lstStyle/>
          <a:p>
            <a:pPr marL="0" indent="0">
              <a:buNone/>
            </a:pPr>
            <a:endParaRPr lang="de-AT" altLang="de-DE" b="1" dirty="0"/>
          </a:p>
          <a:p>
            <a:pPr marL="0" indent="0">
              <a:buNone/>
            </a:pPr>
            <a:endParaRPr lang="de-AT" altLang="de-DE" b="1" dirty="0"/>
          </a:p>
          <a:p>
            <a:pPr marL="0" indent="0">
              <a:buNone/>
            </a:pPr>
            <a:endParaRPr lang="de-AT" altLang="de-DE" b="1" dirty="0"/>
          </a:p>
          <a:p>
            <a:pPr marL="0" indent="0">
              <a:buNone/>
            </a:pPr>
            <a:endParaRPr lang="de-AT" altLang="de-DE" b="1" dirty="0"/>
          </a:p>
          <a:p>
            <a:pPr marL="0" indent="0">
              <a:buNone/>
            </a:pPr>
            <a:endParaRPr lang="de-AT" altLang="de-DE" b="1" dirty="0"/>
          </a:p>
          <a:p>
            <a:pPr marL="0" indent="0">
              <a:buNone/>
            </a:pPr>
            <a:endParaRPr lang="de-AT" altLang="de-DE" b="1" dirty="0"/>
          </a:p>
          <a:p>
            <a:pPr marL="0" indent="0">
              <a:buNone/>
            </a:pPr>
            <a:endParaRPr lang="de-AT" altLang="de-DE" b="1" dirty="0"/>
          </a:p>
          <a:p>
            <a:pPr marL="0" indent="0">
              <a:buNone/>
            </a:pPr>
            <a:endParaRPr lang="de-AT" altLang="de-DE" b="1" dirty="0"/>
          </a:p>
          <a:p>
            <a:pPr marL="0" indent="0">
              <a:buNone/>
            </a:pPr>
            <a:endParaRPr lang="de-AT" altLang="de-DE" sz="1700" b="1" dirty="0"/>
          </a:p>
          <a:p>
            <a:pPr marL="0" indent="0">
              <a:buNone/>
            </a:pPr>
            <a:endParaRPr lang="de-AT" altLang="de-DE" sz="1700" b="1" dirty="0"/>
          </a:p>
          <a:p>
            <a:pPr marL="0" indent="0" algn="ctr">
              <a:buNone/>
            </a:pPr>
            <a:r>
              <a:rPr lang="de-AT" sz="1400" b="1" dirty="0"/>
              <a:t>Miriam </a:t>
            </a:r>
            <a:r>
              <a:rPr lang="de-AT" sz="1400" b="1" dirty="0" err="1"/>
              <a:t>Krusic</a:t>
            </a:r>
            <a:r>
              <a:rPr lang="de-AT" sz="1400" b="1" dirty="0"/>
              <a:t>, </a:t>
            </a:r>
            <a:r>
              <a:rPr lang="de-AT" altLang="de-DE" sz="1400" dirty="0" err="1"/>
              <a:t>MSc</a:t>
            </a:r>
            <a:endParaRPr lang="de-AT" altLang="de-DE" sz="1400" dirty="0"/>
          </a:p>
          <a:p>
            <a:pPr marL="0" indent="0" algn="ctr">
              <a:buNone/>
            </a:pPr>
            <a:r>
              <a:rPr lang="en-US" sz="1400" dirty="0"/>
              <a:t>Key Account Manager</a:t>
            </a:r>
            <a:br>
              <a:rPr lang="de-AT" altLang="de-DE" sz="1400" b="1" dirty="0"/>
            </a:br>
            <a:r>
              <a:rPr lang="en-US" sz="1400" dirty="0"/>
              <a:t>Procter &amp; Gamble in Switzerland</a:t>
            </a:r>
          </a:p>
        </p:txBody>
      </p:sp>
      <p:sp>
        <p:nvSpPr>
          <p:cNvPr id="6" name="Inhaltsplatzhalter 5"/>
          <p:cNvSpPr>
            <a:spLocks noGrp="1"/>
          </p:cNvSpPr>
          <p:nvPr>
            <p:ph sz="half" idx="2"/>
          </p:nvPr>
        </p:nvSpPr>
        <p:spPr>
          <a:xfrm>
            <a:off x="3566008" y="1307309"/>
            <a:ext cx="4111949" cy="3859212"/>
          </a:xfrm>
        </p:spPr>
        <p:txBody>
          <a:bodyPr>
            <a:normAutofit lnSpcReduction="10000"/>
          </a:bodyPr>
          <a:lstStyle/>
          <a:p>
            <a:pPr marL="0" indent="0">
              <a:lnSpc>
                <a:spcPct val="150000"/>
              </a:lnSpc>
              <a:buNone/>
            </a:pPr>
            <a:r>
              <a:rPr lang="en-US" sz="1300" i="1" dirty="0"/>
              <a:t>“I can only confirm that what you are learning during the five courses of the SBWL is incredibly </a:t>
            </a:r>
            <a:r>
              <a:rPr lang="en-US" sz="1300" b="1" i="1" dirty="0"/>
              <a:t>valuable</a:t>
            </a:r>
            <a:r>
              <a:rPr lang="en-US" sz="1300" i="1" dirty="0"/>
              <a:t> for your </a:t>
            </a:r>
            <a:r>
              <a:rPr lang="en-US" sz="1300" b="1" i="1" dirty="0"/>
              <a:t>working life </a:t>
            </a:r>
            <a:r>
              <a:rPr lang="en-US" sz="1300" i="1" dirty="0"/>
              <a:t>and will make it a lot easier to </a:t>
            </a:r>
            <a:r>
              <a:rPr lang="en-US" sz="1300" b="1" i="1" dirty="0"/>
              <a:t>start a career in Marketing/Sales</a:t>
            </a:r>
            <a:r>
              <a:rPr lang="en-US" sz="1300" i="1" dirty="0"/>
              <a:t>. </a:t>
            </a:r>
          </a:p>
          <a:p>
            <a:pPr marL="0" indent="0">
              <a:lnSpc>
                <a:spcPct val="150000"/>
              </a:lnSpc>
              <a:buNone/>
            </a:pPr>
            <a:r>
              <a:rPr lang="en-US" sz="1300" i="1" dirty="0"/>
              <a:t>I could really apply a lot of </a:t>
            </a:r>
            <a:r>
              <a:rPr lang="en-US" sz="1300" b="1" i="1" dirty="0"/>
              <a:t>theoretical knowledge during my internship</a:t>
            </a:r>
            <a:r>
              <a:rPr lang="en-US" sz="1300" i="1" dirty="0"/>
              <a:t> and gain further </a:t>
            </a:r>
            <a:r>
              <a:rPr lang="en-US" sz="1300" b="1" i="1" dirty="0"/>
              <a:t>practical experience </a:t>
            </a:r>
            <a:r>
              <a:rPr lang="en-US" sz="1300" i="1" dirty="0"/>
              <a:t>during the courses. Thus, for everyone who is interested in Marketing I can only </a:t>
            </a:r>
            <a:r>
              <a:rPr lang="en-US" sz="1300" b="1" i="1" dirty="0"/>
              <a:t>recommend the SBWL</a:t>
            </a:r>
            <a:r>
              <a:rPr lang="en-US" sz="1300" i="1" dirty="0"/>
              <a:t>. The SBWL even </a:t>
            </a:r>
            <a:r>
              <a:rPr lang="en-US" sz="1300" b="1" i="1" dirty="0"/>
              <a:t>enhanced my interest in the Marketing area</a:t>
            </a:r>
            <a:r>
              <a:rPr lang="en-US" sz="1300" i="1" dirty="0"/>
              <a:t> and opened up ambitious perspectives to me.”</a:t>
            </a:r>
            <a:endParaRPr lang="de-AT" altLang="de-DE" sz="1300" i="1" dirty="0"/>
          </a:p>
        </p:txBody>
      </p:sp>
      <p:sp>
        <p:nvSpPr>
          <p:cNvPr id="39941" name="Titel 1"/>
          <p:cNvSpPr>
            <a:spLocks noGrp="1"/>
          </p:cNvSpPr>
          <p:nvPr>
            <p:ph type="title"/>
          </p:nvPr>
        </p:nvSpPr>
        <p:spPr/>
        <p:txBody>
          <a:bodyPr>
            <a:normAutofit/>
          </a:bodyPr>
          <a:lstStyle/>
          <a:p>
            <a:pPr algn="ctr"/>
            <a:r>
              <a:rPr lang="en-US" dirty="0" err="1"/>
              <a:t>m.core</a:t>
            </a:r>
            <a:r>
              <a:rPr lang="en-US" dirty="0"/>
              <a:t> High Potential Award winner 2017</a:t>
            </a:r>
            <a:endParaRPr lang="de-AT" altLang="de-DE"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715" y="1307309"/>
            <a:ext cx="2201343" cy="2201343"/>
          </a:xfrm>
          <a:prstGeom prst="rect">
            <a:avLst/>
          </a:prstGeom>
        </p:spPr>
      </p:pic>
    </p:spTree>
    <p:extLst>
      <p:ext uri="{BB962C8B-B14F-4D97-AF65-F5344CB8AC3E}">
        <p14:creationId xmlns:p14="http://schemas.microsoft.com/office/powerpoint/2010/main" val="338825888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pPr eaLnBrk="1" hangingPunct="1"/>
            <a:r>
              <a:rPr lang="de-AT" altLang="de-DE" dirty="0" err="1"/>
              <a:t>Meet</a:t>
            </a:r>
            <a:r>
              <a:rPr lang="de-AT" altLang="de-DE" dirty="0"/>
              <a:t> </a:t>
            </a:r>
            <a:r>
              <a:rPr lang="de-AT" altLang="de-DE" dirty="0" err="1"/>
              <a:t>the</a:t>
            </a:r>
            <a:r>
              <a:rPr lang="de-AT" altLang="de-DE" dirty="0"/>
              <a:t>		     </a:t>
            </a:r>
            <a:r>
              <a:rPr lang="de-AT" altLang="de-DE" dirty="0" err="1"/>
              <a:t>team</a:t>
            </a:r>
            <a:r>
              <a:rPr lang="de-AT" altLang="de-DE" dirty="0"/>
              <a:t> </a:t>
            </a:r>
            <a:endParaRPr lang="de-DE" altLang="de-DE" dirty="0"/>
          </a:p>
        </p:txBody>
      </p:sp>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21032" t="34524" r="19048" b="33571"/>
          <a:stretch/>
        </p:blipFill>
        <p:spPr>
          <a:xfrm>
            <a:off x="1942893" y="371232"/>
            <a:ext cx="1592952" cy="440758"/>
          </a:xfrm>
          <a:prstGeom prst="rect">
            <a:avLst/>
          </a:prstGeom>
        </p:spPr>
      </p:pic>
      <p:pic>
        <p:nvPicPr>
          <p:cNvPr id="5" name="Grafik 4" descr="Ein Bild, das Menschliches Gesicht, Person, Lächeln, Kleidung enthält.&#10;&#10;Automatisch generierte Beschreibung">
            <a:extLst>
              <a:ext uri="{FF2B5EF4-FFF2-40B4-BE49-F238E27FC236}">
                <a16:creationId xmlns:a16="http://schemas.microsoft.com/office/drawing/2014/main" id="{B07EA02D-041D-E5C8-848A-29A9E6DC2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58" y="1434080"/>
            <a:ext cx="7889846" cy="3586625"/>
          </a:xfrm>
          <a:prstGeom prst="rect">
            <a:avLst/>
          </a:prstGeom>
        </p:spPr>
      </p:pic>
    </p:spTree>
    <p:extLst>
      <p:ext uri="{BB962C8B-B14F-4D97-AF65-F5344CB8AC3E}">
        <p14:creationId xmlns:p14="http://schemas.microsoft.com/office/powerpoint/2010/main" val="174180668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a:xfrm>
            <a:off x="541665" y="1322962"/>
            <a:ext cx="4555818" cy="516714"/>
          </a:xfrm>
        </p:spPr>
        <p:txBody>
          <a:bodyPr/>
          <a:lstStyle/>
          <a:p>
            <a:r>
              <a:rPr lang="de-AT" dirty="0" err="1"/>
              <a:t>m.core</a:t>
            </a:r>
            <a:r>
              <a:rPr lang="de-AT" dirty="0"/>
              <a:t> </a:t>
            </a:r>
            <a:r>
              <a:rPr lang="de-AT" dirty="0" err="1"/>
              <a:t>Ambassadors</a:t>
            </a:r>
            <a:endParaRPr lang="de-AT" dirty="0"/>
          </a:p>
        </p:txBody>
      </p:sp>
    </p:spTree>
    <p:extLst>
      <p:ext uri="{BB962C8B-B14F-4D97-AF65-F5344CB8AC3E}">
        <p14:creationId xmlns:p14="http://schemas.microsoft.com/office/powerpoint/2010/main" val="248753699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half" idx="1"/>
          </p:nvPr>
        </p:nvSpPr>
        <p:spPr>
          <a:xfrm>
            <a:off x="147918" y="2171806"/>
            <a:ext cx="1526241" cy="1707669"/>
          </a:xfrm>
        </p:spPr>
        <p:txBody>
          <a:bodyPr>
            <a:normAutofit/>
          </a:bodyPr>
          <a:lstStyle/>
          <a:p>
            <a:pPr marL="0" indent="0">
              <a:buNone/>
            </a:pPr>
            <a:endParaRPr lang="de-AT" altLang="de-DE" b="1" dirty="0"/>
          </a:p>
          <a:p>
            <a:pPr marL="0" indent="0">
              <a:buNone/>
            </a:pPr>
            <a:endParaRPr lang="de-AT" altLang="de-DE" b="1" dirty="0"/>
          </a:p>
          <a:p>
            <a:pPr marL="0" indent="0">
              <a:buNone/>
            </a:pPr>
            <a:r>
              <a:rPr lang="de-AT" altLang="de-DE" sz="1100" b="1" dirty="0"/>
              <a:t>Julia</a:t>
            </a:r>
            <a:br>
              <a:rPr lang="de-AT" altLang="de-DE" sz="1100" b="1" dirty="0"/>
            </a:br>
            <a:r>
              <a:rPr lang="de-AT" altLang="de-DE" sz="1100" b="1" dirty="0"/>
              <a:t>Müller-Pernt</a:t>
            </a:r>
            <a:r>
              <a:rPr lang="de-AT" altLang="de-DE" sz="1100" dirty="0"/>
              <a:t>, </a:t>
            </a:r>
            <a:r>
              <a:rPr lang="de-AT" altLang="de-DE" sz="1100" b="1" dirty="0" err="1"/>
              <a:t>MSc</a:t>
            </a:r>
            <a:br>
              <a:rPr lang="de-AT" altLang="de-DE" sz="1100" b="1" dirty="0"/>
            </a:br>
            <a:r>
              <a:rPr lang="de-AT" altLang="de-DE" sz="1000" dirty="0"/>
              <a:t>Senior International Group Brand Manager, </a:t>
            </a:r>
            <a:r>
              <a:rPr lang="de-AT" altLang="de-DE" sz="1000" dirty="0" err="1"/>
              <a:t>Kotányi</a:t>
            </a:r>
            <a:r>
              <a:rPr lang="de-AT" altLang="de-DE" sz="1000" dirty="0"/>
              <a:t> GmbH</a:t>
            </a:r>
          </a:p>
        </p:txBody>
      </p:sp>
      <p:sp>
        <p:nvSpPr>
          <p:cNvPr id="6" name="Inhaltsplatzhalter 5"/>
          <p:cNvSpPr>
            <a:spLocks noGrp="1"/>
          </p:cNvSpPr>
          <p:nvPr>
            <p:ph sz="half" idx="2"/>
          </p:nvPr>
        </p:nvSpPr>
        <p:spPr>
          <a:xfrm>
            <a:off x="1917380" y="1407059"/>
            <a:ext cx="2083120" cy="2900881"/>
          </a:xfrm>
        </p:spPr>
        <p:txBody>
          <a:bodyPr>
            <a:normAutofit/>
          </a:bodyPr>
          <a:lstStyle/>
          <a:p>
            <a:pPr marL="0" indent="0">
              <a:lnSpc>
                <a:spcPct val="150000"/>
              </a:lnSpc>
              <a:buNone/>
            </a:pPr>
            <a:r>
              <a:rPr lang="de-DE" sz="1200" i="1" dirty="0"/>
              <a:t>“(…) The mix </a:t>
            </a:r>
            <a:r>
              <a:rPr lang="de-DE" sz="1200" i="1" dirty="0" err="1"/>
              <a:t>of</a:t>
            </a:r>
            <a:r>
              <a:rPr lang="de-DE" sz="1200" i="1" dirty="0"/>
              <a:t> </a:t>
            </a:r>
            <a:r>
              <a:rPr lang="de-DE" sz="1200" i="1" dirty="0" err="1"/>
              <a:t>exams</a:t>
            </a:r>
            <a:r>
              <a:rPr lang="de-DE" sz="1200" i="1" dirty="0"/>
              <a:t>, </a:t>
            </a:r>
            <a:r>
              <a:rPr lang="de-DE" sz="1200" i="1" dirty="0" err="1"/>
              <a:t>seminar</a:t>
            </a:r>
            <a:r>
              <a:rPr lang="de-DE" sz="1200" i="1" dirty="0"/>
              <a:t> </a:t>
            </a:r>
            <a:r>
              <a:rPr lang="de-DE" sz="1200" i="1" dirty="0" err="1"/>
              <a:t>papers</a:t>
            </a:r>
            <a:r>
              <a:rPr lang="de-DE" sz="1200" i="1" dirty="0"/>
              <a:t> </a:t>
            </a:r>
            <a:r>
              <a:rPr lang="de-DE" sz="1200" i="1" dirty="0" err="1"/>
              <a:t>and</a:t>
            </a:r>
            <a:r>
              <a:rPr lang="de-DE" sz="1200" i="1" dirty="0"/>
              <a:t> </a:t>
            </a:r>
            <a:r>
              <a:rPr lang="de-DE" sz="1200" i="1" dirty="0" err="1"/>
              <a:t>projects</a:t>
            </a:r>
            <a:r>
              <a:rPr lang="de-DE" sz="1200" i="1" dirty="0"/>
              <a:t> </a:t>
            </a:r>
            <a:r>
              <a:rPr lang="de-DE" sz="1200" i="1" dirty="0" err="1"/>
              <a:t>with</a:t>
            </a:r>
            <a:r>
              <a:rPr lang="de-DE" sz="1200" i="1" dirty="0"/>
              <a:t> </a:t>
            </a:r>
            <a:r>
              <a:rPr lang="de-DE" sz="1200" i="1" dirty="0" err="1"/>
              <a:t>renowned</a:t>
            </a:r>
            <a:r>
              <a:rPr lang="de-DE" sz="1200" i="1" dirty="0"/>
              <a:t> </a:t>
            </a:r>
            <a:r>
              <a:rPr lang="de-DE" sz="1200" i="1" dirty="0" err="1"/>
              <a:t>project</a:t>
            </a:r>
            <a:r>
              <a:rPr lang="de-DE" sz="1200" i="1" dirty="0"/>
              <a:t> </a:t>
            </a:r>
            <a:r>
              <a:rPr lang="de-DE" sz="1200" i="1" dirty="0" err="1"/>
              <a:t>partners</a:t>
            </a:r>
            <a:r>
              <a:rPr lang="de-DE" sz="1200" i="1" dirty="0"/>
              <a:t> </a:t>
            </a:r>
            <a:r>
              <a:rPr lang="de-DE" sz="1200" i="1" dirty="0" err="1"/>
              <a:t>is</a:t>
            </a:r>
            <a:r>
              <a:rPr lang="de-DE" sz="1200" i="1" dirty="0"/>
              <a:t> a </a:t>
            </a:r>
            <a:r>
              <a:rPr lang="de-DE" sz="1200" b="1" i="1" dirty="0" err="1"/>
              <a:t>perfect</a:t>
            </a:r>
            <a:r>
              <a:rPr lang="de-DE" sz="1200" b="1" i="1" dirty="0"/>
              <a:t> </a:t>
            </a:r>
            <a:r>
              <a:rPr lang="de-DE" sz="1200" b="1" i="1" dirty="0" err="1"/>
              <a:t>preparation</a:t>
            </a:r>
            <a:r>
              <a:rPr lang="de-DE" sz="1200" b="1" i="1" dirty="0"/>
              <a:t> </a:t>
            </a:r>
            <a:r>
              <a:rPr lang="de-DE" sz="1200" b="1" i="1" dirty="0" err="1"/>
              <a:t>for</a:t>
            </a:r>
            <a:r>
              <a:rPr lang="de-DE" sz="1200" b="1" i="1" dirty="0"/>
              <a:t> </a:t>
            </a:r>
            <a:r>
              <a:rPr lang="de-DE" sz="1200" b="1" i="1" dirty="0" err="1"/>
              <a:t>both</a:t>
            </a:r>
            <a:r>
              <a:rPr lang="de-DE" sz="1200" b="1" i="1" dirty="0"/>
              <a:t> </a:t>
            </a:r>
            <a:r>
              <a:rPr lang="de-DE" sz="1200" b="1" i="1" dirty="0" err="1"/>
              <a:t>master</a:t>
            </a:r>
            <a:r>
              <a:rPr lang="de-DE" sz="1200" b="1" i="1" dirty="0"/>
              <a:t> </a:t>
            </a:r>
            <a:r>
              <a:rPr lang="de-DE" sz="1200" b="1" i="1" dirty="0" err="1"/>
              <a:t>programs</a:t>
            </a:r>
            <a:r>
              <a:rPr lang="de-DE" sz="1200" b="1" i="1" dirty="0"/>
              <a:t> </a:t>
            </a:r>
            <a:r>
              <a:rPr lang="de-DE" sz="1200" b="1" i="1" dirty="0" err="1"/>
              <a:t>and</a:t>
            </a:r>
            <a:r>
              <a:rPr lang="de-DE" sz="1200" b="1" i="1" dirty="0"/>
              <a:t> </a:t>
            </a:r>
            <a:r>
              <a:rPr lang="de-DE" sz="1200" b="1" i="1" dirty="0" err="1"/>
              <a:t>the</a:t>
            </a:r>
            <a:r>
              <a:rPr lang="de-DE" sz="1200" b="1" i="1" dirty="0"/>
              <a:t> </a:t>
            </a:r>
            <a:r>
              <a:rPr lang="de-DE" sz="1200" b="1" i="1" dirty="0" err="1"/>
              <a:t>start</a:t>
            </a:r>
            <a:r>
              <a:rPr lang="de-DE" sz="1200" b="1" i="1" dirty="0"/>
              <a:t> </a:t>
            </a:r>
            <a:r>
              <a:rPr lang="de-DE" sz="1200" b="1" i="1" dirty="0" err="1"/>
              <a:t>of</a:t>
            </a:r>
            <a:r>
              <a:rPr lang="de-DE" sz="1200" b="1" i="1" dirty="0"/>
              <a:t> a </a:t>
            </a:r>
            <a:r>
              <a:rPr lang="de-DE" sz="1200" b="1" i="1" dirty="0" err="1"/>
              <a:t>career</a:t>
            </a:r>
            <a:r>
              <a:rPr lang="de-DE" sz="1200" b="1" i="1" dirty="0"/>
              <a:t>. </a:t>
            </a:r>
            <a:r>
              <a:rPr lang="de-DE" sz="1200" i="1" dirty="0"/>
              <a:t>This </a:t>
            </a:r>
            <a:r>
              <a:rPr lang="de-DE" sz="1200" i="1" dirty="0" err="1"/>
              <a:t>adds</a:t>
            </a:r>
            <a:r>
              <a:rPr lang="de-DE" sz="1200" i="1" dirty="0"/>
              <a:t> </a:t>
            </a:r>
            <a:r>
              <a:rPr lang="de-DE" sz="1200" i="1" dirty="0" err="1"/>
              <a:t>to</a:t>
            </a:r>
            <a:r>
              <a:rPr lang="de-DE" sz="1200" i="1" dirty="0"/>
              <a:t> </a:t>
            </a:r>
            <a:r>
              <a:rPr lang="de-DE" sz="1200" i="1" dirty="0" err="1"/>
              <a:t>the</a:t>
            </a:r>
            <a:r>
              <a:rPr lang="de-DE" sz="1200" i="1" dirty="0"/>
              <a:t> </a:t>
            </a:r>
            <a:r>
              <a:rPr lang="de-DE" sz="1200" i="1" dirty="0" err="1"/>
              <a:t>attractiveness</a:t>
            </a:r>
            <a:r>
              <a:rPr lang="de-DE" sz="1200" i="1" dirty="0"/>
              <a:t> </a:t>
            </a:r>
            <a:r>
              <a:rPr lang="de-DE" sz="1200" i="1" dirty="0" err="1"/>
              <a:t>of</a:t>
            </a:r>
            <a:r>
              <a:rPr lang="de-DE" sz="1200" i="1" dirty="0"/>
              <a:t> </a:t>
            </a:r>
            <a:r>
              <a:rPr lang="de-DE" sz="1200" i="1" dirty="0" err="1"/>
              <a:t>this</a:t>
            </a:r>
            <a:r>
              <a:rPr lang="de-DE" sz="1200" i="1" dirty="0"/>
              <a:t> SBWL.“</a:t>
            </a:r>
            <a:endParaRPr lang="de-AT" altLang="de-DE" sz="1200" i="1" dirty="0"/>
          </a:p>
        </p:txBody>
      </p:sp>
      <p:sp>
        <p:nvSpPr>
          <p:cNvPr id="39941" name="Titel 1"/>
          <p:cNvSpPr>
            <a:spLocks noGrp="1"/>
          </p:cNvSpPr>
          <p:nvPr>
            <p:ph type="title"/>
          </p:nvPr>
        </p:nvSpPr>
        <p:spPr/>
        <p:txBody>
          <a:bodyPr/>
          <a:lstStyle/>
          <a:p>
            <a:pPr eaLnBrk="1" hangingPunct="1"/>
            <a:r>
              <a:rPr lang="de-AT" altLang="de-DE" dirty="0" err="1"/>
              <a:t>Voices</a:t>
            </a:r>
            <a:r>
              <a:rPr lang="de-AT" altLang="de-DE" dirty="0"/>
              <a:t> </a:t>
            </a:r>
            <a:r>
              <a:rPr lang="de-AT" altLang="de-DE" dirty="0" err="1"/>
              <a:t>of</a:t>
            </a:r>
            <a:r>
              <a:rPr lang="de-AT" altLang="de-DE" dirty="0"/>
              <a:t> </a:t>
            </a:r>
            <a:r>
              <a:rPr lang="de-AT" altLang="de-DE" dirty="0" err="1"/>
              <a:t>our</a:t>
            </a:r>
            <a:r>
              <a:rPr lang="de-AT" altLang="de-DE" dirty="0"/>
              <a:t> Alumni</a:t>
            </a:r>
          </a:p>
        </p:txBody>
      </p:sp>
      <p:pic>
        <p:nvPicPr>
          <p:cNvPr id="4" name="Grafik 3"/>
          <p:cNvPicPr>
            <a:picLocks noChangeAspect="1"/>
          </p:cNvPicPr>
          <p:nvPr/>
        </p:nvPicPr>
        <p:blipFill rotWithShape="1">
          <a:blip r:embed="rId3" cstate="hqprint">
            <a:extLst>
              <a:ext uri="{28A0092B-C50C-407E-A947-70E740481C1C}">
                <a14:useLocalDpi xmlns:a14="http://schemas.microsoft.com/office/drawing/2010/main" val="0"/>
              </a:ext>
            </a:extLst>
          </a:blip>
          <a:srcRect b="24940"/>
          <a:stretch/>
        </p:blipFill>
        <p:spPr>
          <a:xfrm>
            <a:off x="199127" y="1333607"/>
            <a:ext cx="1285540" cy="1447799"/>
          </a:xfrm>
          <a:prstGeom prst="rect">
            <a:avLst/>
          </a:prstGeom>
        </p:spPr>
      </p:pic>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l="12701" t="-794" r="15718" b="794"/>
          <a:stretch/>
        </p:blipFill>
        <p:spPr>
          <a:xfrm>
            <a:off x="4566290" y="1436103"/>
            <a:ext cx="1170648" cy="1635389"/>
          </a:xfrm>
          <a:prstGeom prst="rect">
            <a:avLst/>
          </a:prstGeom>
        </p:spPr>
      </p:pic>
      <p:sp>
        <p:nvSpPr>
          <p:cNvPr id="8" name="Textfeld 7"/>
          <p:cNvSpPr txBox="1"/>
          <p:nvPr/>
        </p:nvSpPr>
        <p:spPr>
          <a:xfrm>
            <a:off x="4490086" y="3071492"/>
            <a:ext cx="1413332" cy="738664"/>
          </a:xfrm>
          <a:prstGeom prst="rect">
            <a:avLst/>
          </a:prstGeom>
          <a:noFill/>
        </p:spPr>
        <p:txBody>
          <a:bodyPr wrap="square" rtlCol="0">
            <a:spAutoFit/>
          </a:bodyPr>
          <a:lstStyle/>
          <a:p>
            <a:r>
              <a:rPr lang="de-AT" sz="1100" b="1" dirty="0"/>
              <a:t>Kristina </a:t>
            </a:r>
            <a:r>
              <a:rPr lang="de-AT" sz="1100" b="1" dirty="0" err="1"/>
              <a:t>Kuschnig</a:t>
            </a:r>
            <a:r>
              <a:rPr lang="de-AT" sz="1100" b="1" dirty="0"/>
              <a:t>, </a:t>
            </a:r>
            <a:r>
              <a:rPr lang="de-AT" sz="1100" b="1" dirty="0" err="1"/>
              <a:t>MSc</a:t>
            </a:r>
            <a:endParaRPr lang="de-AT" sz="1100" b="1" dirty="0"/>
          </a:p>
          <a:p>
            <a:r>
              <a:rPr lang="de-AT" sz="1000" dirty="0"/>
              <a:t>Marketing &amp; PR Manager, </a:t>
            </a:r>
            <a:r>
              <a:rPr lang="de-AT" sz="1000" dirty="0" err="1"/>
              <a:t>myrobin</a:t>
            </a:r>
            <a:endParaRPr lang="de-AT" sz="1000" dirty="0"/>
          </a:p>
        </p:txBody>
      </p:sp>
      <p:sp>
        <p:nvSpPr>
          <p:cNvPr id="9" name="Inhaltsplatzhalter 5"/>
          <p:cNvSpPr txBox="1">
            <a:spLocks/>
          </p:cNvSpPr>
          <p:nvPr/>
        </p:nvSpPr>
        <p:spPr>
          <a:xfrm>
            <a:off x="6051339" y="1376865"/>
            <a:ext cx="2514438" cy="3939299"/>
          </a:xfrm>
          <a:prstGeom prst="rect">
            <a:avLst/>
          </a:prstGeom>
        </p:spPr>
        <p:txBody>
          <a:bodyPr vert="horz" lIns="0" tIns="45715" rIns="0" bIns="45715" rtlCol="0">
            <a:normAutofit fontScale="92500" lnSpcReduction="10000"/>
          </a:bodyPr>
          <a:lstStyle>
            <a:lvl1pPr marL="266700" indent="-266700" algn="l" defTabSz="914306" rtl="0" eaLnBrk="1" latinLnBrk="0" hangingPunct="1">
              <a:lnSpc>
                <a:spcPct val="100000"/>
              </a:lnSpc>
              <a:spcBef>
                <a:spcPts val="0"/>
              </a:spcBef>
              <a:spcAft>
                <a:spcPts val="600"/>
              </a:spcAft>
              <a:buClr>
                <a:schemeClr val="accent1"/>
              </a:buClr>
              <a:buFont typeface="Wingdings" charset="2"/>
              <a:buChar char="§"/>
              <a:defRPr sz="1600" kern="1200">
                <a:solidFill>
                  <a:schemeClr val="tx1"/>
                </a:solidFill>
                <a:latin typeface="+mn-lt"/>
                <a:ea typeface="+mn-ea"/>
                <a:cs typeface="+mn-cs"/>
              </a:defRPr>
            </a:lvl1pPr>
            <a:lvl2pPr marL="541312" indent="-285750" algn="l" defTabSz="914306" rtl="0" eaLnBrk="1" latinLnBrk="0" hangingPunct="1">
              <a:lnSpc>
                <a:spcPct val="100000"/>
              </a:lnSpc>
              <a:spcBef>
                <a:spcPts val="0"/>
              </a:spcBef>
              <a:spcAft>
                <a:spcPts val="400"/>
              </a:spcAft>
              <a:buClr>
                <a:schemeClr val="accent1"/>
              </a:buClr>
              <a:buSzPct val="100000"/>
              <a:buFont typeface="Wingdings" charset="2"/>
              <a:buChar char="§"/>
              <a:defRPr sz="1500" kern="1200">
                <a:solidFill>
                  <a:schemeClr val="tx1"/>
                </a:solidFill>
                <a:latin typeface="+mn-lt"/>
                <a:ea typeface="+mn-ea"/>
                <a:cs typeface="+mn-cs"/>
              </a:defRPr>
            </a:lvl2pPr>
            <a:lvl3pPr marL="814388" indent="-273050" algn="l" defTabSz="914306" rtl="0" eaLnBrk="1" latinLnBrk="0" hangingPunct="1">
              <a:lnSpc>
                <a:spcPct val="100000"/>
              </a:lnSpc>
              <a:spcBef>
                <a:spcPts val="0"/>
              </a:spcBef>
              <a:spcAft>
                <a:spcPts val="400"/>
              </a:spcAft>
              <a:buClr>
                <a:schemeClr val="accent1"/>
              </a:buClr>
              <a:buFont typeface="Wingdings" charset="2"/>
              <a:buChar char="§"/>
              <a:defRPr sz="1400" kern="1200">
                <a:solidFill>
                  <a:schemeClr val="tx1"/>
                </a:solidFill>
                <a:latin typeface="+mn-lt"/>
                <a:ea typeface="+mn-ea"/>
                <a:cs typeface="+mn-cs"/>
              </a:defRPr>
            </a:lvl3pPr>
            <a:lvl4pPr marL="1074738" indent="-266700" algn="l" defTabSz="914306"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4pPr>
            <a:lvl5pPr marL="1341438" indent="-263525" algn="l" defTabSz="914306"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5pPr>
            <a:lvl6pPr marL="2514343" indent="-228577" algn="l" defTabSz="91430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170000"/>
              </a:lnSpc>
              <a:spcAft>
                <a:spcPts val="0"/>
              </a:spcAft>
              <a:buFont typeface="Wingdings" charset="2"/>
              <a:buNone/>
            </a:pPr>
            <a:r>
              <a:rPr lang="en-US" sz="1300" i="1" dirty="0"/>
              <a:t>“(…)The cooperation with </a:t>
            </a:r>
            <a:r>
              <a:rPr lang="en-US" sz="1300" b="1" i="1" dirty="0"/>
              <a:t>prestige companies </a:t>
            </a:r>
            <a:r>
              <a:rPr lang="en-US" sz="1300" i="1" dirty="0"/>
              <a:t>let me gather </a:t>
            </a:r>
            <a:r>
              <a:rPr lang="en-US" sz="1300" b="1" i="1" dirty="0"/>
              <a:t>real-life experience</a:t>
            </a:r>
            <a:r>
              <a:rPr lang="en-US" sz="1300" i="1" dirty="0"/>
              <a:t>, which I immediately can implement in new challenges. The expertise I gained from the specialization </a:t>
            </a:r>
            <a:r>
              <a:rPr lang="en-US" sz="1300" b="1" i="1" dirty="0"/>
              <a:t>prepared me perfectly for the marketing world</a:t>
            </a:r>
            <a:r>
              <a:rPr lang="en-US" sz="1300" i="1" dirty="0"/>
              <a:t>. I am now able to start right away in a position where I can </a:t>
            </a:r>
            <a:r>
              <a:rPr lang="en-US" sz="1300" b="1" i="1" dirty="0"/>
              <a:t>make a real change </a:t>
            </a:r>
            <a:r>
              <a:rPr lang="en-US" sz="1300" i="1" dirty="0"/>
              <a:t>and where my </a:t>
            </a:r>
            <a:r>
              <a:rPr lang="en-US" sz="1300" b="1" i="1" dirty="0"/>
              <a:t>knowledge is highly valued</a:t>
            </a:r>
            <a:r>
              <a:rPr lang="en-US" sz="1300" i="1" dirty="0"/>
              <a:t>."</a:t>
            </a:r>
            <a:endParaRPr lang="de-AT" sz="1300" i="1" dirty="0"/>
          </a:p>
        </p:txBody>
      </p:sp>
    </p:spTree>
    <p:extLst>
      <p:ext uri="{BB962C8B-B14F-4D97-AF65-F5344CB8AC3E}">
        <p14:creationId xmlns:p14="http://schemas.microsoft.com/office/powerpoint/2010/main" val="59522801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a:t>Student Ambassador 2024</a:t>
            </a:r>
          </a:p>
        </p:txBody>
      </p:sp>
      <p:pic>
        <p:nvPicPr>
          <p:cNvPr id="6" name="Grafik 5"/>
          <p:cNvPicPr>
            <a:picLocks noChangeAspect="1"/>
          </p:cNvPicPr>
          <p:nvPr/>
        </p:nvPicPr>
        <p:blipFill rotWithShape="1">
          <a:blip r:embed="rId2"/>
          <a:srcRect l="4082" t="3330" r="62073" b="73037"/>
          <a:stretch/>
        </p:blipFill>
        <p:spPr>
          <a:xfrm>
            <a:off x="462407" y="1603097"/>
            <a:ext cx="1502230" cy="1624693"/>
          </a:xfrm>
          <a:prstGeom prst="rect">
            <a:avLst/>
          </a:prstGeom>
        </p:spPr>
      </p:pic>
      <p:sp>
        <p:nvSpPr>
          <p:cNvPr id="7" name="Rechteck 6"/>
          <p:cNvSpPr/>
          <p:nvPr/>
        </p:nvSpPr>
        <p:spPr>
          <a:xfrm>
            <a:off x="2211828" y="1842795"/>
            <a:ext cx="5576070" cy="1600438"/>
          </a:xfrm>
          <a:prstGeom prst="rect">
            <a:avLst/>
          </a:prstGeom>
        </p:spPr>
        <p:txBody>
          <a:bodyPr wrap="square">
            <a:spAutoFit/>
          </a:bodyPr>
          <a:lstStyle/>
          <a:p>
            <a:r>
              <a:rPr lang="en-US" sz="1400" i="1" dirty="0"/>
              <a:t>If you want to expand your marketing knowledge and dive deeper into the field of consumer psychology, mcore is the perfect specialization for you!"</a:t>
            </a:r>
            <a:br>
              <a:rPr lang="en-US" sz="1400" i="1" dirty="0"/>
            </a:br>
            <a:br>
              <a:rPr lang="en-US" sz="1400" b="1" dirty="0"/>
            </a:br>
            <a:r>
              <a:rPr lang="en-US" sz="1400" b="1" dirty="0"/>
              <a:t>Nina Gaßner, BSc, </a:t>
            </a:r>
            <a:r>
              <a:rPr lang="en-US" sz="1400" b="1" dirty="0" err="1"/>
              <a:t>m.core</a:t>
            </a:r>
            <a:r>
              <a:rPr lang="en-US" sz="1400" b="1" dirty="0"/>
              <a:t> Student Ambassador 2024 </a:t>
            </a:r>
          </a:p>
          <a:p>
            <a:endParaRPr lang="en-US" sz="1400" b="1" dirty="0"/>
          </a:p>
          <a:p>
            <a:r>
              <a:rPr lang="en-US" sz="1400" dirty="0"/>
              <a:t>Fell free to contact Nina: </a:t>
            </a:r>
            <a:r>
              <a:rPr lang="en-US" sz="1400" b="1" dirty="0"/>
              <a:t>nina.gassner@wu.ac.at</a:t>
            </a:r>
            <a:endParaRPr lang="de-AT" sz="1400" b="1" dirty="0"/>
          </a:p>
        </p:txBody>
      </p:sp>
    </p:spTree>
    <p:extLst>
      <p:ext uri="{BB962C8B-B14F-4D97-AF65-F5344CB8AC3E}">
        <p14:creationId xmlns:p14="http://schemas.microsoft.com/office/powerpoint/2010/main" val="223602544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C3FEAB1-D955-AB51-00AC-97F6AAF80676}"/>
              </a:ext>
            </a:extLst>
          </p:cNvPr>
          <p:cNvSpPr>
            <a:spLocks noGrp="1"/>
          </p:cNvSpPr>
          <p:nvPr>
            <p:ph idx="1"/>
          </p:nvPr>
        </p:nvSpPr>
        <p:spPr>
          <a:xfrm>
            <a:off x="5851425" y="4934663"/>
            <a:ext cx="3040906" cy="402672"/>
          </a:xfrm>
        </p:spPr>
        <p:txBody>
          <a:bodyPr/>
          <a:lstStyle/>
          <a:p>
            <a:pPr marL="0" indent="0">
              <a:buNone/>
            </a:pPr>
            <a:r>
              <a:rPr lang="en-US" sz="1800" u="sng">
                <a:solidFill>
                  <a:srgbClr val="0563C1"/>
                </a:solidFill>
                <a:effectLst/>
                <a:latin typeface="Calibri" panose="020F0502020204030204" pitchFamily="34" charset="0"/>
                <a:ea typeface="Calibri" panose="020F0502020204030204" pitchFamily="34" charset="0"/>
                <a:hlinkClick r:id="rId2"/>
              </a:rPr>
              <a:t>https://youtu.be/VJ9QhL7v0pA</a:t>
            </a:r>
            <a:endParaRPr lang="de-AT" dirty="0"/>
          </a:p>
        </p:txBody>
      </p:sp>
      <p:sp>
        <p:nvSpPr>
          <p:cNvPr id="5" name="Titel 4">
            <a:extLst>
              <a:ext uri="{FF2B5EF4-FFF2-40B4-BE49-F238E27FC236}">
                <a16:creationId xmlns:a16="http://schemas.microsoft.com/office/drawing/2014/main" id="{C4E19E3E-CABE-5F36-5C66-B93D296D8342}"/>
              </a:ext>
            </a:extLst>
          </p:cNvPr>
          <p:cNvSpPr>
            <a:spLocks noGrp="1"/>
          </p:cNvSpPr>
          <p:nvPr>
            <p:ph type="title"/>
          </p:nvPr>
        </p:nvSpPr>
        <p:spPr/>
        <p:txBody>
          <a:bodyPr/>
          <a:lstStyle/>
          <a:p>
            <a:r>
              <a:rPr lang="de-AT" dirty="0"/>
              <a:t>Voices </a:t>
            </a:r>
            <a:r>
              <a:rPr lang="de-AT" dirty="0" err="1"/>
              <a:t>of</a:t>
            </a:r>
            <a:r>
              <a:rPr lang="de-AT" dirty="0"/>
              <a:t> </a:t>
            </a:r>
            <a:r>
              <a:rPr lang="de-AT" dirty="0" err="1"/>
              <a:t>our</a:t>
            </a:r>
            <a:r>
              <a:rPr lang="de-AT" dirty="0"/>
              <a:t> </a:t>
            </a:r>
            <a:r>
              <a:rPr lang="de-AT" dirty="0" err="1"/>
              <a:t>Students</a:t>
            </a:r>
            <a:endParaRPr lang="de-AT" dirty="0"/>
          </a:p>
        </p:txBody>
      </p:sp>
      <p:pic>
        <p:nvPicPr>
          <p:cNvPr id="7" name="Grafik 6" descr="Ein Bild, das Text, draußen, Baum, Gras enthält.&#10;&#10;Automatisch generierte Beschreibung">
            <a:hlinkClick r:id="rId2"/>
            <a:extLst>
              <a:ext uri="{FF2B5EF4-FFF2-40B4-BE49-F238E27FC236}">
                <a16:creationId xmlns:a16="http://schemas.microsoft.com/office/drawing/2014/main" id="{86EF92FB-D095-EF21-2DD6-EDB17661C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51" y="1135228"/>
            <a:ext cx="6711193" cy="3775046"/>
          </a:xfrm>
          <a:prstGeom prst="rect">
            <a:avLst/>
          </a:prstGeom>
        </p:spPr>
      </p:pic>
    </p:spTree>
    <p:extLst>
      <p:ext uri="{BB962C8B-B14F-4D97-AF65-F5344CB8AC3E}">
        <p14:creationId xmlns:p14="http://schemas.microsoft.com/office/powerpoint/2010/main" val="396062385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r>
              <a:rPr lang="de-AT" dirty="0" err="1"/>
              <a:t>Stay</a:t>
            </a:r>
            <a:r>
              <a:rPr lang="de-AT" dirty="0"/>
              <a:t> </a:t>
            </a:r>
            <a:r>
              <a:rPr lang="de-AT" dirty="0" err="1"/>
              <a:t>Tuned</a:t>
            </a:r>
            <a:r>
              <a:rPr lang="de-AT" dirty="0"/>
              <a:t>!</a:t>
            </a:r>
          </a:p>
        </p:txBody>
      </p:sp>
    </p:spTree>
    <p:extLst>
      <p:ext uri="{BB962C8B-B14F-4D97-AF65-F5344CB8AC3E}">
        <p14:creationId xmlns:p14="http://schemas.microsoft.com/office/powerpoint/2010/main" val="368502170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547688" lvl="2" indent="0">
              <a:buNone/>
            </a:pPr>
            <a:r>
              <a:rPr lang="en-US" b="1" dirty="0" err="1">
                <a:hlinkClick r:id="rId2"/>
              </a:rPr>
              <a:t>m.core</a:t>
            </a:r>
            <a:r>
              <a:rPr lang="en-US" b="1" dirty="0">
                <a:hlinkClick r:id="rId2"/>
              </a:rPr>
              <a:t> Institute for Marketing and Consumer Research</a:t>
            </a:r>
            <a:endParaRPr lang="en-US" b="1" dirty="0"/>
          </a:p>
          <a:p>
            <a:pPr marL="0" indent="0">
              <a:buNone/>
            </a:pPr>
            <a:r>
              <a:rPr lang="de-AT" b="1" dirty="0"/>
              <a:t>	</a:t>
            </a:r>
          </a:p>
          <a:p>
            <a:pPr marL="547688" lvl="2" indent="0">
              <a:buNone/>
            </a:pPr>
            <a:r>
              <a:rPr lang="de-AT" b="1" dirty="0" err="1">
                <a:hlinkClick r:id="rId3"/>
              </a:rPr>
              <a:t>mcore_wu</a:t>
            </a:r>
            <a:endParaRPr lang="de-AT" b="1" dirty="0"/>
          </a:p>
          <a:p>
            <a:pPr marL="0" indent="0">
              <a:buNone/>
            </a:pPr>
            <a:endParaRPr lang="de-AT" b="1" dirty="0"/>
          </a:p>
          <a:p>
            <a:pPr marL="547688" lvl="2" indent="0">
              <a:buNone/>
            </a:pPr>
            <a:r>
              <a:rPr lang="de-AT" b="1" dirty="0">
                <a:hlinkClick r:id="rId4"/>
              </a:rPr>
              <a:t>Institute </a:t>
            </a:r>
            <a:r>
              <a:rPr lang="de-AT" b="1" dirty="0" err="1">
                <a:hlinkClick r:id="rId4"/>
              </a:rPr>
              <a:t>for</a:t>
            </a:r>
            <a:r>
              <a:rPr lang="de-AT" b="1" dirty="0">
                <a:hlinkClick r:id="rId4"/>
              </a:rPr>
              <a:t> Marketing and Consumer Research</a:t>
            </a:r>
            <a:endParaRPr lang="de-AT" b="1" dirty="0"/>
          </a:p>
          <a:p>
            <a:pPr marL="0" indent="0">
              <a:buNone/>
            </a:pPr>
            <a:endParaRPr lang="de-AT" dirty="0"/>
          </a:p>
          <a:p>
            <a:pPr marL="0" indent="0">
              <a:buNone/>
            </a:pPr>
            <a:r>
              <a:rPr lang="de-AT" dirty="0"/>
              <a:t>	</a:t>
            </a:r>
          </a:p>
        </p:txBody>
      </p:sp>
      <p:sp>
        <p:nvSpPr>
          <p:cNvPr id="2" name="Titel 1"/>
          <p:cNvSpPr>
            <a:spLocks noGrp="1"/>
          </p:cNvSpPr>
          <p:nvPr>
            <p:ph type="title"/>
          </p:nvPr>
        </p:nvSpPr>
        <p:spPr/>
        <p:txBody>
          <a:bodyPr/>
          <a:lstStyle/>
          <a:p>
            <a:r>
              <a:rPr lang="de-AT" dirty="0"/>
              <a:t>News</a:t>
            </a:r>
          </a:p>
        </p:txBody>
      </p:sp>
      <p:pic>
        <p:nvPicPr>
          <p:cNvPr id="13" name="Grafik 12"/>
          <p:cNvPicPr>
            <a:picLocks noChangeAspect="1"/>
          </p:cNvPicPr>
          <p:nvPr/>
        </p:nvPicPr>
        <p:blipFill rotWithShape="1">
          <a:blip r:embed="rId5"/>
          <a:srcRect l="12310" t="12310" r="11373" b="13835"/>
          <a:stretch/>
        </p:blipFill>
        <p:spPr>
          <a:xfrm>
            <a:off x="465865" y="1941267"/>
            <a:ext cx="370225" cy="358283"/>
          </a:xfrm>
          <a:prstGeom prst="rect">
            <a:avLst/>
          </a:prstGeom>
        </p:spPr>
      </p:pic>
      <p:pic>
        <p:nvPicPr>
          <p:cNvPr id="14" name="Grafik 13"/>
          <p:cNvPicPr>
            <a:picLocks noChangeAspect="1"/>
          </p:cNvPicPr>
          <p:nvPr/>
        </p:nvPicPr>
        <p:blipFill rotWithShape="1">
          <a:blip r:embed="rId6"/>
          <a:srcRect l="20075" r="20075"/>
          <a:stretch/>
        </p:blipFill>
        <p:spPr>
          <a:xfrm>
            <a:off x="462019" y="2529782"/>
            <a:ext cx="348688" cy="327718"/>
          </a:xfrm>
          <a:prstGeom prst="rect">
            <a:avLst/>
          </a:prstGeom>
        </p:spPr>
      </p:pic>
      <p:pic>
        <p:nvPicPr>
          <p:cNvPr id="6" name="Grafik 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62019" y="1344613"/>
            <a:ext cx="354844" cy="354844"/>
          </a:xfrm>
          <a:prstGeom prst="rect">
            <a:avLst/>
          </a:prstGeom>
        </p:spPr>
      </p:pic>
      <p:pic>
        <p:nvPicPr>
          <p:cNvPr id="8" name="Grafik 7"/>
          <p:cNvPicPr>
            <a:picLocks noChangeAspect="1"/>
          </p:cNvPicPr>
          <p:nvPr/>
        </p:nvPicPr>
        <p:blipFill rotWithShape="1">
          <a:blip r:embed="rId8"/>
          <a:srcRect t="19324" r="32886"/>
          <a:stretch/>
        </p:blipFill>
        <p:spPr>
          <a:xfrm>
            <a:off x="6799562" y="1173665"/>
            <a:ext cx="2257290" cy="4508747"/>
          </a:xfrm>
          <a:prstGeom prst="rect">
            <a:avLst/>
          </a:prstGeom>
        </p:spPr>
      </p:pic>
      <p:pic>
        <p:nvPicPr>
          <p:cNvPr id="9" name="Grafik 8"/>
          <p:cNvPicPr>
            <a:picLocks noChangeAspect="1"/>
          </p:cNvPicPr>
          <p:nvPr/>
        </p:nvPicPr>
        <p:blipFill>
          <a:blip r:embed="rId9"/>
          <a:stretch>
            <a:fillRect/>
          </a:stretch>
        </p:blipFill>
        <p:spPr>
          <a:xfrm>
            <a:off x="2509686" y="2805077"/>
            <a:ext cx="4298574" cy="2856762"/>
          </a:xfrm>
          <a:prstGeom prst="rect">
            <a:avLst/>
          </a:prstGeom>
        </p:spPr>
      </p:pic>
    </p:spTree>
    <p:extLst>
      <p:ext uri="{BB962C8B-B14F-4D97-AF65-F5344CB8AC3E}">
        <p14:creationId xmlns:p14="http://schemas.microsoft.com/office/powerpoint/2010/main" val="160507359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a:xfrm>
            <a:off x="1266507" y="715618"/>
            <a:ext cx="4555818" cy="1072442"/>
          </a:xfrm>
        </p:spPr>
        <p:txBody>
          <a:bodyPr/>
          <a:lstStyle/>
          <a:p>
            <a:r>
              <a:rPr lang="de-AT" sz="2400" dirty="0" err="1"/>
              <a:t>Is</a:t>
            </a:r>
            <a:r>
              <a:rPr lang="de-AT" sz="2400" dirty="0"/>
              <a:t> </a:t>
            </a:r>
            <a:r>
              <a:rPr lang="de-AT" sz="2400" dirty="0" err="1"/>
              <a:t>it</a:t>
            </a:r>
            <a:r>
              <a:rPr lang="de-AT" sz="2400" dirty="0"/>
              <a:t> a </a:t>
            </a:r>
            <a:r>
              <a:rPr lang="de-AT" sz="2400" dirty="0" err="1"/>
              <a:t>match</a:t>
            </a:r>
            <a:r>
              <a:rPr lang="de-AT" sz="2400" dirty="0"/>
              <a:t>?</a:t>
            </a:r>
          </a:p>
        </p:txBody>
      </p:sp>
    </p:spTree>
    <p:extLst>
      <p:ext uri="{BB962C8B-B14F-4D97-AF65-F5344CB8AC3E}">
        <p14:creationId xmlns:p14="http://schemas.microsoft.com/office/powerpoint/2010/main" val="157845372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1271" y="1795198"/>
            <a:ext cx="5357813" cy="2952750"/>
          </a:xfrm>
        </p:spPr>
      </p:pic>
      <p:grpSp>
        <p:nvGrpSpPr>
          <p:cNvPr id="27" name="Gruppieren 26"/>
          <p:cNvGrpSpPr/>
          <p:nvPr/>
        </p:nvGrpSpPr>
        <p:grpSpPr>
          <a:xfrm>
            <a:off x="986436" y="2440188"/>
            <a:ext cx="1815548" cy="1343145"/>
            <a:chOff x="1455088" y="1612900"/>
            <a:chExt cx="2178657" cy="1611774"/>
          </a:xfrm>
        </p:grpSpPr>
        <p:sp>
          <p:nvSpPr>
            <p:cNvPr id="14" name="Wolkenförmige Legende 13"/>
            <p:cNvSpPr/>
            <p:nvPr/>
          </p:nvSpPr>
          <p:spPr>
            <a:xfrm>
              <a:off x="1455088" y="1612900"/>
              <a:ext cx="2178657" cy="1611774"/>
            </a:xfrm>
            <a:prstGeom prst="cloudCallout">
              <a:avLst>
                <a:gd name="adj1" fmla="val 80575"/>
                <a:gd name="adj2" fmla="val 7465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500"/>
            </a:p>
          </p:txBody>
        </p:sp>
        <p:pic>
          <p:nvPicPr>
            <p:cNvPr id="15" name="Grafik 14"/>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952802" y="1866194"/>
              <a:ext cx="1183227" cy="1187735"/>
            </a:xfrm>
            <a:prstGeom prst="rect">
              <a:avLst/>
            </a:prstGeom>
          </p:spPr>
        </p:pic>
      </p:grpSp>
      <p:pic>
        <p:nvPicPr>
          <p:cNvPr id="21" name="Grafik 2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5027" y="1661968"/>
            <a:ext cx="1264788" cy="1264788"/>
          </a:xfrm>
          <a:prstGeom prst="rect">
            <a:avLst/>
          </a:prstGeom>
        </p:spPr>
      </p:pic>
      <p:grpSp>
        <p:nvGrpSpPr>
          <p:cNvPr id="26" name="Gruppieren 25"/>
          <p:cNvGrpSpPr/>
          <p:nvPr/>
        </p:nvGrpSpPr>
        <p:grpSpPr>
          <a:xfrm>
            <a:off x="774178" y="4159422"/>
            <a:ext cx="1949387" cy="1120683"/>
            <a:chOff x="365505" y="3802159"/>
            <a:chExt cx="2339264" cy="1344820"/>
          </a:xfrm>
        </p:grpSpPr>
        <p:pic>
          <p:nvPicPr>
            <p:cNvPr id="18" name="Grafik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836" y="4065189"/>
              <a:ext cx="1364601" cy="818760"/>
            </a:xfrm>
            <a:prstGeom prst="rect">
              <a:avLst/>
            </a:prstGeom>
          </p:spPr>
        </p:pic>
        <p:sp>
          <p:nvSpPr>
            <p:cNvPr id="22" name="Wolkenförmige Legende 21"/>
            <p:cNvSpPr/>
            <p:nvPr/>
          </p:nvSpPr>
          <p:spPr>
            <a:xfrm>
              <a:off x="365505" y="3802159"/>
              <a:ext cx="2339264" cy="1344820"/>
            </a:xfrm>
            <a:prstGeom prst="cloudCallout">
              <a:avLst>
                <a:gd name="adj1" fmla="val 101001"/>
                <a:gd name="adj2" fmla="val 1178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667" dirty="0">
                <a:solidFill>
                  <a:schemeClr val="tx1"/>
                </a:solidFill>
              </a:endParaRPr>
            </a:p>
          </p:txBody>
        </p:sp>
      </p:grpSp>
      <p:grpSp>
        <p:nvGrpSpPr>
          <p:cNvPr id="28" name="Gruppieren 27"/>
          <p:cNvGrpSpPr/>
          <p:nvPr/>
        </p:nvGrpSpPr>
        <p:grpSpPr>
          <a:xfrm>
            <a:off x="4957839" y="1331674"/>
            <a:ext cx="1949387" cy="1120683"/>
            <a:chOff x="4300076" y="1643667"/>
            <a:chExt cx="2339264" cy="1344820"/>
          </a:xfrm>
        </p:grpSpPr>
        <p:sp>
          <p:nvSpPr>
            <p:cNvPr id="17" name="Wolkenförmige Legende 16"/>
            <p:cNvSpPr/>
            <p:nvPr/>
          </p:nvSpPr>
          <p:spPr>
            <a:xfrm>
              <a:off x="4300076" y="1643667"/>
              <a:ext cx="2339264" cy="1344820"/>
            </a:xfrm>
            <a:prstGeom prst="cloudCallout">
              <a:avLst>
                <a:gd name="adj1" fmla="val -53889"/>
                <a:gd name="adj2" fmla="val 18665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667" dirty="0">
                <a:solidFill>
                  <a:schemeClr val="tx1"/>
                </a:solidFill>
              </a:endParaRPr>
            </a:p>
          </p:txBody>
        </p:sp>
        <p:pic>
          <p:nvPicPr>
            <p:cNvPr id="24" name="Grafik 2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0" y="1814988"/>
              <a:ext cx="1742915" cy="983904"/>
            </a:xfrm>
            <a:prstGeom prst="rect">
              <a:avLst/>
            </a:prstGeom>
          </p:spPr>
        </p:pic>
      </p:grpSp>
      <p:grpSp>
        <p:nvGrpSpPr>
          <p:cNvPr id="36" name="Gruppieren 35"/>
          <p:cNvGrpSpPr/>
          <p:nvPr/>
        </p:nvGrpSpPr>
        <p:grpSpPr>
          <a:xfrm>
            <a:off x="6410952" y="2298657"/>
            <a:ext cx="1606802" cy="1120683"/>
            <a:chOff x="6484318" y="2130844"/>
            <a:chExt cx="1928162" cy="1344820"/>
          </a:xfrm>
        </p:grpSpPr>
        <p:sp>
          <p:nvSpPr>
            <p:cNvPr id="25" name="Wolkenförmige Legende 24"/>
            <p:cNvSpPr/>
            <p:nvPr/>
          </p:nvSpPr>
          <p:spPr>
            <a:xfrm>
              <a:off x="6484318" y="2130844"/>
              <a:ext cx="1928162" cy="1344820"/>
            </a:xfrm>
            <a:prstGeom prst="cloudCallout">
              <a:avLst>
                <a:gd name="adj1" fmla="val -86125"/>
                <a:gd name="adj2" fmla="val 9255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667" dirty="0">
                <a:solidFill>
                  <a:schemeClr val="tx1"/>
                </a:solidFill>
              </a:endParaRPr>
            </a:p>
          </p:txBody>
        </p:sp>
        <p:pic>
          <p:nvPicPr>
            <p:cNvPr id="31" name="Grafik 30"/>
            <p:cNvPicPr>
              <a:picLocks noChangeAspect="1"/>
            </p:cNvPicPr>
            <p:nvPr/>
          </p:nvPicPr>
          <p:blipFill>
            <a:blip r:embed="rId7">
              <a:clrChange>
                <a:clrFrom>
                  <a:srgbClr val="FFFFFF"/>
                </a:clrFrom>
                <a:clrTo>
                  <a:srgbClr val="FFFFFF">
                    <a:alpha val="0"/>
                  </a:srgbClr>
                </a:clrTo>
              </a:clrChange>
            </a:blip>
            <a:stretch>
              <a:fillRect/>
            </a:stretch>
          </p:blipFill>
          <p:spPr>
            <a:xfrm flipH="1">
              <a:off x="6818271" y="2315285"/>
              <a:ext cx="1268206" cy="854077"/>
            </a:xfrm>
            <a:prstGeom prst="rect">
              <a:avLst/>
            </a:prstGeom>
          </p:spPr>
        </p:pic>
      </p:grpSp>
      <p:grpSp>
        <p:nvGrpSpPr>
          <p:cNvPr id="35" name="Gruppieren 34"/>
          <p:cNvGrpSpPr/>
          <p:nvPr/>
        </p:nvGrpSpPr>
        <p:grpSpPr>
          <a:xfrm>
            <a:off x="6253583" y="3818272"/>
            <a:ext cx="2017690" cy="1120683"/>
            <a:chOff x="6551874" y="3913261"/>
            <a:chExt cx="2421228" cy="1344820"/>
          </a:xfrm>
        </p:grpSpPr>
        <p:sp>
          <p:nvSpPr>
            <p:cNvPr id="32" name="Wolkenförmige Legende 31"/>
            <p:cNvSpPr/>
            <p:nvPr/>
          </p:nvSpPr>
          <p:spPr>
            <a:xfrm>
              <a:off x="6551874" y="3913261"/>
              <a:ext cx="2421228" cy="1344820"/>
            </a:xfrm>
            <a:prstGeom prst="cloudCallout">
              <a:avLst>
                <a:gd name="adj1" fmla="val -72701"/>
                <a:gd name="adj2" fmla="val 4719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667" dirty="0">
                <a:solidFill>
                  <a:schemeClr val="tx1"/>
                </a:solidFill>
              </a:endParaRPr>
            </a:p>
          </p:txBody>
        </p:sp>
        <p:pic>
          <p:nvPicPr>
            <p:cNvPr id="34" name="Grafik 33"/>
            <p:cNvPicPr>
              <a:picLocks noChangeAspect="1"/>
            </p:cNvPicPr>
            <p:nvPr/>
          </p:nvPicPr>
          <p:blipFill rotWithShape="1">
            <a:blip r:embed="rId8"/>
            <a:srcRect l="3865" r="7728"/>
            <a:stretch/>
          </p:blipFill>
          <p:spPr>
            <a:xfrm>
              <a:off x="6850075" y="4182387"/>
              <a:ext cx="1709447" cy="767091"/>
            </a:xfrm>
            <a:prstGeom prst="rect">
              <a:avLst/>
            </a:prstGeom>
          </p:spPr>
        </p:pic>
      </p:grpSp>
      <p:grpSp>
        <p:nvGrpSpPr>
          <p:cNvPr id="5" name="Gruppieren 4"/>
          <p:cNvGrpSpPr/>
          <p:nvPr/>
        </p:nvGrpSpPr>
        <p:grpSpPr>
          <a:xfrm>
            <a:off x="2723565" y="1186134"/>
            <a:ext cx="1949387" cy="1597807"/>
            <a:chOff x="2353878" y="1423361"/>
            <a:chExt cx="2339264" cy="1917368"/>
          </a:xfrm>
        </p:grpSpPr>
        <p:sp>
          <p:nvSpPr>
            <p:cNvPr id="20" name="Wolkenförmige Legende 19"/>
            <p:cNvSpPr/>
            <p:nvPr/>
          </p:nvSpPr>
          <p:spPr>
            <a:xfrm>
              <a:off x="2353878" y="1423361"/>
              <a:ext cx="2339264" cy="1917368"/>
            </a:xfrm>
            <a:prstGeom prst="cloudCallout">
              <a:avLst>
                <a:gd name="adj1" fmla="val 31643"/>
                <a:gd name="adj2" fmla="val 12943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667" dirty="0">
                <a:solidFill>
                  <a:schemeClr val="tx1"/>
                </a:solidFill>
              </a:endParaRPr>
            </a:p>
          </p:txBody>
        </p:sp>
        <p:pic>
          <p:nvPicPr>
            <p:cNvPr id="4" name="Grafik 3"/>
            <p:cNvPicPr>
              <a:picLocks noChangeAspect="1"/>
            </p:cNvPicPr>
            <p:nvPr/>
          </p:nvPicPr>
          <p:blipFill>
            <a:blip r:embed="rId9" cstate="hq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534816" y="1675463"/>
              <a:ext cx="1911928" cy="1413164"/>
            </a:xfrm>
            <a:prstGeom prst="rect">
              <a:avLst/>
            </a:prstGeom>
          </p:spPr>
        </p:pic>
      </p:grpSp>
    </p:spTree>
    <p:extLst>
      <p:ext uri="{BB962C8B-B14F-4D97-AF65-F5344CB8AC3E}">
        <p14:creationId xmlns:p14="http://schemas.microsoft.com/office/powerpoint/2010/main" val="3942113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92416" y="2160553"/>
            <a:ext cx="6159167" cy="2280817"/>
          </a:xfrm>
          <a:prstGeom prst="rect">
            <a:avLst/>
          </a:prstGeom>
        </p:spPr>
      </p:pic>
    </p:spTree>
    <p:extLst>
      <p:ext uri="{BB962C8B-B14F-4D97-AF65-F5344CB8AC3E}">
        <p14:creationId xmlns:p14="http://schemas.microsoft.com/office/powerpoint/2010/main" val="352732277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3"/>
          <p:cNvSpPr txBox="1">
            <a:spLocks noGrp="1"/>
          </p:cNvSpPr>
          <p:nvPr>
            <p:ph type="body" sz="quarter" idx="10"/>
          </p:nvPr>
        </p:nvSpPr>
        <p:spPr>
          <a:xfrm>
            <a:off x="1691680" y="2559843"/>
            <a:ext cx="2756266" cy="1811291"/>
          </a:xfrm>
        </p:spPr>
        <p:txBody>
          <a:bodyPr>
            <a:normAutofit fontScale="92500" lnSpcReduction="20000"/>
          </a:bodyPr>
          <a:lstStyle/>
          <a:p>
            <a:pPr lvl="0"/>
            <a:r>
              <a:rPr lang="en-US" b="1" noProof="0" dirty="0" err="1"/>
              <a:t>m.core</a:t>
            </a:r>
            <a:r>
              <a:rPr lang="en-US" b="1" noProof="0" dirty="0"/>
              <a:t> - Institute for Marketing &amp; Consumer Research</a:t>
            </a:r>
          </a:p>
          <a:p>
            <a:pPr lvl="0">
              <a:buClr>
                <a:schemeClr val="accent3"/>
              </a:buClr>
              <a:defRPr/>
            </a:pPr>
            <a:r>
              <a:rPr lang="de-AT" dirty="0"/>
              <a:t>Welthandelsplatz 1, 1020 Vienna, Austria</a:t>
            </a:r>
          </a:p>
          <a:p>
            <a:pPr lvl="0"/>
            <a:endParaRPr lang="de-AT" noProof="0" dirty="0"/>
          </a:p>
          <a:p>
            <a:pPr lvl="0"/>
            <a:endParaRPr lang="de-AT" noProof="0" dirty="0"/>
          </a:p>
          <a:p>
            <a:pPr lvl="0"/>
            <a:endParaRPr lang="de-AT" noProof="0" dirty="0"/>
          </a:p>
          <a:p>
            <a:pPr lvl="0"/>
            <a:r>
              <a:rPr lang="de-AT" b="1" noProof="0" dirty="0"/>
              <a:t>Department </a:t>
            </a:r>
            <a:r>
              <a:rPr lang="de-AT" b="1" noProof="0" dirty="0" err="1"/>
              <a:t>of</a:t>
            </a:r>
            <a:r>
              <a:rPr lang="de-AT" b="1" noProof="0" dirty="0"/>
              <a:t> Marketing</a:t>
            </a:r>
          </a:p>
          <a:p>
            <a:pPr lvl="0"/>
            <a:endParaRPr lang="de-AT" noProof="0" dirty="0"/>
          </a:p>
          <a:p>
            <a:r>
              <a:rPr lang="de-AT" noProof="0" dirty="0"/>
              <a:t>T </a:t>
            </a:r>
            <a:r>
              <a:rPr lang="de-AT" dirty="0"/>
              <a:t>+43 (0)1 313 36-4613</a:t>
            </a:r>
          </a:p>
          <a:p>
            <a:pPr lvl="0"/>
            <a:r>
              <a:rPr lang="de-AT" noProof="0" dirty="0"/>
              <a:t>mcore@wu.ac.at</a:t>
            </a:r>
          </a:p>
          <a:p>
            <a:pPr lvl="0"/>
            <a:r>
              <a:rPr lang="de-AT" noProof="0" dirty="0"/>
              <a:t>wu.ac.at/</a:t>
            </a:r>
            <a:r>
              <a:rPr lang="de-AT" noProof="0" dirty="0" err="1"/>
              <a:t>mcore</a:t>
            </a:r>
            <a:endParaRPr lang="de-AT" noProof="0" dirty="0"/>
          </a:p>
          <a:p>
            <a:pPr lvl="0"/>
            <a:r>
              <a:rPr lang="de-AT" noProof="0" dirty="0"/>
              <a:t>FB /</a:t>
            </a:r>
            <a:r>
              <a:rPr lang="de-AT" noProof="0" dirty="0" err="1"/>
              <a:t>WU.mcore</a:t>
            </a:r>
            <a:endParaRPr lang="de-AT" noProof="0" dirty="0"/>
          </a:p>
          <a:p>
            <a:pPr lvl="0"/>
            <a:r>
              <a:rPr lang="de-AT" noProof="0" dirty="0"/>
              <a:t>IG @mcore_wu </a:t>
            </a:r>
          </a:p>
          <a:p>
            <a:pPr lvl="0"/>
            <a:endParaRPr lang="de-AT" noProof="0" dirty="0"/>
          </a:p>
          <a:p>
            <a:pPr lvl="0"/>
            <a:endParaRPr lang="de-AT" noProof="0" dirty="0"/>
          </a:p>
        </p:txBody>
      </p:sp>
      <p:sp>
        <p:nvSpPr>
          <p:cNvPr id="7" name="Titel 6"/>
          <p:cNvSpPr>
            <a:spLocks noGrp="1"/>
          </p:cNvSpPr>
          <p:nvPr>
            <p:ph type="title" idx="4294967295"/>
          </p:nvPr>
        </p:nvSpPr>
        <p:spPr>
          <a:xfrm>
            <a:off x="462407" y="301626"/>
            <a:ext cx="6990906" cy="496799"/>
          </a:xfrm>
        </p:spPr>
        <p:txBody>
          <a:bodyPr>
            <a:normAutofit/>
          </a:bodyPr>
          <a:lstStyle/>
          <a:p>
            <a:r>
              <a:rPr lang="de-AT" dirty="0" err="1"/>
              <a:t>We</a:t>
            </a:r>
            <a:r>
              <a:rPr lang="de-AT" dirty="0"/>
              <a:t> </a:t>
            </a:r>
            <a:r>
              <a:rPr lang="de-AT" dirty="0" err="1"/>
              <a:t>are</a:t>
            </a:r>
            <a:r>
              <a:rPr lang="de-AT" dirty="0"/>
              <a:t> </a:t>
            </a:r>
            <a:r>
              <a:rPr lang="de-AT" dirty="0" err="1"/>
              <a:t>looking</a:t>
            </a:r>
            <a:r>
              <a:rPr lang="de-AT" dirty="0"/>
              <a:t> </a:t>
            </a:r>
            <a:r>
              <a:rPr lang="de-AT" dirty="0" err="1"/>
              <a:t>forward</a:t>
            </a:r>
            <a:r>
              <a:rPr lang="de-AT" dirty="0"/>
              <a:t> </a:t>
            </a:r>
            <a:r>
              <a:rPr lang="de-AT" dirty="0" err="1"/>
              <a:t>to</a:t>
            </a:r>
            <a:r>
              <a:rPr lang="de-AT" dirty="0"/>
              <a:t> </a:t>
            </a:r>
            <a:r>
              <a:rPr lang="de-AT" dirty="0" err="1"/>
              <a:t>meeting</a:t>
            </a:r>
            <a:r>
              <a:rPr lang="de-AT" dirty="0"/>
              <a:t> </a:t>
            </a:r>
            <a:r>
              <a:rPr lang="de-AT" dirty="0" err="1"/>
              <a:t>you</a:t>
            </a:r>
            <a:r>
              <a:rPr lang="de-AT" dirty="0"/>
              <a:t>!</a:t>
            </a:r>
          </a:p>
        </p:txBody>
      </p:sp>
      <p:pic>
        <p:nvPicPr>
          <p:cNvPr id="4" name="Picture 29" descr="https://www.executiveacademy.at/PublishingImages/Koller-Monika-Portrait-01.jpg"/>
          <p:cNvPicPr>
            <a:picLocks noChangeAspect="1" noChangeArrowheads="1"/>
          </p:cNvPicPr>
          <p:nvPr/>
        </p:nvPicPr>
        <p:blipFill rotWithShape="1">
          <a:blip r:embed="rId3">
            <a:extLst>
              <a:ext uri="{28A0092B-C50C-407E-A947-70E740481C1C}">
                <a14:useLocalDpi xmlns:a14="http://schemas.microsoft.com/office/drawing/2010/main" val="0"/>
              </a:ext>
            </a:extLst>
          </a:blip>
          <a:srcRect r="9274" b="23077"/>
          <a:stretch/>
        </p:blipFill>
        <p:spPr bwMode="auto">
          <a:xfrm>
            <a:off x="5330891" y="1985159"/>
            <a:ext cx="684000" cy="872792"/>
          </a:xfrm>
          <a:prstGeom prst="rect">
            <a:avLst/>
          </a:prstGeom>
          <a:noFill/>
          <a:ln w="19050">
            <a:solidFill>
              <a:srgbClr val="41B4CE"/>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32"/>
          <p:cNvSpPr txBox="1">
            <a:spLocks noChangeArrowheads="1"/>
          </p:cNvSpPr>
          <p:nvPr/>
        </p:nvSpPr>
        <p:spPr bwMode="auto">
          <a:xfrm>
            <a:off x="6125879" y="1985159"/>
            <a:ext cx="194468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de-AT" altLang="de-DE" sz="1000" dirty="0">
                <a:latin typeface="+mn-lt"/>
              </a:rPr>
              <a:t>PD Dr. Monika </a:t>
            </a:r>
            <a:r>
              <a:rPr lang="de-AT" altLang="de-DE" sz="1000" b="1" dirty="0">
                <a:latin typeface="+mn-lt"/>
              </a:rPr>
              <a:t>Koller</a:t>
            </a:r>
            <a:endParaRPr lang="de-AT" altLang="de-DE" sz="1000" dirty="0">
              <a:latin typeface="+mn-lt"/>
            </a:endParaRPr>
          </a:p>
          <a:p>
            <a:pPr eaLnBrk="1" hangingPunct="1">
              <a:spcBef>
                <a:spcPct val="50000"/>
              </a:spcBef>
              <a:defRPr/>
            </a:pPr>
            <a:r>
              <a:rPr lang="de-AT" altLang="de-DE" sz="1000" dirty="0">
                <a:latin typeface="+mn-lt"/>
              </a:rPr>
              <a:t>Head </a:t>
            </a:r>
            <a:r>
              <a:rPr lang="de-AT" altLang="de-DE" sz="1000" dirty="0" err="1">
                <a:latin typeface="+mn-lt"/>
              </a:rPr>
              <a:t>of</a:t>
            </a:r>
            <a:r>
              <a:rPr lang="de-AT" altLang="de-DE" sz="1000" dirty="0">
                <a:latin typeface="+mn-lt"/>
              </a:rPr>
              <a:t> </a:t>
            </a:r>
            <a:r>
              <a:rPr lang="de-AT" altLang="de-DE" sz="1000" dirty="0" err="1">
                <a:latin typeface="+mn-lt"/>
              </a:rPr>
              <a:t>the</a:t>
            </a:r>
            <a:r>
              <a:rPr lang="de-AT" altLang="de-DE" sz="1000" dirty="0">
                <a:latin typeface="+mn-lt"/>
              </a:rPr>
              <a:t> Institute</a:t>
            </a:r>
          </a:p>
          <a:p>
            <a:pPr eaLnBrk="1" hangingPunct="1">
              <a:spcBef>
                <a:spcPct val="50000"/>
              </a:spcBef>
              <a:defRPr/>
            </a:pPr>
            <a:r>
              <a:rPr lang="de-AT" altLang="de-DE" sz="1000" dirty="0" err="1">
                <a:latin typeface="+mn-lt"/>
              </a:rPr>
              <a:t>Associate</a:t>
            </a:r>
            <a:r>
              <a:rPr lang="de-AT" altLang="de-DE" sz="1000" dirty="0">
                <a:latin typeface="+mn-lt"/>
              </a:rPr>
              <a:t> Professor</a:t>
            </a:r>
          </a:p>
          <a:p>
            <a:pPr eaLnBrk="1" hangingPunct="1">
              <a:spcBef>
                <a:spcPct val="50000"/>
              </a:spcBef>
              <a:defRPr/>
            </a:pPr>
            <a:r>
              <a:rPr lang="de-AT" altLang="de-DE" sz="1000" dirty="0">
                <a:latin typeface="+mn-lt"/>
                <a:hlinkClick r:id="rId4"/>
              </a:rPr>
              <a:t>monika.koller@wu.ac.at</a:t>
            </a:r>
            <a:endParaRPr lang="de-AT" altLang="de-DE" sz="1000" dirty="0">
              <a:latin typeface="+mn-lt"/>
            </a:endParaRPr>
          </a:p>
          <a:p>
            <a:pPr eaLnBrk="1" hangingPunct="1">
              <a:spcBef>
                <a:spcPct val="50000"/>
              </a:spcBef>
              <a:defRPr/>
            </a:pPr>
            <a:endParaRPr lang="de-AT" altLang="de-DE" sz="1000" dirty="0">
              <a:latin typeface="+mn-lt"/>
            </a:endParaRPr>
          </a:p>
        </p:txBody>
      </p:sp>
    </p:spTree>
    <p:extLst>
      <p:ext uri="{BB962C8B-B14F-4D97-AF65-F5344CB8AC3E}">
        <p14:creationId xmlns:p14="http://schemas.microsoft.com/office/powerpoint/2010/main" val="170206392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2"/>
          <p:cNvSpPr txBox="1">
            <a:spLocks noChangeArrowheads="1"/>
          </p:cNvSpPr>
          <p:nvPr/>
        </p:nvSpPr>
        <p:spPr bwMode="auto">
          <a:xfrm>
            <a:off x="1250142" y="1329737"/>
            <a:ext cx="19446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de-AT" altLang="de-DE" sz="1000" dirty="0">
                <a:latin typeface="+mn-lt"/>
              </a:rPr>
              <a:t>PD Dr. Monika </a:t>
            </a:r>
            <a:r>
              <a:rPr lang="de-AT" altLang="de-DE" sz="1000" b="1" dirty="0">
                <a:latin typeface="+mn-lt"/>
              </a:rPr>
              <a:t>Koller</a:t>
            </a:r>
            <a:endParaRPr lang="de-AT" altLang="de-DE" sz="1000" dirty="0">
              <a:latin typeface="+mn-lt"/>
            </a:endParaRPr>
          </a:p>
          <a:p>
            <a:pPr eaLnBrk="1" hangingPunct="1">
              <a:spcBef>
                <a:spcPct val="50000"/>
              </a:spcBef>
              <a:defRPr/>
            </a:pPr>
            <a:r>
              <a:rPr lang="de-AT" altLang="de-DE" sz="1000" dirty="0">
                <a:latin typeface="+mn-lt"/>
              </a:rPr>
              <a:t>Head </a:t>
            </a:r>
            <a:r>
              <a:rPr lang="de-AT" altLang="de-DE" sz="1000" dirty="0" err="1">
                <a:latin typeface="+mn-lt"/>
              </a:rPr>
              <a:t>of</a:t>
            </a:r>
            <a:r>
              <a:rPr lang="de-AT" altLang="de-DE" sz="1000" dirty="0">
                <a:latin typeface="+mn-lt"/>
              </a:rPr>
              <a:t> Institute</a:t>
            </a:r>
          </a:p>
          <a:p>
            <a:pPr eaLnBrk="1" hangingPunct="1">
              <a:spcBef>
                <a:spcPct val="50000"/>
              </a:spcBef>
              <a:defRPr/>
            </a:pPr>
            <a:r>
              <a:rPr lang="de-AT" altLang="de-DE" sz="1000" dirty="0">
                <a:latin typeface="+mn-lt"/>
              </a:rPr>
              <a:t>Associate Professor</a:t>
            </a:r>
          </a:p>
        </p:txBody>
      </p:sp>
      <p:sp>
        <p:nvSpPr>
          <p:cNvPr id="18436" name="Text Box 33"/>
          <p:cNvSpPr txBox="1">
            <a:spLocks noChangeArrowheads="1"/>
          </p:cNvSpPr>
          <p:nvPr/>
        </p:nvSpPr>
        <p:spPr bwMode="auto">
          <a:xfrm>
            <a:off x="1249319" y="2480099"/>
            <a:ext cx="187166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de-AT" altLang="de-DE" sz="1000" dirty="0">
                <a:latin typeface="+mn-lt"/>
              </a:rPr>
              <a:t>Univ. Prof. </a:t>
            </a:r>
            <a:r>
              <a:rPr lang="de-AT" altLang="de-DE" sz="1000" dirty="0" err="1">
                <a:latin typeface="+mn-lt"/>
              </a:rPr>
              <a:t>DDr</a:t>
            </a:r>
            <a:r>
              <a:rPr lang="de-AT" altLang="de-DE" sz="1000" dirty="0">
                <a:latin typeface="+mn-lt"/>
              </a:rPr>
              <a:t>.</a:t>
            </a:r>
            <a:br>
              <a:rPr lang="de-AT" altLang="de-DE" sz="1000" dirty="0">
                <a:latin typeface="+mn-lt"/>
              </a:rPr>
            </a:br>
            <a:r>
              <a:rPr lang="de-AT" altLang="de-DE" sz="1000" dirty="0">
                <a:latin typeface="+mn-lt"/>
              </a:rPr>
              <a:t>Bernadette </a:t>
            </a:r>
            <a:r>
              <a:rPr lang="de-AT" altLang="de-DE" sz="1000" b="1" dirty="0">
                <a:latin typeface="+mn-lt"/>
              </a:rPr>
              <a:t>Kamleitner </a:t>
            </a:r>
          </a:p>
          <a:p>
            <a:pPr>
              <a:spcBef>
                <a:spcPct val="50000"/>
              </a:spcBef>
              <a:defRPr/>
            </a:pPr>
            <a:r>
              <a:rPr lang="de-AT" altLang="de-DE" sz="1000" dirty="0">
                <a:latin typeface="+mn-lt"/>
              </a:rPr>
              <a:t>Deputy Head </a:t>
            </a:r>
            <a:r>
              <a:rPr lang="de-AT" altLang="de-DE" sz="1000" dirty="0" err="1">
                <a:latin typeface="+mn-lt"/>
              </a:rPr>
              <a:t>of</a:t>
            </a:r>
            <a:r>
              <a:rPr lang="de-AT" altLang="de-DE" sz="1000" dirty="0">
                <a:latin typeface="+mn-lt"/>
              </a:rPr>
              <a:t> Institute</a:t>
            </a:r>
          </a:p>
          <a:p>
            <a:pPr eaLnBrk="1" hangingPunct="1">
              <a:spcBef>
                <a:spcPct val="50000"/>
              </a:spcBef>
              <a:defRPr/>
            </a:pPr>
            <a:endParaRPr lang="de-AT" altLang="de-DE" sz="1000" dirty="0">
              <a:latin typeface="+mn-lt"/>
            </a:endParaRPr>
          </a:p>
        </p:txBody>
      </p:sp>
      <p:sp>
        <p:nvSpPr>
          <p:cNvPr id="18437" name="Text Box 40"/>
          <p:cNvSpPr txBox="1">
            <a:spLocks noChangeArrowheads="1"/>
          </p:cNvSpPr>
          <p:nvPr/>
        </p:nvSpPr>
        <p:spPr bwMode="auto">
          <a:xfrm>
            <a:off x="1259549" y="4616689"/>
            <a:ext cx="15843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de-AT" altLang="de-DE" sz="1000" dirty="0">
                <a:latin typeface="+mn-lt"/>
              </a:rPr>
              <a:t>Helga </a:t>
            </a:r>
            <a:r>
              <a:rPr lang="de-AT" altLang="de-DE" sz="1000" b="1" dirty="0">
                <a:latin typeface="+mn-lt"/>
              </a:rPr>
              <a:t>Karl</a:t>
            </a:r>
            <a:endParaRPr lang="de-AT" altLang="de-DE" sz="1000" dirty="0">
              <a:latin typeface="+mn-lt"/>
            </a:endParaRPr>
          </a:p>
          <a:p>
            <a:pPr eaLnBrk="1" hangingPunct="1">
              <a:spcBef>
                <a:spcPct val="50000"/>
              </a:spcBef>
              <a:defRPr/>
            </a:pPr>
            <a:r>
              <a:rPr lang="de-AT" altLang="de-DE" sz="1000" dirty="0">
                <a:latin typeface="+mn-lt"/>
              </a:rPr>
              <a:t>Office Management</a:t>
            </a:r>
          </a:p>
        </p:txBody>
      </p:sp>
      <p:sp>
        <p:nvSpPr>
          <p:cNvPr id="18448" name="Text Box 31"/>
          <p:cNvSpPr txBox="1">
            <a:spLocks noChangeArrowheads="1"/>
          </p:cNvSpPr>
          <p:nvPr/>
        </p:nvSpPr>
        <p:spPr bwMode="auto">
          <a:xfrm>
            <a:off x="6859586" y="2492311"/>
            <a:ext cx="236389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de-AT" altLang="de-DE" sz="1000" dirty="0">
                <a:latin typeface="+mn-lt"/>
              </a:rPr>
              <a:t>John </a:t>
            </a:r>
            <a:r>
              <a:rPr lang="de-AT" altLang="de-DE" sz="1000" b="1" dirty="0">
                <a:latin typeface="+mn-lt"/>
              </a:rPr>
              <a:t>Price</a:t>
            </a:r>
            <a:r>
              <a:rPr lang="de-AT" altLang="de-DE" sz="1000" dirty="0">
                <a:latin typeface="+mn-lt"/>
              </a:rPr>
              <a:t>, MBA </a:t>
            </a:r>
            <a:r>
              <a:rPr lang="de-AT" altLang="de-DE" sz="1000" dirty="0" err="1">
                <a:latin typeface="+mn-lt"/>
              </a:rPr>
              <a:t>MSc</a:t>
            </a:r>
            <a:endParaRPr lang="de-AT" altLang="de-DE" sz="1000" dirty="0">
              <a:latin typeface="+mn-lt"/>
            </a:endParaRPr>
          </a:p>
          <a:p>
            <a:pPr>
              <a:spcBef>
                <a:spcPct val="50000"/>
              </a:spcBef>
              <a:defRPr/>
            </a:pPr>
            <a:r>
              <a:rPr lang="de-AT" altLang="de-DE" sz="1000" dirty="0">
                <a:latin typeface="+mn-lt"/>
              </a:rPr>
              <a:t>Teaching and Research Associate</a:t>
            </a:r>
          </a:p>
        </p:txBody>
      </p:sp>
      <p:pic>
        <p:nvPicPr>
          <p:cNvPr id="21" name="Picture 29" descr="https://www.executiveacademy.at/PublishingImages/Koller-Monika-Portrait-01.jpg"/>
          <p:cNvPicPr>
            <a:picLocks noChangeAspect="1" noChangeArrowheads="1"/>
          </p:cNvPicPr>
          <p:nvPr/>
        </p:nvPicPr>
        <p:blipFill rotWithShape="1">
          <a:blip r:embed="rId2">
            <a:extLst>
              <a:ext uri="{28A0092B-C50C-407E-A947-70E740481C1C}">
                <a14:useLocalDpi xmlns:a14="http://schemas.microsoft.com/office/drawing/2010/main" val="0"/>
              </a:ext>
            </a:extLst>
          </a:blip>
          <a:srcRect r="9274" b="23077"/>
          <a:stretch/>
        </p:blipFill>
        <p:spPr bwMode="auto">
          <a:xfrm>
            <a:off x="515359" y="1262471"/>
            <a:ext cx="709036" cy="904738"/>
          </a:xfrm>
          <a:prstGeom prst="rect">
            <a:avLst/>
          </a:prstGeom>
          <a:noFill/>
          <a:ln w="19050">
            <a:solidFill>
              <a:srgbClr val="41B4CE"/>
            </a:solidFill>
          </a:ln>
          <a:extLst>
            <a:ext uri="{909E8E84-426E-40DD-AFC4-6F175D3DCCD1}">
              <a14:hiddenFill xmlns:a14="http://schemas.microsoft.com/office/drawing/2010/main">
                <a:solidFill>
                  <a:srgbClr val="FFFFFF"/>
                </a:solidFill>
              </a14:hiddenFill>
            </a:ext>
          </a:extLst>
        </p:spPr>
      </p:pic>
      <p:sp>
        <p:nvSpPr>
          <p:cNvPr id="28" name="Text Box 31"/>
          <p:cNvSpPr txBox="1">
            <a:spLocks noChangeArrowheads="1"/>
          </p:cNvSpPr>
          <p:nvPr/>
        </p:nvSpPr>
        <p:spPr bwMode="auto">
          <a:xfrm>
            <a:off x="6851340" y="1404631"/>
            <a:ext cx="234673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de-AT" altLang="de-DE" sz="1000" dirty="0" err="1">
                <a:latin typeface="+mn-lt"/>
              </a:rPr>
              <a:t>Burçak</a:t>
            </a:r>
            <a:r>
              <a:rPr lang="de-AT" altLang="de-DE" sz="1000" dirty="0">
                <a:latin typeface="+mn-lt"/>
              </a:rPr>
              <a:t> </a:t>
            </a:r>
            <a:r>
              <a:rPr lang="de-AT" altLang="de-DE" sz="1000" b="1" dirty="0" err="1">
                <a:latin typeface="+mn-lt"/>
              </a:rPr>
              <a:t>Baş</a:t>
            </a:r>
            <a:r>
              <a:rPr lang="de-AT" altLang="de-DE" sz="1000" dirty="0">
                <a:latin typeface="+mn-lt"/>
              </a:rPr>
              <a:t>, </a:t>
            </a:r>
            <a:r>
              <a:rPr lang="de-AT" altLang="de-DE" sz="1000" dirty="0" err="1">
                <a:latin typeface="+mn-lt"/>
              </a:rPr>
              <a:t>PhD</a:t>
            </a:r>
            <a:endParaRPr lang="de-AT" altLang="de-DE" sz="1000" dirty="0">
              <a:latin typeface="+mn-lt"/>
            </a:endParaRPr>
          </a:p>
          <a:p>
            <a:pPr>
              <a:spcBef>
                <a:spcPct val="50000"/>
              </a:spcBef>
              <a:defRPr/>
            </a:pPr>
            <a:r>
              <a:rPr lang="de-AT" altLang="de-DE" sz="1000" dirty="0" err="1">
                <a:latin typeface="+mn-lt"/>
              </a:rPr>
              <a:t>Assistant</a:t>
            </a:r>
            <a:r>
              <a:rPr lang="de-AT" altLang="de-DE" sz="1000" dirty="0">
                <a:latin typeface="+mn-lt"/>
              </a:rPr>
              <a:t> Professor</a:t>
            </a:r>
          </a:p>
        </p:txBody>
      </p:sp>
      <p:pic>
        <p:nvPicPr>
          <p:cNvPr id="31" name="Grafik 1"/>
          <p:cNvPicPr>
            <a:picLocks noChangeAspect="1"/>
          </p:cNvPicPr>
          <p:nvPr/>
        </p:nvPicPr>
        <p:blipFill rotWithShape="1">
          <a:blip r:embed="rId3">
            <a:extLst>
              <a:ext uri="{28A0092B-C50C-407E-A947-70E740481C1C}">
                <a14:useLocalDpi xmlns:a14="http://schemas.microsoft.com/office/drawing/2010/main" val="0"/>
              </a:ext>
            </a:extLst>
          </a:blip>
          <a:srcRect b="7529"/>
          <a:stretch/>
        </p:blipFill>
        <p:spPr bwMode="auto">
          <a:xfrm>
            <a:off x="508487" y="3401629"/>
            <a:ext cx="715179" cy="917032"/>
          </a:xfrm>
          <a:prstGeom prst="rect">
            <a:avLst/>
          </a:prstGeom>
          <a:noFill/>
          <a:ln w="19050">
            <a:solidFill>
              <a:srgbClr val="41B4CE"/>
            </a:solidFill>
          </a:ln>
          <a:extLst>
            <a:ext uri="{909E8E84-426E-40DD-AFC4-6F175D3DCCD1}">
              <a14:hiddenFill xmlns:a14="http://schemas.microsoft.com/office/drawing/2010/main">
                <a:solidFill>
                  <a:srgbClr val="FFFFFF"/>
                </a:solidFill>
              </a14:hiddenFill>
            </a:ext>
          </a:extLst>
        </p:spPr>
      </p:pic>
      <p:sp>
        <p:nvSpPr>
          <p:cNvPr id="32" name="Text Box 31"/>
          <p:cNvSpPr txBox="1">
            <a:spLocks noChangeArrowheads="1"/>
          </p:cNvSpPr>
          <p:nvPr/>
        </p:nvSpPr>
        <p:spPr bwMode="auto">
          <a:xfrm>
            <a:off x="1251433" y="3540183"/>
            <a:ext cx="230346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de-AT" altLang="de-DE" sz="1000" dirty="0">
                <a:latin typeface="+mn-lt"/>
              </a:rPr>
              <a:t>Mag. Gerlinde </a:t>
            </a:r>
            <a:r>
              <a:rPr lang="de-AT" altLang="de-DE" sz="1000" b="1" dirty="0">
                <a:latin typeface="+mn-lt"/>
              </a:rPr>
              <a:t>Spicko</a:t>
            </a:r>
            <a:endParaRPr lang="de-AT" altLang="de-DE" sz="1000" dirty="0">
              <a:latin typeface="+mn-lt"/>
            </a:endParaRPr>
          </a:p>
          <a:p>
            <a:pPr eaLnBrk="1" hangingPunct="1">
              <a:spcBef>
                <a:spcPct val="50000"/>
              </a:spcBef>
              <a:defRPr/>
            </a:pPr>
            <a:r>
              <a:rPr lang="de-AT" altLang="de-DE" sz="1000" dirty="0">
                <a:latin typeface="+mn-lt"/>
              </a:rPr>
              <a:t>Senior Scientist</a:t>
            </a:r>
          </a:p>
        </p:txBody>
      </p:sp>
      <p:sp>
        <p:nvSpPr>
          <p:cNvPr id="27" name="Text Box 31"/>
          <p:cNvSpPr txBox="1">
            <a:spLocks noChangeArrowheads="1"/>
          </p:cNvSpPr>
          <p:nvPr/>
        </p:nvSpPr>
        <p:spPr bwMode="auto">
          <a:xfrm>
            <a:off x="3793140" y="1398281"/>
            <a:ext cx="234673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de-AT" altLang="de-DE" sz="1000" dirty="0">
                <a:latin typeface="+mn-lt"/>
              </a:rPr>
              <a:t>Dr. Barbara </a:t>
            </a:r>
            <a:r>
              <a:rPr lang="de-AT" altLang="de-DE" sz="1000" b="1" dirty="0">
                <a:latin typeface="+mn-lt"/>
              </a:rPr>
              <a:t>Hartl</a:t>
            </a:r>
            <a:r>
              <a:rPr lang="de-AT" altLang="de-DE" sz="1000" dirty="0">
                <a:latin typeface="+mn-lt"/>
              </a:rPr>
              <a:t> </a:t>
            </a:r>
          </a:p>
          <a:p>
            <a:pPr eaLnBrk="1" hangingPunct="1">
              <a:spcBef>
                <a:spcPct val="50000"/>
              </a:spcBef>
              <a:defRPr/>
            </a:pPr>
            <a:r>
              <a:rPr lang="de-AT" altLang="de-DE" sz="1000" dirty="0" err="1">
                <a:latin typeface="+mn-lt"/>
              </a:rPr>
              <a:t>Assistant</a:t>
            </a:r>
            <a:r>
              <a:rPr lang="de-AT" altLang="de-DE" sz="1000" dirty="0">
                <a:latin typeface="+mn-lt"/>
              </a:rPr>
              <a:t> Professor</a:t>
            </a:r>
          </a:p>
        </p:txBody>
      </p:sp>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l="13051" t="-1" r="16048" b="14728"/>
          <a:stretch/>
        </p:blipFill>
        <p:spPr>
          <a:xfrm>
            <a:off x="6118432" y="2334937"/>
            <a:ext cx="752709" cy="900000"/>
          </a:xfrm>
          <a:prstGeom prst="rect">
            <a:avLst/>
          </a:prstGeom>
          <a:noFill/>
          <a:ln w="19050">
            <a:solidFill>
              <a:srgbClr val="41B4CE"/>
            </a:solidFill>
          </a:ln>
        </p:spPr>
      </p:pic>
      <p:sp>
        <p:nvSpPr>
          <p:cNvPr id="6" name="AutoShape 2" descr="Michail Kokkoris"/>
          <p:cNvSpPr>
            <a:spLocks noChangeAspect="1" noChangeArrowheads="1"/>
          </p:cNvSpPr>
          <p:nvPr/>
        </p:nvSpPr>
        <p:spPr bwMode="auto">
          <a:xfrm>
            <a:off x="155575" y="-7159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9" name="AutoShape 4" descr="Helga Karl"/>
          <p:cNvSpPr>
            <a:spLocks noChangeAspect="1" noChangeArrowheads="1"/>
          </p:cNvSpPr>
          <p:nvPr/>
        </p:nvSpPr>
        <p:spPr bwMode="auto">
          <a:xfrm>
            <a:off x="307975" y="-56356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2" name="AutoShape 2" descr="Eva Marckhgott"/>
          <p:cNvSpPr>
            <a:spLocks noChangeAspect="1" noChangeArrowheads="1"/>
          </p:cNvSpPr>
          <p:nvPr/>
        </p:nvSpPr>
        <p:spPr bwMode="auto">
          <a:xfrm>
            <a:off x="460375" y="-41116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30" name="Text Box 31"/>
          <p:cNvSpPr txBox="1">
            <a:spLocks noChangeArrowheads="1"/>
          </p:cNvSpPr>
          <p:nvPr/>
        </p:nvSpPr>
        <p:spPr bwMode="auto">
          <a:xfrm>
            <a:off x="3792461" y="3539115"/>
            <a:ext cx="2344418"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de-AT" altLang="de-DE" sz="1000" dirty="0">
                <a:latin typeface="+mn-lt"/>
              </a:rPr>
              <a:t>Susanne </a:t>
            </a:r>
            <a:r>
              <a:rPr lang="de-AT" altLang="de-DE" sz="1000" b="1" dirty="0">
                <a:latin typeface="+mn-lt"/>
              </a:rPr>
              <a:t>Ruckelshausen</a:t>
            </a:r>
            <a:r>
              <a:rPr lang="de-AT" altLang="de-DE" sz="1000" dirty="0">
                <a:latin typeface="+mn-lt"/>
              </a:rPr>
              <a:t>, </a:t>
            </a:r>
            <a:r>
              <a:rPr lang="de-AT" altLang="de-DE" sz="1000" dirty="0" err="1">
                <a:latin typeface="+mn-lt"/>
              </a:rPr>
              <a:t>MSc</a:t>
            </a:r>
            <a:endParaRPr lang="de-AT" altLang="de-DE" sz="1000" dirty="0">
              <a:latin typeface="+mn-lt"/>
            </a:endParaRPr>
          </a:p>
          <a:p>
            <a:pPr>
              <a:spcBef>
                <a:spcPct val="50000"/>
              </a:spcBef>
              <a:defRPr/>
            </a:pPr>
            <a:r>
              <a:rPr lang="de-AT" altLang="de-DE" sz="1000" dirty="0">
                <a:latin typeface="+mn-lt"/>
              </a:rPr>
              <a:t>Teaching and Research Associate</a:t>
            </a:r>
          </a:p>
          <a:p>
            <a:pPr eaLnBrk="1" hangingPunct="1">
              <a:spcBef>
                <a:spcPct val="50000"/>
              </a:spcBef>
              <a:defRPr/>
            </a:pPr>
            <a:endParaRPr lang="de-AT" altLang="de-DE" sz="900" dirty="0">
              <a:latin typeface="+mn-lt"/>
            </a:endParaRPr>
          </a:p>
        </p:txBody>
      </p:sp>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l="5345" r="12278"/>
          <a:stretch/>
        </p:blipFill>
        <p:spPr>
          <a:xfrm>
            <a:off x="3023018" y="4500537"/>
            <a:ext cx="730373" cy="930937"/>
          </a:xfrm>
          <a:prstGeom prst="rect">
            <a:avLst/>
          </a:prstGeom>
          <a:ln w="19050">
            <a:solidFill>
              <a:srgbClr val="41B4CE"/>
            </a:solidFill>
          </a:ln>
        </p:spPr>
      </p:pic>
      <p:sp>
        <p:nvSpPr>
          <p:cNvPr id="33" name="Text Box 40"/>
          <p:cNvSpPr txBox="1">
            <a:spLocks noChangeArrowheads="1"/>
          </p:cNvSpPr>
          <p:nvPr/>
        </p:nvSpPr>
        <p:spPr bwMode="auto">
          <a:xfrm>
            <a:off x="3803736" y="4616689"/>
            <a:ext cx="15843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de-DE"/>
            </a:defPPr>
            <a:lvl1pPr>
              <a:spcBef>
                <a:spcPct val="50000"/>
              </a:spcBef>
              <a:defRPr sz="1000"/>
            </a:lvl1pPr>
            <a:lvl2pPr marL="742950" indent="-285750">
              <a:defRPr>
                <a:latin typeface="Arial" charset="0"/>
              </a:defRPr>
            </a:lvl2pPr>
            <a:lvl3pPr marL="1143000" indent="-228600">
              <a:defRPr>
                <a:latin typeface="Arial" charset="0"/>
              </a:defRPr>
            </a:lvl3pPr>
            <a:lvl4pPr marL="1600200" indent="-228600">
              <a:defRPr>
                <a:latin typeface="Arial" charset="0"/>
              </a:defRPr>
            </a:lvl4pPr>
            <a:lvl5pPr marL="2057400" indent="-22860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de-AT" altLang="de-DE" dirty="0"/>
              <a:t>Linda </a:t>
            </a:r>
            <a:r>
              <a:rPr lang="de-AT" altLang="de-DE" b="1" dirty="0"/>
              <a:t>Keller</a:t>
            </a:r>
            <a:r>
              <a:rPr lang="de-AT" altLang="de-DE" dirty="0"/>
              <a:t>, BA</a:t>
            </a:r>
          </a:p>
          <a:p>
            <a:r>
              <a:rPr lang="de-AT" altLang="de-DE" dirty="0"/>
              <a:t>Office Management</a:t>
            </a:r>
          </a:p>
        </p:txBody>
      </p:sp>
      <p:pic>
        <p:nvPicPr>
          <p:cNvPr id="12" name="Grafik 11"/>
          <p:cNvPicPr>
            <a:picLocks noChangeAspect="1"/>
          </p:cNvPicPr>
          <p:nvPr/>
        </p:nvPicPr>
        <p:blipFill rotWithShape="1">
          <a:blip r:embed="rId6" cstate="hqprint">
            <a:extLst>
              <a:ext uri="{28A0092B-C50C-407E-A947-70E740481C1C}">
                <a14:useLocalDpi xmlns:a14="http://schemas.microsoft.com/office/drawing/2010/main" val="0"/>
              </a:ext>
            </a:extLst>
          </a:blip>
          <a:srcRect l="8559" t="4479" r="12965" b="10194"/>
          <a:stretch/>
        </p:blipFill>
        <p:spPr>
          <a:xfrm>
            <a:off x="3021670" y="3405572"/>
            <a:ext cx="730373" cy="936514"/>
          </a:xfrm>
          <a:prstGeom prst="rect">
            <a:avLst/>
          </a:prstGeom>
          <a:ln w="19050">
            <a:solidFill>
              <a:srgbClr val="41B4CE"/>
            </a:solidFill>
          </a:ln>
        </p:spPr>
      </p:pic>
      <p:pic>
        <p:nvPicPr>
          <p:cNvPr id="13" name="Grafik 12"/>
          <p:cNvPicPr>
            <a:picLocks noChangeAspect="1"/>
          </p:cNvPicPr>
          <p:nvPr/>
        </p:nvPicPr>
        <p:blipFill rotWithShape="1">
          <a:blip r:embed="rId7">
            <a:extLst>
              <a:ext uri="{28A0092B-C50C-407E-A947-70E740481C1C}">
                <a14:useLocalDpi xmlns:a14="http://schemas.microsoft.com/office/drawing/2010/main" val="0"/>
              </a:ext>
            </a:extLst>
          </a:blip>
          <a:srcRect l="13124" t="1324" r="14118" b="12388"/>
          <a:stretch/>
        </p:blipFill>
        <p:spPr>
          <a:xfrm>
            <a:off x="3013035" y="1255355"/>
            <a:ext cx="746009" cy="900000"/>
          </a:xfrm>
          <a:prstGeom prst="rect">
            <a:avLst/>
          </a:prstGeom>
          <a:ln w="19050">
            <a:solidFill>
              <a:srgbClr val="41B4CE"/>
            </a:solidFill>
          </a:ln>
        </p:spPr>
      </p:pic>
      <p:pic>
        <p:nvPicPr>
          <p:cNvPr id="16" name="Grafik 15"/>
          <p:cNvPicPr>
            <a:picLocks noChangeAspect="1"/>
          </p:cNvPicPr>
          <p:nvPr/>
        </p:nvPicPr>
        <p:blipFill rotWithShape="1">
          <a:blip r:embed="rId8"/>
          <a:srcRect l="6442" r="13506"/>
          <a:stretch/>
        </p:blipFill>
        <p:spPr>
          <a:xfrm>
            <a:off x="515359" y="2328279"/>
            <a:ext cx="715179" cy="910940"/>
          </a:xfrm>
          <a:prstGeom prst="rect">
            <a:avLst/>
          </a:prstGeom>
          <a:noFill/>
          <a:ln w="19050">
            <a:solidFill>
              <a:srgbClr val="41B4CE"/>
            </a:solidFill>
          </a:ln>
        </p:spPr>
      </p:pic>
      <p:pic>
        <p:nvPicPr>
          <p:cNvPr id="34" name="Bild 1" descr="C:\Users\hkarl\AppData\Local\Microsoft\Windows\INetCache\Content.MSO\C58AC6BA.tmp"/>
          <p:cNvPicPr>
            <a:picLocks noChangeAspect="1"/>
          </p:cNvPicPr>
          <p:nvPr/>
        </p:nvPicPr>
        <p:blipFill rotWithShape="1">
          <a:blip r:embed="rId9">
            <a:extLst>
              <a:ext uri="{28A0092B-C50C-407E-A947-70E740481C1C}">
                <a14:useLocalDpi xmlns:a14="http://schemas.microsoft.com/office/drawing/2010/main" val="0"/>
              </a:ext>
            </a:extLst>
          </a:blip>
          <a:srcRect l="19059" r="14187" b="11762"/>
          <a:stretch/>
        </p:blipFill>
        <p:spPr bwMode="auto">
          <a:xfrm>
            <a:off x="508487" y="4481071"/>
            <a:ext cx="705976" cy="932400"/>
          </a:xfrm>
          <a:prstGeom prst="rect">
            <a:avLst/>
          </a:prstGeom>
          <a:noFill/>
          <a:ln w="19050">
            <a:solidFill>
              <a:srgbClr val="41B4CE"/>
            </a:solidFill>
          </a:ln>
        </p:spPr>
      </p:pic>
      <p:pic>
        <p:nvPicPr>
          <p:cNvPr id="3" name="Grafik 2"/>
          <p:cNvPicPr>
            <a:picLocks noChangeAspect="1"/>
          </p:cNvPicPr>
          <p:nvPr/>
        </p:nvPicPr>
        <p:blipFill rotWithShape="1">
          <a:blip r:embed="rId10"/>
          <a:srcRect l="1" r="4539" b="14636"/>
          <a:stretch/>
        </p:blipFill>
        <p:spPr>
          <a:xfrm>
            <a:off x="6118433" y="1247856"/>
            <a:ext cx="722691" cy="900000"/>
          </a:xfrm>
          <a:prstGeom prst="rect">
            <a:avLst/>
          </a:prstGeom>
          <a:noFill/>
          <a:ln w="19050">
            <a:solidFill>
              <a:srgbClr val="41B4CE"/>
            </a:solidFill>
          </a:ln>
        </p:spPr>
      </p:pic>
      <p:sp>
        <p:nvSpPr>
          <p:cNvPr id="7" name="Titel 1">
            <a:extLst>
              <a:ext uri="{FF2B5EF4-FFF2-40B4-BE49-F238E27FC236}">
                <a16:creationId xmlns:a16="http://schemas.microsoft.com/office/drawing/2014/main" id="{95751ABD-3080-53BF-A9BA-6EFB5596D8B1}"/>
              </a:ext>
            </a:extLst>
          </p:cNvPr>
          <p:cNvSpPr>
            <a:spLocks noGrp="1"/>
          </p:cNvSpPr>
          <p:nvPr>
            <p:ph type="title"/>
          </p:nvPr>
        </p:nvSpPr>
        <p:spPr>
          <a:xfrm>
            <a:off x="462408" y="139700"/>
            <a:ext cx="6840000" cy="903822"/>
          </a:xfrm>
        </p:spPr>
        <p:txBody>
          <a:bodyPr/>
          <a:lstStyle/>
          <a:p>
            <a:pPr eaLnBrk="1" hangingPunct="1"/>
            <a:r>
              <a:rPr lang="de-AT" altLang="de-DE" dirty="0" err="1"/>
              <a:t>Meet</a:t>
            </a:r>
            <a:r>
              <a:rPr lang="de-AT" altLang="de-DE" dirty="0"/>
              <a:t> </a:t>
            </a:r>
            <a:r>
              <a:rPr lang="de-AT" altLang="de-DE" dirty="0" err="1"/>
              <a:t>the</a:t>
            </a:r>
            <a:r>
              <a:rPr lang="de-AT" altLang="de-DE" dirty="0"/>
              <a:t>		     </a:t>
            </a:r>
            <a:r>
              <a:rPr lang="de-AT" altLang="de-DE" dirty="0" err="1"/>
              <a:t>team</a:t>
            </a:r>
            <a:r>
              <a:rPr lang="de-AT" altLang="de-DE" dirty="0"/>
              <a:t> </a:t>
            </a:r>
            <a:endParaRPr lang="de-DE" altLang="de-DE" dirty="0"/>
          </a:p>
        </p:txBody>
      </p:sp>
      <p:pic>
        <p:nvPicPr>
          <p:cNvPr id="10" name="Grafik 9">
            <a:extLst>
              <a:ext uri="{FF2B5EF4-FFF2-40B4-BE49-F238E27FC236}">
                <a16:creationId xmlns:a16="http://schemas.microsoft.com/office/drawing/2014/main" id="{562FF90E-F69D-FE62-9F4B-CB509E8010A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1032" t="34524" r="19048" b="33571"/>
          <a:stretch/>
        </p:blipFill>
        <p:spPr>
          <a:xfrm>
            <a:off x="1942893" y="371232"/>
            <a:ext cx="1592952" cy="440758"/>
          </a:xfrm>
          <a:prstGeom prst="rect">
            <a:avLst/>
          </a:prstGeom>
        </p:spPr>
      </p:pic>
      <p:pic>
        <p:nvPicPr>
          <p:cNvPr id="15" name="Grafik 14">
            <a:extLst>
              <a:ext uri="{FF2B5EF4-FFF2-40B4-BE49-F238E27FC236}">
                <a16:creationId xmlns:a16="http://schemas.microsoft.com/office/drawing/2014/main" id="{45979755-00F5-D5DC-EA64-B4EE8AA1DBC0}"/>
              </a:ext>
            </a:extLst>
          </p:cNvPr>
          <p:cNvPicPr>
            <a:picLocks noChangeAspect="1"/>
          </p:cNvPicPr>
          <p:nvPr/>
        </p:nvPicPr>
        <p:blipFill rotWithShape="1">
          <a:blip r:embed="rId12"/>
          <a:srcRect r="1348"/>
          <a:stretch/>
        </p:blipFill>
        <p:spPr>
          <a:xfrm>
            <a:off x="3023018" y="2334937"/>
            <a:ext cx="720390" cy="903822"/>
          </a:xfrm>
          <a:prstGeom prst="rect">
            <a:avLst/>
          </a:prstGeom>
          <a:noFill/>
          <a:ln w="19050">
            <a:solidFill>
              <a:srgbClr val="41B4CE"/>
            </a:solidFill>
          </a:ln>
        </p:spPr>
      </p:pic>
      <p:pic>
        <p:nvPicPr>
          <p:cNvPr id="18" name="Grafik 17">
            <a:extLst>
              <a:ext uri="{FF2B5EF4-FFF2-40B4-BE49-F238E27FC236}">
                <a16:creationId xmlns:a16="http://schemas.microsoft.com/office/drawing/2014/main" id="{226831E5-0363-A39F-6B40-00A5C3E31E1B}"/>
              </a:ext>
            </a:extLst>
          </p:cNvPr>
          <p:cNvPicPr>
            <a:picLocks noChangeAspect="1"/>
          </p:cNvPicPr>
          <p:nvPr/>
        </p:nvPicPr>
        <p:blipFill rotWithShape="1">
          <a:blip r:embed="rId13"/>
          <a:srcRect t="1" b="6087"/>
          <a:stretch/>
        </p:blipFill>
        <p:spPr>
          <a:xfrm>
            <a:off x="6136879" y="3406086"/>
            <a:ext cx="737348" cy="936000"/>
          </a:xfrm>
          <a:prstGeom prst="rect">
            <a:avLst/>
          </a:prstGeom>
          <a:noFill/>
          <a:ln w="19050">
            <a:solidFill>
              <a:srgbClr val="41B4CE"/>
            </a:solidFill>
          </a:ln>
        </p:spPr>
      </p:pic>
      <p:sp>
        <p:nvSpPr>
          <p:cNvPr id="19" name="Text Box 40">
            <a:extLst>
              <a:ext uri="{FF2B5EF4-FFF2-40B4-BE49-F238E27FC236}">
                <a16:creationId xmlns:a16="http://schemas.microsoft.com/office/drawing/2014/main" id="{613FBEBE-83E9-FA5D-6E29-A6EBCF8CB644}"/>
              </a:ext>
            </a:extLst>
          </p:cNvPr>
          <p:cNvSpPr txBox="1">
            <a:spLocks noChangeArrowheads="1"/>
          </p:cNvSpPr>
          <p:nvPr/>
        </p:nvSpPr>
        <p:spPr bwMode="auto">
          <a:xfrm>
            <a:off x="3796729" y="2487003"/>
            <a:ext cx="15843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de-AT" altLang="de-DE" sz="1000" dirty="0">
                <a:latin typeface="+mn-lt"/>
              </a:rPr>
              <a:t>Dr. Eva </a:t>
            </a:r>
            <a:r>
              <a:rPr lang="de-AT" altLang="de-DE" sz="1000" b="1" dirty="0">
                <a:latin typeface="+mn-lt"/>
              </a:rPr>
              <a:t>Marckhgott</a:t>
            </a:r>
          </a:p>
          <a:p>
            <a:pPr>
              <a:spcBef>
                <a:spcPct val="50000"/>
              </a:spcBef>
              <a:defRPr/>
            </a:pPr>
            <a:r>
              <a:rPr lang="de-AT" altLang="de-DE" sz="1000" dirty="0" err="1">
                <a:latin typeface="+mn-lt"/>
              </a:rPr>
              <a:t>Assistant</a:t>
            </a:r>
            <a:r>
              <a:rPr lang="de-AT" altLang="de-DE" sz="1000" dirty="0">
                <a:latin typeface="+mn-lt"/>
              </a:rPr>
              <a:t> Professor</a:t>
            </a:r>
          </a:p>
        </p:txBody>
      </p:sp>
      <p:sp>
        <p:nvSpPr>
          <p:cNvPr id="20" name="Text Box 31">
            <a:extLst>
              <a:ext uri="{FF2B5EF4-FFF2-40B4-BE49-F238E27FC236}">
                <a16:creationId xmlns:a16="http://schemas.microsoft.com/office/drawing/2014/main" id="{0039743F-2F20-0683-1684-98D1ECA4FF00}"/>
              </a:ext>
            </a:extLst>
          </p:cNvPr>
          <p:cNvSpPr txBox="1">
            <a:spLocks noChangeArrowheads="1"/>
          </p:cNvSpPr>
          <p:nvPr/>
        </p:nvSpPr>
        <p:spPr bwMode="auto">
          <a:xfrm>
            <a:off x="6857690" y="3551177"/>
            <a:ext cx="236389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de-AT" altLang="de-DE" sz="1000" dirty="0">
                <a:latin typeface="+mn-lt"/>
              </a:rPr>
              <a:t>Till </a:t>
            </a:r>
            <a:r>
              <a:rPr lang="de-AT" altLang="de-DE" sz="1000" b="1" dirty="0">
                <a:latin typeface="+mn-lt"/>
              </a:rPr>
              <a:t>Bieg</a:t>
            </a:r>
            <a:r>
              <a:rPr lang="de-AT" altLang="de-DE" sz="1000" dirty="0">
                <a:latin typeface="+mn-lt"/>
              </a:rPr>
              <a:t>, </a:t>
            </a:r>
            <a:r>
              <a:rPr lang="de-AT" altLang="de-DE" sz="1000" dirty="0" err="1">
                <a:latin typeface="+mn-lt"/>
              </a:rPr>
              <a:t>MSc</a:t>
            </a:r>
            <a:r>
              <a:rPr lang="de-AT" altLang="de-DE" sz="1000" dirty="0">
                <a:latin typeface="+mn-lt"/>
              </a:rPr>
              <a:t>, </a:t>
            </a:r>
            <a:r>
              <a:rPr lang="de-AT" altLang="de-DE" sz="1000" dirty="0" err="1">
                <a:latin typeface="+mn-lt"/>
              </a:rPr>
              <a:t>MSc</a:t>
            </a:r>
            <a:endParaRPr lang="de-AT" altLang="de-DE" sz="1000" dirty="0">
              <a:latin typeface="+mn-lt"/>
            </a:endParaRPr>
          </a:p>
          <a:p>
            <a:pPr>
              <a:spcBef>
                <a:spcPct val="50000"/>
              </a:spcBef>
              <a:defRPr/>
            </a:pPr>
            <a:r>
              <a:rPr lang="de-AT" altLang="de-DE" sz="1000" dirty="0">
                <a:latin typeface="+mn-lt"/>
              </a:rPr>
              <a:t>Teaching and Research Associate</a:t>
            </a:r>
          </a:p>
        </p:txBody>
      </p:sp>
      <p:pic>
        <p:nvPicPr>
          <p:cNvPr id="26" name="Grafik 25">
            <a:extLst>
              <a:ext uri="{FF2B5EF4-FFF2-40B4-BE49-F238E27FC236}">
                <a16:creationId xmlns:a16="http://schemas.microsoft.com/office/drawing/2014/main" id="{FA17738F-08C7-6939-CA7C-4D3E0690C443}"/>
              </a:ext>
            </a:extLst>
          </p:cNvPr>
          <p:cNvPicPr>
            <a:picLocks noChangeAspect="1"/>
          </p:cNvPicPr>
          <p:nvPr/>
        </p:nvPicPr>
        <p:blipFill>
          <a:blip r:embed="rId14"/>
          <a:stretch>
            <a:fillRect/>
          </a:stretch>
        </p:blipFill>
        <p:spPr>
          <a:xfrm>
            <a:off x="5662299" y="4758592"/>
            <a:ext cx="471496" cy="391582"/>
          </a:xfrm>
          <a:prstGeom prst="rect">
            <a:avLst/>
          </a:prstGeom>
        </p:spPr>
      </p:pic>
      <p:sp>
        <p:nvSpPr>
          <p:cNvPr id="35" name="Textfeld 11">
            <a:extLst>
              <a:ext uri="{FF2B5EF4-FFF2-40B4-BE49-F238E27FC236}">
                <a16:creationId xmlns:a16="http://schemas.microsoft.com/office/drawing/2014/main" id="{09979888-E8CF-1F64-7D5E-63FCDC08A9F2}"/>
              </a:ext>
            </a:extLst>
          </p:cNvPr>
          <p:cNvSpPr txBox="1">
            <a:spLocks noChangeArrowheads="1"/>
          </p:cNvSpPr>
          <p:nvPr/>
        </p:nvSpPr>
        <p:spPr bwMode="auto">
          <a:xfrm>
            <a:off x="6118433" y="4677384"/>
            <a:ext cx="30102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de-DE" altLang="de-DE" sz="1000" dirty="0">
                <a:latin typeface="+mn-lt"/>
              </a:rPr>
              <a:t>Curiosity, </a:t>
            </a:r>
            <a:r>
              <a:rPr lang="de-DE" altLang="de-DE" sz="1000" dirty="0" err="1">
                <a:latin typeface="+mn-lt"/>
              </a:rPr>
              <a:t>reflection</a:t>
            </a:r>
            <a:r>
              <a:rPr lang="de-DE" altLang="de-DE" sz="1000" dirty="0">
                <a:latin typeface="+mn-lt"/>
              </a:rPr>
              <a:t>, and </a:t>
            </a:r>
            <a:r>
              <a:rPr lang="de-DE" altLang="de-DE" sz="1000" dirty="0" err="1">
                <a:latin typeface="+mn-lt"/>
              </a:rPr>
              <a:t>respect</a:t>
            </a:r>
            <a:r>
              <a:rPr lang="de-DE" altLang="de-DE" sz="1000" dirty="0">
                <a:latin typeface="+mn-lt"/>
              </a:rPr>
              <a:t> </a:t>
            </a:r>
            <a:r>
              <a:rPr lang="de-DE" altLang="de-DE" sz="1000" dirty="0" err="1">
                <a:latin typeface="+mn-lt"/>
              </a:rPr>
              <a:t>guide</a:t>
            </a:r>
            <a:r>
              <a:rPr lang="de-DE" altLang="de-DE" sz="1000" dirty="0">
                <a:latin typeface="+mn-lt"/>
              </a:rPr>
              <a:t> all </a:t>
            </a:r>
            <a:r>
              <a:rPr lang="de-DE" altLang="de-DE" sz="1000" dirty="0" err="1">
                <a:latin typeface="+mn-lt"/>
              </a:rPr>
              <a:t>our</a:t>
            </a:r>
            <a:r>
              <a:rPr lang="de-DE" altLang="de-DE" sz="1000" dirty="0">
                <a:latin typeface="+mn-lt"/>
              </a:rPr>
              <a:t> </a:t>
            </a:r>
            <a:r>
              <a:rPr lang="de-DE" altLang="de-DE" sz="1000" dirty="0" err="1">
                <a:latin typeface="+mn-lt"/>
              </a:rPr>
              <a:t>actions</a:t>
            </a:r>
            <a:r>
              <a:rPr lang="de-DE" altLang="de-DE" sz="1000" dirty="0">
                <a:latin typeface="+mn-lt"/>
              </a:rPr>
              <a:t>: </a:t>
            </a:r>
            <a:r>
              <a:rPr lang="de-DE" altLang="de-DE" sz="1000" dirty="0" err="1">
                <a:latin typeface="+mn-lt"/>
              </a:rPr>
              <a:t>as</a:t>
            </a:r>
            <a:r>
              <a:rPr lang="de-DE" altLang="de-DE" sz="1000" dirty="0">
                <a:latin typeface="+mn-lt"/>
              </a:rPr>
              <a:t> </a:t>
            </a:r>
            <a:r>
              <a:rPr lang="de-DE" altLang="de-DE" sz="1000" dirty="0" err="1">
                <a:latin typeface="+mn-lt"/>
              </a:rPr>
              <a:t>experts</a:t>
            </a:r>
            <a:r>
              <a:rPr lang="de-DE" altLang="de-DE" sz="1000" dirty="0">
                <a:latin typeface="+mn-lt"/>
              </a:rPr>
              <a:t>, </a:t>
            </a:r>
            <a:r>
              <a:rPr lang="de-DE" altLang="de-DE" sz="1000" dirty="0" err="1">
                <a:latin typeface="+mn-lt"/>
              </a:rPr>
              <a:t>researchers</a:t>
            </a:r>
            <a:r>
              <a:rPr lang="de-DE" altLang="de-DE" sz="1000" dirty="0">
                <a:latin typeface="+mn-lt"/>
              </a:rPr>
              <a:t>, </a:t>
            </a:r>
            <a:r>
              <a:rPr lang="de-DE" altLang="de-DE" sz="1000" dirty="0" err="1">
                <a:latin typeface="+mn-lt"/>
              </a:rPr>
              <a:t>teachers</a:t>
            </a:r>
            <a:r>
              <a:rPr lang="de-DE" altLang="de-DE" sz="1000" dirty="0">
                <a:latin typeface="+mn-lt"/>
              </a:rPr>
              <a:t>, </a:t>
            </a:r>
            <a:r>
              <a:rPr lang="de-DE" altLang="de-DE" sz="1000" dirty="0" err="1">
                <a:latin typeface="+mn-lt"/>
              </a:rPr>
              <a:t>partners</a:t>
            </a:r>
            <a:r>
              <a:rPr lang="de-DE" altLang="de-DE" sz="1000" dirty="0">
                <a:latin typeface="+mn-lt"/>
              </a:rPr>
              <a:t> and </a:t>
            </a:r>
            <a:r>
              <a:rPr lang="de-DE" altLang="de-DE" sz="1000" dirty="0" err="1">
                <a:latin typeface="+mn-lt"/>
              </a:rPr>
              <a:t>colleagues</a:t>
            </a:r>
            <a:r>
              <a:rPr lang="de-DE" altLang="de-DE" sz="1000" dirty="0">
                <a:latin typeface="+mn-lt"/>
              </a:rPr>
              <a:t>.</a:t>
            </a:r>
          </a:p>
        </p:txBody>
      </p:sp>
    </p:spTree>
    <p:extLst>
      <p:ext uri="{BB962C8B-B14F-4D97-AF65-F5344CB8AC3E}">
        <p14:creationId xmlns:p14="http://schemas.microsoft.com/office/powerpoint/2010/main" val="382323364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lnSpc>
                <a:spcPct val="130000"/>
              </a:lnSpc>
              <a:spcBef>
                <a:spcPct val="20000"/>
              </a:spcBef>
              <a:buFont typeface="Wingdings" pitchFamily="2" charset="2"/>
              <a:buChar char="§"/>
              <a:defRPr/>
            </a:pPr>
            <a:r>
              <a:rPr lang="de-AT" altLang="de-DE" dirty="0" err="1"/>
              <a:t>Insights</a:t>
            </a:r>
            <a:r>
              <a:rPr lang="de-AT" altLang="de-DE" dirty="0"/>
              <a:t> on </a:t>
            </a:r>
            <a:r>
              <a:rPr lang="de-AT" altLang="de-DE" dirty="0" err="1"/>
              <a:t>the</a:t>
            </a:r>
            <a:r>
              <a:rPr lang="de-AT" altLang="de-DE" dirty="0"/>
              <a:t> </a:t>
            </a:r>
            <a:r>
              <a:rPr lang="de-AT" altLang="de-DE" dirty="0" err="1"/>
              <a:t>psychology</a:t>
            </a:r>
            <a:r>
              <a:rPr lang="de-AT" altLang="de-DE" dirty="0"/>
              <a:t> </a:t>
            </a:r>
            <a:r>
              <a:rPr lang="de-AT" altLang="de-DE" dirty="0" err="1"/>
              <a:t>of</a:t>
            </a:r>
            <a:r>
              <a:rPr lang="de-AT" altLang="de-DE" dirty="0"/>
              <a:t> human </a:t>
            </a:r>
            <a:r>
              <a:rPr lang="de-AT" altLang="de-DE" dirty="0" err="1"/>
              <a:t>consumption</a:t>
            </a:r>
            <a:r>
              <a:rPr lang="de-AT" altLang="de-DE" dirty="0"/>
              <a:t> </a:t>
            </a:r>
            <a:r>
              <a:rPr lang="de-AT" altLang="de-DE" dirty="0" err="1"/>
              <a:t>behavior</a:t>
            </a:r>
            <a:endParaRPr lang="de-AT" altLang="de-DE" dirty="0"/>
          </a:p>
          <a:p>
            <a:pPr>
              <a:lnSpc>
                <a:spcPct val="130000"/>
              </a:lnSpc>
              <a:spcBef>
                <a:spcPct val="20000"/>
              </a:spcBef>
              <a:buFont typeface="Wingdings" pitchFamily="2" charset="2"/>
              <a:buChar char="§"/>
              <a:defRPr/>
            </a:pPr>
            <a:r>
              <a:rPr lang="de-AT" altLang="de-DE" dirty="0"/>
              <a:t>Strong </a:t>
            </a:r>
            <a:r>
              <a:rPr lang="de-AT" altLang="de-DE" dirty="0" err="1"/>
              <a:t>consumer</a:t>
            </a:r>
            <a:r>
              <a:rPr lang="de-AT" altLang="de-DE" dirty="0"/>
              <a:t> </a:t>
            </a:r>
            <a:r>
              <a:rPr lang="de-AT" altLang="de-DE" dirty="0" err="1"/>
              <a:t>orientation</a:t>
            </a:r>
            <a:endParaRPr lang="de-AT" altLang="de-DE" dirty="0"/>
          </a:p>
          <a:p>
            <a:pPr>
              <a:lnSpc>
                <a:spcPct val="130000"/>
              </a:lnSpc>
              <a:spcBef>
                <a:spcPct val="20000"/>
              </a:spcBef>
              <a:buFont typeface="Wingdings" pitchFamily="2" charset="2"/>
              <a:buChar char="§"/>
              <a:defRPr/>
            </a:pPr>
            <a:r>
              <a:rPr lang="de-AT" altLang="de-DE" dirty="0" err="1"/>
              <a:t>Timeless</a:t>
            </a:r>
            <a:r>
              <a:rPr lang="de-AT" altLang="de-DE" dirty="0"/>
              <a:t> </a:t>
            </a:r>
            <a:r>
              <a:rPr lang="de-AT" altLang="de-DE" dirty="0" err="1"/>
              <a:t>knowledge</a:t>
            </a:r>
            <a:endParaRPr lang="de-AT" altLang="de-DE" dirty="0"/>
          </a:p>
          <a:p>
            <a:pPr>
              <a:lnSpc>
                <a:spcPct val="130000"/>
              </a:lnSpc>
              <a:spcBef>
                <a:spcPct val="20000"/>
              </a:spcBef>
              <a:buFont typeface="Wingdings" pitchFamily="2" charset="2"/>
              <a:buChar char="§"/>
              <a:defRPr/>
            </a:pPr>
            <a:r>
              <a:rPr lang="de-AT" altLang="de-DE" dirty="0"/>
              <a:t>Customer </a:t>
            </a:r>
            <a:r>
              <a:rPr lang="de-AT" altLang="de-DE" dirty="0" err="1"/>
              <a:t>touchpoints</a:t>
            </a:r>
            <a:r>
              <a:rPr lang="de-AT" altLang="de-DE" dirty="0"/>
              <a:t> </a:t>
            </a:r>
            <a:r>
              <a:rPr lang="de-AT" altLang="de-DE" dirty="0" err="1"/>
              <a:t>and</a:t>
            </a:r>
            <a:r>
              <a:rPr lang="de-AT" altLang="de-DE" dirty="0"/>
              <a:t> </a:t>
            </a:r>
            <a:r>
              <a:rPr lang="de-AT" altLang="de-DE" dirty="0" err="1"/>
              <a:t>experience</a:t>
            </a:r>
            <a:r>
              <a:rPr lang="de-AT" altLang="de-DE" dirty="0"/>
              <a:t> </a:t>
            </a:r>
            <a:r>
              <a:rPr lang="de-AT" altLang="de-DE" dirty="0" err="1"/>
              <a:t>management</a:t>
            </a:r>
            <a:r>
              <a:rPr lang="de-AT" altLang="de-DE" dirty="0"/>
              <a:t>, Branding</a:t>
            </a:r>
          </a:p>
          <a:p>
            <a:pPr>
              <a:lnSpc>
                <a:spcPct val="130000"/>
              </a:lnSpc>
              <a:spcBef>
                <a:spcPct val="20000"/>
              </a:spcBef>
              <a:buFont typeface="Wingdings" pitchFamily="2" charset="2"/>
              <a:buChar char="§"/>
              <a:defRPr/>
            </a:pPr>
            <a:r>
              <a:rPr lang="de-AT" altLang="de-DE" dirty="0"/>
              <a:t>Content </a:t>
            </a:r>
            <a:r>
              <a:rPr lang="de-AT" altLang="de-DE" dirty="0" err="1"/>
              <a:t>based</a:t>
            </a:r>
            <a:r>
              <a:rPr lang="de-AT" altLang="de-DE" dirty="0"/>
              <a:t> on </a:t>
            </a:r>
            <a:r>
              <a:rPr lang="de-AT" altLang="de-DE" dirty="0" err="1"/>
              <a:t>up</a:t>
            </a:r>
            <a:r>
              <a:rPr lang="de-AT" altLang="de-DE" dirty="0"/>
              <a:t>-</a:t>
            </a:r>
            <a:r>
              <a:rPr lang="de-AT" altLang="de-DE" dirty="0" err="1"/>
              <a:t>to</a:t>
            </a:r>
            <a:r>
              <a:rPr lang="de-AT" altLang="de-DE" dirty="0"/>
              <a:t>-date international </a:t>
            </a:r>
            <a:r>
              <a:rPr lang="de-AT" altLang="de-DE" dirty="0" err="1"/>
              <a:t>consumer</a:t>
            </a:r>
            <a:r>
              <a:rPr lang="de-AT" altLang="de-DE" dirty="0"/>
              <a:t> </a:t>
            </a:r>
            <a:r>
              <a:rPr lang="de-AT" altLang="de-DE" dirty="0" err="1"/>
              <a:t>and</a:t>
            </a:r>
            <a:r>
              <a:rPr lang="de-AT" altLang="de-DE" dirty="0"/>
              <a:t> </a:t>
            </a:r>
            <a:r>
              <a:rPr lang="de-AT" altLang="de-DE" dirty="0" err="1"/>
              <a:t>marketing</a:t>
            </a:r>
            <a:r>
              <a:rPr lang="de-AT" altLang="de-DE" dirty="0"/>
              <a:t> </a:t>
            </a:r>
            <a:r>
              <a:rPr lang="de-AT" altLang="de-DE" dirty="0" err="1"/>
              <a:t>research</a:t>
            </a:r>
            <a:endParaRPr lang="de-AT" altLang="de-DE" b="1" dirty="0"/>
          </a:p>
        </p:txBody>
      </p:sp>
      <p:sp>
        <p:nvSpPr>
          <p:cNvPr id="20482" name="Rectangle 2"/>
          <p:cNvSpPr>
            <a:spLocks noGrp="1" noChangeArrowheads="1"/>
          </p:cNvSpPr>
          <p:nvPr>
            <p:ph type="title"/>
          </p:nvPr>
        </p:nvSpPr>
        <p:spPr/>
        <p:txBody>
          <a:bodyPr/>
          <a:lstStyle/>
          <a:p>
            <a:pPr eaLnBrk="1" hangingPunct="1"/>
            <a:r>
              <a:rPr lang="de-AT" altLang="de-DE" dirty="0" err="1"/>
              <a:t>Your</a:t>
            </a:r>
            <a:r>
              <a:rPr lang="de-AT" altLang="de-DE" sz="1833" dirty="0"/>
              <a:t> </a:t>
            </a:r>
            <a:r>
              <a:rPr lang="de-AT" altLang="de-DE" dirty="0" err="1"/>
              <a:t>benefits</a:t>
            </a:r>
            <a:endParaRPr lang="de-AT" altLang="de-DE" dirty="0"/>
          </a:p>
        </p:txBody>
      </p:sp>
      <p:pic>
        <p:nvPicPr>
          <p:cNvPr id="7" name="Grafik 6"/>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71874" y="3483594"/>
            <a:ext cx="1553582" cy="1553582"/>
          </a:xfrm>
          <a:prstGeom prst="rect">
            <a:avLst/>
          </a:prstGeom>
        </p:spPr>
      </p:pic>
    </p:spTree>
    <p:extLst>
      <p:ext uri="{BB962C8B-B14F-4D97-AF65-F5344CB8AC3E}">
        <p14:creationId xmlns:p14="http://schemas.microsoft.com/office/powerpoint/2010/main" val="489011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7781"/>
            <a:ext cx="7620000" cy="5215711"/>
          </a:xfrm>
          <a:prstGeom prst="rect">
            <a:avLst/>
          </a:prstGeom>
          <a:ln w="3175">
            <a:noFill/>
          </a:ln>
        </p:spPr>
      </p:pic>
      <p:sp>
        <p:nvSpPr>
          <p:cNvPr id="17" name="Ellipse 16"/>
          <p:cNvSpPr/>
          <p:nvPr/>
        </p:nvSpPr>
        <p:spPr>
          <a:xfrm flipH="1">
            <a:off x="1298200" y="2164969"/>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18" name="Ellipse 17"/>
          <p:cNvSpPr/>
          <p:nvPr/>
        </p:nvSpPr>
        <p:spPr>
          <a:xfrm flipH="1">
            <a:off x="2143649" y="2206837"/>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19" name="Ellipse 18"/>
          <p:cNvSpPr/>
          <p:nvPr/>
        </p:nvSpPr>
        <p:spPr>
          <a:xfrm flipH="1">
            <a:off x="2309700" y="2143825"/>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20" name="Ellipse 19"/>
          <p:cNvSpPr/>
          <p:nvPr/>
        </p:nvSpPr>
        <p:spPr>
          <a:xfrm flipH="1">
            <a:off x="3943978" y="2065474"/>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21" name="Ellipse 20"/>
          <p:cNvSpPr/>
          <p:nvPr/>
        </p:nvSpPr>
        <p:spPr>
          <a:xfrm flipH="1">
            <a:off x="4362660" y="2082369"/>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22" name="Ellipse 21"/>
          <p:cNvSpPr/>
          <p:nvPr/>
        </p:nvSpPr>
        <p:spPr>
          <a:xfrm flipH="1">
            <a:off x="4530132" y="2395034"/>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23" name="Ellipse 22"/>
          <p:cNvSpPr/>
          <p:nvPr/>
        </p:nvSpPr>
        <p:spPr>
          <a:xfrm flipH="1">
            <a:off x="4781340" y="2458046"/>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24" name="Ellipse 23"/>
          <p:cNvSpPr/>
          <p:nvPr/>
        </p:nvSpPr>
        <p:spPr>
          <a:xfrm flipH="1">
            <a:off x="4990682" y="2332442"/>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25" name="Ellipse 24"/>
          <p:cNvSpPr/>
          <p:nvPr/>
        </p:nvSpPr>
        <p:spPr>
          <a:xfrm flipH="1">
            <a:off x="4947200" y="1547775"/>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26" name="Ellipse 25"/>
          <p:cNvSpPr/>
          <p:nvPr/>
        </p:nvSpPr>
        <p:spPr>
          <a:xfrm flipH="1">
            <a:off x="4549310" y="2039276"/>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27" name="Ellipse 26"/>
          <p:cNvSpPr/>
          <p:nvPr/>
        </p:nvSpPr>
        <p:spPr>
          <a:xfrm flipH="1">
            <a:off x="4947201" y="2407623"/>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28" name="Ellipse 27"/>
          <p:cNvSpPr/>
          <p:nvPr/>
        </p:nvSpPr>
        <p:spPr>
          <a:xfrm flipH="1">
            <a:off x="5173330" y="2374309"/>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29" name="Ellipse 28"/>
          <p:cNvSpPr/>
          <p:nvPr/>
        </p:nvSpPr>
        <p:spPr>
          <a:xfrm flipH="1">
            <a:off x="6269248" y="2792991"/>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30" name="Ellipse 29"/>
          <p:cNvSpPr/>
          <p:nvPr/>
        </p:nvSpPr>
        <p:spPr>
          <a:xfrm flipH="1">
            <a:off x="1390022" y="2499914"/>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31" name="Ellipse 30"/>
          <p:cNvSpPr/>
          <p:nvPr/>
        </p:nvSpPr>
        <p:spPr>
          <a:xfrm flipH="1">
            <a:off x="4530132" y="2081233"/>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32" name="Ellipse 31"/>
          <p:cNvSpPr/>
          <p:nvPr/>
        </p:nvSpPr>
        <p:spPr>
          <a:xfrm flipH="1">
            <a:off x="4723101" y="2458046"/>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33" name="Ellipse 32"/>
          <p:cNvSpPr/>
          <p:nvPr/>
        </p:nvSpPr>
        <p:spPr>
          <a:xfrm flipH="1">
            <a:off x="4093803" y="2006560"/>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34" name="Ellipse 33"/>
          <p:cNvSpPr/>
          <p:nvPr/>
        </p:nvSpPr>
        <p:spPr>
          <a:xfrm flipH="1">
            <a:off x="4005192" y="1849952"/>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15" name="Ellipse 14"/>
          <p:cNvSpPr/>
          <p:nvPr/>
        </p:nvSpPr>
        <p:spPr>
          <a:xfrm flipH="1">
            <a:off x="7753979" y="4174639"/>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13" name="Ellipse 12"/>
          <p:cNvSpPr/>
          <p:nvPr/>
        </p:nvSpPr>
        <p:spPr>
          <a:xfrm flipH="1">
            <a:off x="7251561" y="2227981"/>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8" name="Ellipse 7"/>
          <p:cNvSpPr/>
          <p:nvPr/>
        </p:nvSpPr>
        <p:spPr>
          <a:xfrm flipH="1">
            <a:off x="2436725" y="2227561"/>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9" name="Ellipse 8"/>
          <p:cNvSpPr/>
          <p:nvPr/>
        </p:nvSpPr>
        <p:spPr>
          <a:xfrm flipH="1">
            <a:off x="4530132" y="2290574"/>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10" name="Ellipse 9"/>
          <p:cNvSpPr/>
          <p:nvPr/>
        </p:nvSpPr>
        <p:spPr>
          <a:xfrm flipH="1">
            <a:off x="2061195" y="2646243"/>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11" name="Ellipse 10"/>
          <p:cNvSpPr/>
          <p:nvPr/>
        </p:nvSpPr>
        <p:spPr>
          <a:xfrm flipH="1">
            <a:off x="1576840" y="1913088"/>
            <a:ext cx="144951" cy="146328"/>
          </a:xfrm>
          <a:prstGeom prst="ellipse">
            <a:avLst/>
          </a:prstGeom>
          <a:solidFill>
            <a:srgbClr val="9900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solidFill>
                  <a:sysClr val="windowText" lastClr="000000"/>
                </a:solidFill>
              </a:ln>
              <a:solidFill>
                <a:schemeClr val="accent2"/>
              </a:solidFill>
            </a:endParaRPr>
          </a:p>
        </p:txBody>
      </p:sp>
      <p:sp>
        <p:nvSpPr>
          <p:cNvPr id="6" name="Rectangle 2">
            <a:extLst>
              <a:ext uri="{FF2B5EF4-FFF2-40B4-BE49-F238E27FC236}">
                <a16:creationId xmlns:a16="http://schemas.microsoft.com/office/drawing/2014/main" id="{07AE1116-88F5-928E-AF44-39E991DF2473}"/>
              </a:ext>
            </a:extLst>
          </p:cNvPr>
          <p:cNvSpPr>
            <a:spLocks noGrp="1" noChangeArrowheads="1"/>
          </p:cNvSpPr>
          <p:nvPr>
            <p:ph type="title"/>
          </p:nvPr>
        </p:nvSpPr>
        <p:spPr>
          <a:xfrm>
            <a:off x="461963" y="139700"/>
            <a:ext cx="6840537" cy="903288"/>
          </a:xfrm>
        </p:spPr>
        <p:txBody>
          <a:bodyPr/>
          <a:lstStyle/>
          <a:p>
            <a:pPr eaLnBrk="1" hangingPunct="1"/>
            <a:r>
              <a:rPr lang="de-AT" altLang="de-DE" dirty="0" err="1"/>
              <a:t>Your</a:t>
            </a:r>
            <a:r>
              <a:rPr lang="de-AT" altLang="de-DE" sz="1833" dirty="0"/>
              <a:t> </a:t>
            </a:r>
            <a:r>
              <a:rPr lang="de-AT" altLang="de-DE" dirty="0" err="1"/>
              <a:t>benefits</a:t>
            </a:r>
            <a:endParaRPr lang="de-AT" altLang="de-DE" dirty="0"/>
          </a:p>
        </p:txBody>
      </p:sp>
    </p:spTree>
    <p:extLst>
      <p:ext uri="{BB962C8B-B14F-4D97-AF65-F5344CB8AC3E}">
        <p14:creationId xmlns:p14="http://schemas.microsoft.com/office/powerpoint/2010/main" val="131632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0" nodeType="afterEffect">
                                  <p:stCondLst>
                                    <p:cond delay="1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1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0" nodeType="afterEffect">
                                  <p:stCondLst>
                                    <p:cond delay="100"/>
                                  </p:stCondLst>
                                  <p:childTnLst>
                                    <p:set>
                                      <p:cBhvr>
                                        <p:cTn id="21" dur="1" fill="hold">
                                          <p:stCondLst>
                                            <p:cond delay="0"/>
                                          </p:stCondLst>
                                        </p:cTn>
                                        <p:tgtEl>
                                          <p:spTgt spid="34"/>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1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grpId="0" nodeType="afterEffect">
                                  <p:stCondLst>
                                    <p:cond delay="10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grpId="0" nodeType="afterEffect">
                                  <p:stCondLst>
                                    <p:cond delay="100"/>
                                  </p:stCondLst>
                                  <p:childTnLst>
                                    <p:set>
                                      <p:cBhvr>
                                        <p:cTn id="30" dur="1" fill="hold">
                                          <p:stCondLst>
                                            <p:cond delay="0"/>
                                          </p:stCondLst>
                                        </p:cTn>
                                        <p:tgtEl>
                                          <p:spTgt spid="32"/>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grpId="0" nodeType="afterEffect">
                                  <p:stCondLst>
                                    <p:cond delay="100"/>
                                  </p:stCondLst>
                                  <p:childTnLst>
                                    <p:set>
                                      <p:cBhvr>
                                        <p:cTn id="33" dur="1" fill="hold">
                                          <p:stCondLst>
                                            <p:cond delay="0"/>
                                          </p:stCondLst>
                                        </p:cTn>
                                        <p:tgtEl>
                                          <p:spTgt spid="10"/>
                                        </p:tgtEl>
                                        <p:attrNameLst>
                                          <p:attrName>style.visibility</p:attrName>
                                        </p:attrNameLst>
                                      </p:cBhvr>
                                      <p:to>
                                        <p:strVal val="visible"/>
                                      </p:to>
                                    </p:set>
                                  </p:childTnLst>
                                </p:cTn>
                              </p:par>
                            </p:childTnLst>
                          </p:cTn>
                        </p:par>
                        <p:par>
                          <p:cTn id="34" fill="hold">
                            <p:stCondLst>
                              <p:cond delay="900"/>
                            </p:stCondLst>
                            <p:childTnLst>
                              <p:par>
                                <p:cTn id="35" presetID="1" presetClass="entr" presetSubtype="0" fill="hold" grpId="0" nodeType="afterEffect">
                                  <p:stCondLst>
                                    <p:cond delay="100"/>
                                  </p:stCondLst>
                                  <p:childTnLst>
                                    <p:set>
                                      <p:cBhvr>
                                        <p:cTn id="36" dur="1" fill="hold">
                                          <p:stCondLst>
                                            <p:cond delay="0"/>
                                          </p:stCondLst>
                                        </p:cTn>
                                        <p:tgtEl>
                                          <p:spTgt spid="23"/>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1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100"/>
                            </p:stCondLst>
                            <p:childTnLst>
                              <p:par>
                                <p:cTn id="41" presetID="1" presetClass="entr" presetSubtype="0" fill="hold" grpId="0" nodeType="afterEffect">
                                  <p:stCondLst>
                                    <p:cond delay="1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1200"/>
                            </p:stCondLst>
                            <p:childTnLst>
                              <p:par>
                                <p:cTn id="44" presetID="1" presetClass="entr" presetSubtype="0" fill="hold" grpId="0" nodeType="afterEffect">
                                  <p:stCondLst>
                                    <p:cond delay="100"/>
                                  </p:stCondLst>
                                  <p:childTnLst>
                                    <p:set>
                                      <p:cBhvr>
                                        <p:cTn id="45" dur="1" fill="hold">
                                          <p:stCondLst>
                                            <p:cond delay="0"/>
                                          </p:stCondLst>
                                        </p:cTn>
                                        <p:tgtEl>
                                          <p:spTgt spid="33"/>
                                        </p:tgtEl>
                                        <p:attrNameLst>
                                          <p:attrName>style.visibility</p:attrName>
                                        </p:attrNameLst>
                                      </p:cBhvr>
                                      <p:to>
                                        <p:strVal val="visible"/>
                                      </p:to>
                                    </p:set>
                                  </p:childTnLst>
                                </p:cTn>
                              </p:par>
                            </p:childTnLst>
                          </p:cTn>
                        </p:par>
                        <p:par>
                          <p:cTn id="46" fill="hold">
                            <p:stCondLst>
                              <p:cond delay="1300"/>
                            </p:stCondLst>
                            <p:childTnLst>
                              <p:par>
                                <p:cTn id="47" presetID="1" presetClass="entr" presetSubtype="0" fill="hold" grpId="0" nodeType="afterEffect">
                                  <p:stCondLst>
                                    <p:cond delay="100"/>
                                  </p:stCondLst>
                                  <p:childTnLst>
                                    <p:set>
                                      <p:cBhvr>
                                        <p:cTn id="48" dur="1" fill="hold">
                                          <p:stCondLst>
                                            <p:cond delay="0"/>
                                          </p:stCondLst>
                                        </p:cTn>
                                        <p:tgtEl>
                                          <p:spTgt spid="9"/>
                                        </p:tgtEl>
                                        <p:attrNameLst>
                                          <p:attrName>style.visibility</p:attrName>
                                        </p:attrNameLst>
                                      </p:cBhvr>
                                      <p:to>
                                        <p:strVal val="visible"/>
                                      </p:to>
                                    </p:set>
                                  </p:childTnLst>
                                </p:cTn>
                              </p:par>
                            </p:childTnLst>
                          </p:cTn>
                        </p:par>
                        <p:par>
                          <p:cTn id="49" fill="hold">
                            <p:stCondLst>
                              <p:cond delay="1400"/>
                            </p:stCondLst>
                            <p:childTnLst>
                              <p:par>
                                <p:cTn id="50" presetID="1" presetClass="entr" presetSubtype="0" fill="hold" grpId="0" nodeType="afterEffect">
                                  <p:stCondLst>
                                    <p:cond delay="100"/>
                                  </p:stCondLst>
                                  <p:childTnLst>
                                    <p:set>
                                      <p:cBhvr>
                                        <p:cTn id="51" dur="1" fill="hold">
                                          <p:stCondLst>
                                            <p:cond delay="0"/>
                                          </p:stCondLst>
                                        </p:cTn>
                                        <p:tgtEl>
                                          <p:spTgt spid="30"/>
                                        </p:tgtEl>
                                        <p:attrNameLst>
                                          <p:attrName>style.visibility</p:attrName>
                                        </p:attrNameLst>
                                      </p:cBhvr>
                                      <p:to>
                                        <p:strVal val="visible"/>
                                      </p:to>
                                    </p:set>
                                  </p:childTnLst>
                                </p:cTn>
                              </p:par>
                            </p:childTnLst>
                          </p:cTn>
                        </p:par>
                        <p:par>
                          <p:cTn id="52" fill="hold">
                            <p:stCondLst>
                              <p:cond delay="1500"/>
                            </p:stCondLst>
                            <p:childTnLst>
                              <p:par>
                                <p:cTn id="53" presetID="1" presetClass="entr" presetSubtype="0" fill="hold" grpId="0" nodeType="afterEffect">
                                  <p:stCondLst>
                                    <p:cond delay="10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p:stCondLst>
                              <p:cond delay="1600"/>
                            </p:stCondLst>
                            <p:childTnLst>
                              <p:par>
                                <p:cTn id="56" presetID="1" presetClass="entr" presetSubtype="0" fill="hold" grpId="0" nodeType="afterEffect">
                                  <p:stCondLst>
                                    <p:cond delay="100"/>
                                  </p:stCondLst>
                                  <p:childTnLst>
                                    <p:set>
                                      <p:cBhvr>
                                        <p:cTn id="57" dur="1" fill="hold">
                                          <p:stCondLst>
                                            <p:cond delay="0"/>
                                          </p:stCondLst>
                                        </p:cTn>
                                        <p:tgtEl>
                                          <p:spTgt spid="22"/>
                                        </p:tgtEl>
                                        <p:attrNameLst>
                                          <p:attrName>style.visibility</p:attrName>
                                        </p:attrNameLst>
                                      </p:cBhvr>
                                      <p:to>
                                        <p:strVal val="visible"/>
                                      </p:to>
                                    </p:set>
                                  </p:childTnLst>
                                </p:cTn>
                              </p:par>
                            </p:childTnLst>
                          </p:cTn>
                        </p:par>
                        <p:par>
                          <p:cTn id="58" fill="hold">
                            <p:stCondLst>
                              <p:cond delay="1700"/>
                            </p:stCondLst>
                            <p:childTnLst>
                              <p:par>
                                <p:cTn id="59" presetID="1" presetClass="entr" presetSubtype="0" fill="hold" grpId="0" nodeType="afterEffect">
                                  <p:stCondLst>
                                    <p:cond delay="100"/>
                                  </p:stCondLst>
                                  <p:childTnLst>
                                    <p:set>
                                      <p:cBhvr>
                                        <p:cTn id="60" dur="1" fill="hold">
                                          <p:stCondLst>
                                            <p:cond delay="0"/>
                                          </p:stCondLst>
                                        </p:cTn>
                                        <p:tgtEl>
                                          <p:spTgt spid="18"/>
                                        </p:tgtEl>
                                        <p:attrNameLst>
                                          <p:attrName>style.visibility</p:attrName>
                                        </p:attrNameLst>
                                      </p:cBhvr>
                                      <p:to>
                                        <p:strVal val="visible"/>
                                      </p:to>
                                    </p:set>
                                  </p:childTnLst>
                                </p:cTn>
                              </p:par>
                            </p:childTnLst>
                          </p:cTn>
                        </p:par>
                        <p:par>
                          <p:cTn id="61" fill="hold">
                            <p:stCondLst>
                              <p:cond delay="1800"/>
                            </p:stCondLst>
                            <p:childTnLst>
                              <p:par>
                                <p:cTn id="62" presetID="1" presetClass="entr" presetSubtype="0" fill="hold" grpId="0" nodeType="afterEffect">
                                  <p:stCondLst>
                                    <p:cond delay="100"/>
                                  </p:stCondLst>
                                  <p:childTnLst>
                                    <p:set>
                                      <p:cBhvr>
                                        <p:cTn id="63" dur="1" fill="hold">
                                          <p:stCondLst>
                                            <p:cond delay="0"/>
                                          </p:stCondLst>
                                        </p:cTn>
                                        <p:tgtEl>
                                          <p:spTgt spid="27"/>
                                        </p:tgtEl>
                                        <p:attrNameLst>
                                          <p:attrName>style.visibility</p:attrName>
                                        </p:attrNameLst>
                                      </p:cBhvr>
                                      <p:to>
                                        <p:strVal val="visible"/>
                                      </p:to>
                                    </p:set>
                                  </p:childTnLst>
                                </p:cTn>
                              </p:par>
                            </p:childTnLst>
                          </p:cTn>
                        </p:par>
                        <p:par>
                          <p:cTn id="64" fill="hold">
                            <p:stCondLst>
                              <p:cond delay="1900"/>
                            </p:stCondLst>
                            <p:childTnLst>
                              <p:par>
                                <p:cTn id="65" presetID="1" presetClass="entr" presetSubtype="0" fill="hold" grpId="0" nodeType="afterEffect">
                                  <p:stCondLst>
                                    <p:cond delay="100"/>
                                  </p:stCondLst>
                                  <p:childTnLst>
                                    <p:set>
                                      <p:cBhvr>
                                        <p:cTn id="66" dur="1" fill="hold">
                                          <p:stCondLst>
                                            <p:cond delay="0"/>
                                          </p:stCondLst>
                                        </p:cTn>
                                        <p:tgtEl>
                                          <p:spTgt spid="19"/>
                                        </p:tgtEl>
                                        <p:attrNameLst>
                                          <p:attrName>style.visibility</p:attrName>
                                        </p:attrNameLst>
                                      </p:cBhvr>
                                      <p:to>
                                        <p:strVal val="visible"/>
                                      </p:to>
                                    </p:set>
                                  </p:childTnLst>
                                </p:cTn>
                              </p:par>
                            </p:childTnLst>
                          </p:cTn>
                        </p:par>
                        <p:par>
                          <p:cTn id="67" fill="hold">
                            <p:stCondLst>
                              <p:cond delay="2000"/>
                            </p:stCondLst>
                            <p:childTnLst>
                              <p:par>
                                <p:cTn id="68" presetID="1" presetClass="entr" presetSubtype="0" fill="hold" grpId="0" nodeType="afterEffect">
                                  <p:stCondLst>
                                    <p:cond delay="100"/>
                                  </p:stCondLst>
                                  <p:childTnLst>
                                    <p:set>
                                      <p:cBhvr>
                                        <p:cTn id="69" dur="1" fill="hold">
                                          <p:stCondLst>
                                            <p:cond delay="0"/>
                                          </p:stCondLst>
                                        </p:cTn>
                                        <p:tgtEl>
                                          <p:spTgt spid="31"/>
                                        </p:tgtEl>
                                        <p:attrNameLst>
                                          <p:attrName>style.visibility</p:attrName>
                                        </p:attrNameLst>
                                      </p:cBhvr>
                                      <p:to>
                                        <p:strVal val="visible"/>
                                      </p:to>
                                    </p:set>
                                  </p:childTnLst>
                                </p:cTn>
                              </p:par>
                            </p:childTnLst>
                          </p:cTn>
                        </p:par>
                        <p:par>
                          <p:cTn id="70" fill="hold">
                            <p:stCondLst>
                              <p:cond delay="2100"/>
                            </p:stCondLst>
                            <p:childTnLst>
                              <p:par>
                                <p:cTn id="71" presetID="1" presetClass="entr" presetSubtype="0" fill="hold" grpId="0" nodeType="afterEffect">
                                  <p:stCondLst>
                                    <p:cond delay="100"/>
                                  </p:stCondLst>
                                  <p:childTnLst>
                                    <p:set>
                                      <p:cBhvr>
                                        <p:cTn id="72" dur="1" fill="hold">
                                          <p:stCondLst>
                                            <p:cond delay="0"/>
                                          </p:stCondLst>
                                        </p:cTn>
                                        <p:tgtEl>
                                          <p:spTgt spid="24"/>
                                        </p:tgtEl>
                                        <p:attrNameLst>
                                          <p:attrName>style.visibility</p:attrName>
                                        </p:attrNameLst>
                                      </p:cBhvr>
                                      <p:to>
                                        <p:strVal val="visible"/>
                                      </p:to>
                                    </p:set>
                                  </p:childTnLst>
                                </p:cTn>
                              </p:par>
                            </p:childTnLst>
                          </p:cTn>
                        </p:par>
                        <p:par>
                          <p:cTn id="73" fill="hold">
                            <p:stCondLst>
                              <p:cond delay="2200"/>
                            </p:stCondLst>
                            <p:childTnLst>
                              <p:par>
                                <p:cTn id="74" presetID="1" presetClass="entr" presetSubtype="0" fill="hold" grpId="0" nodeType="afterEffect">
                                  <p:stCondLst>
                                    <p:cond delay="100"/>
                                  </p:stCondLst>
                                  <p:childTnLst>
                                    <p:set>
                                      <p:cBhvr>
                                        <p:cTn id="7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15" grpId="0" animBg="1"/>
      <p:bldP spid="13"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lnSpc>
                <a:spcPct val="130000"/>
              </a:lnSpc>
              <a:spcBef>
                <a:spcPct val="20000"/>
              </a:spcBef>
              <a:buFont typeface="Wingdings" pitchFamily="2" charset="2"/>
              <a:buChar char="§"/>
              <a:defRPr/>
            </a:pPr>
            <a:r>
              <a:rPr lang="de-AT" altLang="de-DE" dirty="0" err="1"/>
              <a:t>Insights</a:t>
            </a:r>
            <a:r>
              <a:rPr lang="de-AT" altLang="de-DE" dirty="0"/>
              <a:t> on </a:t>
            </a:r>
            <a:r>
              <a:rPr lang="de-AT" altLang="de-DE" dirty="0" err="1"/>
              <a:t>the</a:t>
            </a:r>
            <a:r>
              <a:rPr lang="de-AT" altLang="de-DE" dirty="0"/>
              <a:t> </a:t>
            </a:r>
            <a:r>
              <a:rPr lang="de-AT" altLang="de-DE" dirty="0" err="1"/>
              <a:t>psychology</a:t>
            </a:r>
            <a:r>
              <a:rPr lang="de-AT" altLang="de-DE" dirty="0"/>
              <a:t> </a:t>
            </a:r>
            <a:r>
              <a:rPr lang="de-AT" altLang="de-DE" dirty="0" err="1"/>
              <a:t>of</a:t>
            </a:r>
            <a:r>
              <a:rPr lang="de-AT" altLang="de-DE" dirty="0"/>
              <a:t> human </a:t>
            </a:r>
            <a:r>
              <a:rPr lang="de-AT" altLang="de-DE" dirty="0" err="1"/>
              <a:t>consumption</a:t>
            </a:r>
            <a:r>
              <a:rPr lang="de-AT" altLang="de-DE" dirty="0"/>
              <a:t> </a:t>
            </a:r>
            <a:r>
              <a:rPr lang="de-AT" altLang="de-DE" dirty="0" err="1"/>
              <a:t>behavior</a:t>
            </a:r>
            <a:endParaRPr lang="de-AT" altLang="de-DE" dirty="0"/>
          </a:p>
          <a:p>
            <a:pPr>
              <a:lnSpc>
                <a:spcPct val="130000"/>
              </a:lnSpc>
              <a:spcBef>
                <a:spcPct val="20000"/>
              </a:spcBef>
              <a:buFont typeface="Wingdings" pitchFamily="2" charset="2"/>
              <a:buChar char="§"/>
              <a:defRPr/>
            </a:pPr>
            <a:r>
              <a:rPr lang="de-AT" altLang="de-DE" dirty="0"/>
              <a:t>Strong </a:t>
            </a:r>
            <a:r>
              <a:rPr lang="de-AT" altLang="de-DE" dirty="0" err="1"/>
              <a:t>consumer</a:t>
            </a:r>
            <a:r>
              <a:rPr lang="de-AT" altLang="de-DE" dirty="0"/>
              <a:t> </a:t>
            </a:r>
            <a:r>
              <a:rPr lang="de-AT" altLang="de-DE" dirty="0" err="1"/>
              <a:t>orientation</a:t>
            </a:r>
            <a:endParaRPr lang="de-AT" altLang="de-DE" dirty="0"/>
          </a:p>
          <a:p>
            <a:pPr>
              <a:lnSpc>
                <a:spcPct val="130000"/>
              </a:lnSpc>
              <a:spcBef>
                <a:spcPct val="20000"/>
              </a:spcBef>
              <a:buFont typeface="Wingdings" pitchFamily="2" charset="2"/>
              <a:buChar char="§"/>
              <a:defRPr/>
            </a:pPr>
            <a:r>
              <a:rPr lang="de-AT" altLang="de-DE" dirty="0" err="1"/>
              <a:t>Timeless</a:t>
            </a:r>
            <a:r>
              <a:rPr lang="de-AT" altLang="de-DE" dirty="0"/>
              <a:t> </a:t>
            </a:r>
            <a:r>
              <a:rPr lang="de-AT" altLang="de-DE" dirty="0" err="1"/>
              <a:t>knowledge</a:t>
            </a:r>
            <a:endParaRPr lang="de-AT" altLang="de-DE" dirty="0"/>
          </a:p>
          <a:p>
            <a:pPr>
              <a:lnSpc>
                <a:spcPct val="130000"/>
              </a:lnSpc>
              <a:spcBef>
                <a:spcPct val="20000"/>
              </a:spcBef>
              <a:buFont typeface="Wingdings" pitchFamily="2" charset="2"/>
              <a:buChar char="§"/>
              <a:defRPr/>
            </a:pPr>
            <a:r>
              <a:rPr lang="de-AT" altLang="de-DE" dirty="0"/>
              <a:t>Customer </a:t>
            </a:r>
            <a:r>
              <a:rPr lang="de-AT" altLang="de-DE" dirty="0" err="1"/>
              <a:t>touchpoints</a:t>
            </a:r>
            <a:r>
              <a:rPr lang="de-AT" altLang="de-DE" dirty="0"/>
              <a:t> </a:t>
            </a:r>
            <a:r>
              <a:rPr lang="de-AT" altLang="de-DE" dirty="0" err="1"/>
              <a:t>and</a:t>
            </a:r>
            <a:r>
              <a:rPr lang="de-AT" altLang="de-DE" dirty="0"/>
              <a:t> </a:t>
            </a:r>
            <a:r>
              <a:rPr lang="de-AT" altLang="de-DE" dirty="0" err="1"/>
              <a:t>experience</a:t>
            </a:r>
            <a:r>
              <a:rPr lang="de-AT" altLang="de-DE" dirty="0"/>
              <a:t> </a:t>
            </a:r>
            <a:r>
              <a:rPr lang="de-AT" altLang="de-DE" dirty="0" err="1"/>
              <a:t>management</a:t>
            </a:r>
            <a:endParaRPr lang="de-AT" altLang="de-DE" dirty="0"/>
          </a:p>
          <a:p>
            <a:pPr>
              <a:lnSpc>
                <a:spcPct val="130000"/>
              </a:lnSpc>
              <a:spcBef>
                <a:spcPct val="20000"/>
              </a:spcBef>
              <a:buFont typeface="Wingdings" pitchFamily="2" charset="2"/>
              <a:buChar char="§"/>
              <a:defRPr/>
            </a:pPr>
            <a:r>
              <a:rPr lang="de-AT" altLang="de-DE" dirty="0"/>
              <a:t>Content </a:t>
            </a:r>
            <a:r>
              <a:rPr lang="de-AT" altLang="de-DE" dirty="0" err="1"/>
              <a:t>based</a:t>
            </a:r>
            <a:r>
              <a:rPr lang="de-AT" altLang="de-DE" dirty="0"/>
              <a:t> on </a:t>
            </a:r>
            <a:r>
              <a:rPr lang="de-AT" altLang="de-DE" dirty="0" err="1"/>
              <a:t>up</a:t>
            </a:r>
            <a:r>
              <a:rPr lang="de-AT" altLang="de-DE" dirty="0"/>
              <a:t>-</a:t>
            </a:r>
            <a:r>
              <a:rPr lang="de-AT" altLang="de-DE" dirty="0" err="1"/>
              <a:t>to</a:t>
            </a:r>
            <a:r>
              <a:rPr lang="de-AT" altLang="de-DE" dirty="0"/>
              <a:t>-date international </a:t>
            </a:r>
            <a:r>
              <a:rPr lang="de-AT" altLang="de-DE" dirty="0" err="1"/>
              <a:t>consumer</a:t>
            </a:r>
            <a:r>
              <a:rPr lang="de-AT" altLang="de-DE" dirty="0"/>
              <a:t> and </a:t>
            </a:r>
            <a:r>
              <a:rPr lang="de-AT" altLang="de-DE" dirty="0" err="1"/>
              <a:t>marketing</a:t>
            </a:r>
            <a:r>
              <a:rPr lang="de-AT" altLang="de-DE" dirty="0"/>
              <a:t> </a:t>
            </a:r>
            <a:r>
              <a:rPr lang="de-AT" altLang="de-DE" dirty="0" err="1"/>
              <a:t>research</a:t>
            </a:r>
            <a:endParaRPr lang="de-AT" altLang="de-DE" dirty="0"/>
          </a:p>
          <a:p>
            <a:pPr>
              <a:lnSpc>
                <a:spcPct val="130000"/>
              </a:lnSpc>
              <a:spcBef>
                <a:spcPct val="20000"/>
              </a:spcBef>
              <a:buFont typeface="Wingdings" pitchFamily="2" charset="2"/>
              <a:buChar char="§"/>
              <a:defRPr/>
            </a:pPr>
            <a:r>
              <a:rPr lang="de-AT" altLang="de-DE" dirty="0" err="1"/>
              <a:t>Relevance</a:t>
            </a:r>
            <a:r>
              <a:rPr lang="de-AT" altLang="de-DE" dirty="0"/>
              <a:t> and real-</a:t>
            </a:r>
            <a:r>
              <a:rPr lang="de-AT" altLang="de-DE" dirty="0" err="1"/>
              <a:t>world</a:t>
            </a:r>
            <a:r>
              <a:rPr lang="de-AT" altLang="de-DE" dirty="0"/>
              <a:t> </a:t>
            </a:r>
            <a:r>
              <a:rPr lang="de-AT" altLang="de-DE" dirty="0" err="1"/>
              <a:t>application</a:t>
            </a:r>
            <a:endParaRPr lang="de-AT" altLang="de-DE" dirty="0"/>
          </a:p>
          <a:p>
            <a:pPr marL="0" indent="0">
              <a:lnSpc>
                <a:spcPct val="130000"/>
              </a:lnSpc>
              <a:spcBef>
                <a:spcPct val="20000"/>
              </a:spcBef>
              <a:buNone/>
              <a:defRPr/>
            </a:pPr>
            <a:endParaRPr lang="de-AT" altLang="de-DE" b="1" dirty="0"/>
          </a:p>
        </p:txBody>
      </p:sp>
      <p:sp>
        <p:nvSpPr>
          <p:cNvPr id="20482" name="Rectangle 2"/>
          <p:cNvSpPr>
            <a:spLocks noGrp="1" noChangeArrowheads="1"/>
          </p:cNvSpPr>
          <p:nvPr>
            <p:ph type="title"/>
          </p:nvPr>
        </p:nvSpPr>
        <p:spPr/>
        <p:txBody>
          <a:bodyPr/>
          <a:lstStyle/>
          <a:p>
            <a:pPr eaLnBrk="1" hangingPunct="1"/>
            <a:r>
              <a:rPr lang="de-AT" altLang="de-DE" dirty="0" err="1"/>
              <a:t>Your</a:t>
            </a:r>
            <a:r>
              <a:rPr lang="de-AT" altLang="de-DE" sz="1833" dirty="0"/>
              <a:t> </a:t>
            </a:r>
            <a:r>
              <a:rPr lang="de-AT" altLang="de-DE" dirty="0" err="1"/>
              <a:t>benefits</a:t>
            </a:r>
            <a:endParaRPr lang="de-AT" altLang="de-DE" dirty="0"/>
          </a:p>
        </p:txBody>
      </p:sp>
      <p:pic>
        <p:nvPicPr>
          <p:cNvPr id="7" name="Grafik 6"/>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71874" y="3483594"/>
            <a:ext cx="1553582" cy="1553582"/>
          </a:xfrm>
          <a:prstGeom prst="rect">
            <a:avLst/>
          </a:prstGeom>
        </p:spPr>
      </p:pic>
    </p:spTree>
    <p:extLst>
      <p:ext uri="{BB962C8B-B14F-4D97-AF65-F5344CB8AC3E}">
        <p14:creationId xmlns:p14="http://schemas.microsoft.com/office/powerpoint/2010/main" val="1712145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p:txBody>
          <a:bodyPr>
            <a:normAutofit/>
          </a:bodyPr>
          <a:lstStyle/>
          <a:p>
            <a:pPr eaLnBrk="1" hangingPunct="1"/>
            <a:r>
              <a:rPr lang="de-AT" altLang="de-DE" dirty="0" err="1"/>
              <a:t>Your</a:t>
            </a:r>
            <a:r>
              <a:rPr lang="de-AT" altLang="de-DE" sz="1833" dirty="0"/>
              <a:t> </a:t>
            </a:r>
            <a:r>
              <a:rPr lang="de-AT" altLang="de-DE" dirty="0" err="1"/>
              <a:t>benefits</a:t>
            </a:r>
            <a:endParaRPr lang="de-AT" altLang="de-DE"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7800" y="1143000"/>
            <a:ext cx="3344333" cy="4377267"/>
          </a:xfrm>
          <a:prstGeom prst="rect">
            <a:avLst/>
          </a:prstGeom>
        </p:spPr>
      </p:pic>
    </p:spTree>
    <p:extLst>
      <p:ext uri="{BB962C8B-B14F-4D97-AF65-F5344CB8AC3E}">
        <p14:creationId xmlns:p14="http://schemas.microsoft.com/office/powerpoint/2010/main" val="348643469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2018" y="1344613"/>
            <a:ext cx="8324471" cy="3853905"/>
          </a:xfrm>
        </p:spPr>
        <p:txBody>
          <a:bodyPr>
            <a:normAutofit fontScale="92500" lnSpcReduction="20000"/>
          </a:bodyPr>
          <a:lstStyle/>
          <a:p>
            <a:pPr>
              <a:lnSpc>
                <a:spcPct val="130000"/>
              </a:lnSpc>
              <a:spcBef>
                <a:spcPct val="20000"/>
              </a:spcBef>
              <a:buFont typeface="Wingdings" pitchFamily="2" charset="2"/>
              <a:buChar char="§"/>
              <a:defRPr/>
            </a:pPr>
            <a:r>
              <a:rPr lang="de-AT" altLang="de-DE" dirty="0" err="1"/>
              <a:t>Insights</a:t>
            </a:r>
            <a:r>
              <a:rPr lang="de-AT" altLang="de-DE" dirty="0"/>
              <a:t> on </a:t>
            </a:r>
            <a:r>
              <a:rPr lang="de-AT" altLang="de-DE" dirty="0" err="1"/>
              <a:t>the</a:t>
            </a:r>
            <a:r>
              <a:rPr lang="de-AT" altLang="de-DE" dirty="0"/>
              <a:t> </a:t>
            </a:r>
            <a:r>
              <a:rPr lang="de-AT" altLang="de-DE" dirty="0" err="1"/>
              <a:t>psychology</a:t>
            </a:r>
            <a:r>
              <a:rPr lang="de-AT" altLang="de-DE" dirty="0"/>
              <a:t> </a:t>
            </a:r>
            <a:r>
              <a:rPr lang="de-AT" altLang="de-DE" dirty="0" err="1"/>
              <a:t>of</a:t>
            </a:r>
            <a:r>
              <a:rPr lang="de-AT" altLang="de-DE" dirty="0"/>
              <a:t> human </a:t>
            </a:r>
            <a:r>
              <a:rPr lang="de-AT" altLang="de-DE" dirty="0" err="1"/>
              <a:t>consumption</a:t>
            </a:r>
            <a:r>
              <a:rPr lang="de-AT" altLang="de-DE" dirty="0"/>
              <a:t> </a:t>
            </a:r>
            <a:r>
              <a:rPr lang="de-AT" altLang="de-DE" dirty="0" err="1"/>
              <a:t>behavior</a:t>
            </a:r>
            <a:endParaRPr lang="de-AT" altLang="de-DE" dirty="0"/>
          </a:p>
          <a:p>
            <a:pPr>
              <a:lnSpc>
                <a:spcPct val="130000"/>
              </a:lnSpc>
              <a:spcBef>
                <a:spcPct val="20000"/>
              </a:spcBef>
              <a:buFont typeface="Wingdings" pitchFamily="2" charset="2"/>
              <a:buChar char="§"/>
              <a:defRPr/>
            </a:pPr>
            <a:r>
              <a:rPr lang="de-AT" altLang="de-DE" dirty="0"/>
              <a:t>Strong </a:t>
            </a:r>
            <a:r>
              <a:rPr lang="de-AT" altLang="de-DE" dirty="0" err="1"/>
              <a:t>consumer</a:t>
            </a:r>
            <a:r>
              <a:rPr lang="de-AT" altLang="de-DE" dirty="0"/>
              <a:t> </a:t>
            </a:r>
            <a:r>
              <a:rPr lang="de-AT" altLang="de-DE" dirty="0" err="1"/>
              <a:t>orientation</a:t>
            </a:r>
            <a:endParaRPr lang="de-AT" altLang="de-DE" dirty="0"/>
          </a:p>
          <a:p>
            <a:pPr>
              <a:lnSpc>
                <a:spcPct val="130000"/>
              </a:lnSpc>
              <a:spcBef>
                <a:spcPct val="20000"/>
              </a:spcBef>
              <a:buFont typeface="Wingdings" pitchFamily="2" charset="2"/>
              <a:buChar char="§"/>
              <a:defRPr/>
            </a:pPr>
            <a:r>
              <a:rPr lang="de-AT" altLang="de-DE" dirty="0" err="1"/>
              <a:t>Timeless</a:t>
            </a:r>
            <a:r>
              <a:rPr lang="de-AT" altLang="de-DE" dirty="0"/>
              <a:t> </a:t>
            </a:r>
            <a:r>
              <a:rPr lang="de-AT" altLang="de-DE" dirty="0" err="1"/>
              <a:t>knowledge</a:t>
            </a:r>
            <a:endParaRPr lang="de-AT" altLang="de-DE" dirty="0"/>
          </a:p>
          <a:p>
            <a:pPr>
              <a:lnSpc>
                <a:spcPct val="130000"/>
              </a:lnSpc>
              <a:spcBef>
                <a:spcPct val="20000"/>
              </a:spcBef>
              <a:buFont typeface="Wingdings" pitchFamily="2" charset="2"/>
              <a:buChar char="§"/>
              <a:defRPr/>
            </a:pPr>
            <a:r>
              <a:rPr lang="de-AT" altLang="de-DE" dirty="0"/>
              <a:t>Customer </a:t>
            </a:r>
            <a:r>
              <a:rPr lang="de-AT" altLang="de-DE" dirty="0" err="1"/>
              <a:t>touchpoints</a:t>
            </a:r>
            <a:r>
              <a:rPr lang="de-AT" altLang="de-DE" dirty="0"/>
              <a:t> </a:t>
            </a:r>
            <a:r>
              <a:rPr lang="de-AT" altLang="de-DE" dirty="0" err="1"/>
              <a:t>and</a:t>
            </a:r>
            <a:r>
              <a:rPr lang="de-AT" altLang="de-DE" dirty="0"/>
              <a:t> </a:t>
            </a:r>
            <a:r>
              <a:rPr lang="de-AT" altLang="de-DE" dirty="0" err="1"/>
              <a:t>experience</a:t>
            </a:r>
            <a:r>
              <a:rPr lang="de-AT" altLang="de-DE" dirty="0"/>
              <a:t> </a:t>
            </a:r>
            <a:r>
              <a:rPr lang="de-AT" altLang="de-DE" dirty="0" err="1"/>
              <a:t>management</a:t>
            </a:r>
            <a:endParaRPr lang="de-AT" altLang="de-DE" dirty="0"/>
          </a:p>
          <a:p>
            <a:pPr>
              <a:lnSpc>
                <a:spcPct val="130000"/>
              </a:lnSpc>
              <a:spcBef>
                <a:spcPct val="20000"/>
              </a:spcBef>
              <a:buFont typeface="Wingdings" pitchFamily="2" charset="2"/>
              <a:buChar char="§"/>
              <a:defRPr/>
            </a:pPr>
            <a:r>
              <a:rPr lang="de-AT" altLang="de-DE" dirty="0"/>
              <a:t>Content </a:t>
            </a:r>
            <a:r>
              <a:rPr lang="de-AT" altLang="de-DE" dirty="0" err="1"/>
              <a:t>based</a:t>
            </a:r>
            <a:r>
              <a:rPr lang="de-AT" altLang="de-DE" dirty="0"/>
              <a:t> on </a:t>
            </a:r>
            <a:r>
              <a:rPr lang="de-AT" altLang="de-DE" dirty="0" err="1"/>
              <a:t>up</a:t>
            </a:r>
            <a:r>
              <a:rPr lang="de-AT" altLang="de-DE" dirty="0"/>
              <a:t>-</a:t>
            </a:r>
            <a:r>
              <a:rPr lang="de-AT" altLang="de-DE" dirty="0" err="1"/>
              <a:t>to</a:t>
            </a:r>
            <a:r>
              <a:rPr lang="de-AT" altLang="de-DE" dirty="0"/>
              <a:t>-date international </a:t>
            </a:r>
            <a:r>
              <a:rPr lang="de-AT" altLang="de-DE" dirty="0" err="1"/>
              <a:t>consumer</a:t>
            </a:r>
            <a:r>
              <a:rPr lang="de-AT" altLang="de-DE" dirty="0"/>
              <a:t> </a:t>
            </a:r>
            <a:r>
              <a:rPr lang="de-AT" altLang="de-DE" dirty="0" err="1"/>
              <a:t>and</a:t>
            </a:r>
            <a:r>
              <a:rPr lang="de-AT" altLang="de-DE" dirty="0"/>
              <a:t> </a:t>
            </a:r>
            <a:r>
              <a:rPr lang="de-AT" altLang="de-DE" dirty="0" err="1"/>
              <a:t>marketing</a:t>
            </a:r>
            <a:r>
              <a:rPr lang="de-AT" altLang="de-DE" dirty="0"/>
              <a:t> </a:t>
            </a:r>
            <a:r>
              <a:rPr lang="de-AT" altLang="de-DE" dirty="0" err="1"/>
              <a:t>research</a:t>
            </a:r>
            <a:endParaRPr lang="de-AT" altLang="de-DE" b="1" dirty="0"/>
          </a:p>
          <a:p>
            <a:pPr>
              <a:lnSpc>
                <a:spcPct val="130000"/>
              </a:lnSpc>
              <a:spcBef>
                <a:spcPct val="20000"/>
              </a:spcBef>
              <a:buFont typeface="Wingdings" pitchFamily="2" charset="2"/>
              <a:buChar char="§"/>
              <a:defRPr/>
            </a:pPr>
            <a:r>
              <a:rPr lang="de-AT" altLang="de-DE" dirty="0" err="1"/>
              <a:t>Relevance</a:t>
            </a:r>
            <a:r>
              <a:rPr lang="de-AT" altLang="de-DE" dirty="0"/>
              <a:t> </a:t>
            </a:r>
            <a:r>
              <a:rPr lang="de-AT" altLang="de-DE" dirty="0" err="1"/>
              <a:t>and</a:t>
            </a:r>
            <a:r>
              <a:rPr lang="de-AT" altLang="de-DE" dirty="0"/>
              <a:t> real-</a:t>
            </a:r>
            <a:r>
              <a:rPr lang="de-AT" altLang="de-DE" dirty="0" err="1"/>
              <a:t>world</a:t>
            </a:r>
            <a:r>
              <a:rPr lang="de-AT" altLang="de-DE" dirty="0"/>
              <a:t> </a:t>
            </a:r>
            <a:r>
              <a:rPr lang="de-AT" altLang="de-DE" dirty="0" err="1"/>
              <a:t>application</a:t>
            </a:r>
            <a:endParaRPr lang="de-AT" altLang="de-DE" dirty="0"/>
          </a:p>
          <a:p>
            <a:pPr>
              <a:lnSpc>
                <a:spcPct val="130000"/>
              </a:lnSpc>
              <a:spcBef>
                <a:spcPct val="20000"/>
              </a:spcBef>
              <a:buFont typeface="Wingdings" pitchFamily="2" charset="2"/>
              <a:buChar char="§"/>
              <a:defRPr/>
            </a:pPr>
            <a:r>
              <a:rPr lang="de-AT" altLang="de-DE" dirty="0"/>
              <a:t>Personal </a:t>
            </a:r>
            <a:r>
              <a:rPr lang="de-AT" altLang="de-DE" dirty="0" err="1"/>
              <a:t>support</a:t>
            </a:r>
            <a:endParaRPr lang="de-AT" altLang="de-DE" dirty="0"/>
          </a:p>
          <a:p>
            <a:pPr>
              <a:lnSpc>
                <a:spcPct val="130000"/>
              </a:lnSpc>
              <a:spcBef>
                <a:spcPct val="20000"/>
              </a:spcBef>
              <a:buFont typeface="Wingdings" pitchFamily="2" charset="2"/>
              <a:buChar char="§"/>
              <a:defRPr/>
            </a:pPr>
            <a:r>
              <a:rPr lang="de-AT" altLang="de-DE" dirty="0"/>
              <a:t>Working in </a:t>
            </a:r>
            <a:r>
              <a:rPr lang="de-AT" altLang="de-DE" dirty="0" err="1"/>
              <a:t>teams</a:t>
            </a:r>
            <a:endParaRPr lang="de-AT" altLang="de-DE" dirty="0"/>
          </a:p>
          <a:p>
            <a:pPr>
              <a:lnSpc>
                <a:spcPct val="130000"/>
              </a:lnSpc>
              <a:spcBef>
                <a:spcPct val="20000"/>
              </a:spcBef>
              <a:buFont typeface="Wingdings" pitchFamily="2" charset="2"/>
              <a:buChar char="§"/>
              <a:defRPr/>
            </a:pPr>
            <a:r>
              <a:rPr lang="de-AT" altLang="de-DE" dirty="0"/>
              <a:t>Courses in English</a:t>
            </a:r>
          </a:p>
          <a:p>
            <a:pPr>
              <a:lnSpc>
                <a:spcPct val="130000"/>
              </a:lnSpc>
              <a:spcBef>
                <a:spcPct val="20000"/>
              </a:spcBef>
              <a:buFont typeface="Wingdings" pitchFamily="2" charset="2"/>
              <a:buChar char="§"/>
              <a:defRPr/>
            </a:pPr>
            <a:r>
              <a:rPr lang="de-AT" altLang="de-DE" dirty="0" err="1"/>
              <a:t>Encompassing</a:t>
            </a:r>
            <a:r>
              <a:rPr lang="de-AT" altLang="de-DE" dirty="0"/>
              <a:t> </a:t>
            </a:r>
            <a:r>
              <a:rPr lang="de-AT" altLang="de-DE" dirty="0" err="1"/>
              <a:t>knowledge</a:t>
            </a:r>
            <a:r>
              <a:rPr lang="de-AT" altLang="de-DE" dirty="0"/>
              <a:t> </a:t>
            </a:r>
            <a:r>
              <a:rPr lang="de-AT" altLang="de-DE" dirty="0" err="1"/>
              <a:t>for</a:t>
            </a:r>
            <a:r>
              <a:rPr lang="de-AT" altLang="de-DE" dirty="0"/>
              <a:t> professional </a:t>
            </a:r>
            <a:r>
              <a:rPr lang="de-AT" altLang="de-DE" dirty="0" err="1"/>
              <a:t>career</a:t>
            </a:r>
            <a:r>
              <a:rPr lang="de-AT" altLang="de-DE" dirty="0"/>
              <a:t> </a:t>
            </a:r>
            <a:r>
              <a:rPr lang="de-AT" altLang="de-DE" dirty="0" err="1"/>
              <a:t>or</a:t>
            </a:r>
            <a:r>
              <a:rPr lang="de-AT" altLang="de-DE" dirty="0"/>
              <a:t> </a:t>
            </a:r>
            <a:r>
              <a:rPr lang="de-AT" altLang="de-DE" dirty="0" err="1"/>
              <a:t>any</a:t>
            </a:r>
            <a:r>
              <a:rPr lang="de-AT" altLang="de-DE" dirty="0"/>
              <a:t> </a:t>
            </a:r>
            <a:r>
              <a:rPr lang="de-AT" altLang="de-DE" dirty="0" err="1"/>
              <a:t>related</a:t>
            </a:r>
            <a:r>
              <a:rPr lang="de-AT" altLang="de-DE" dirty="0"/>
              <a:t> </a:t>
            </a:r>
            <a:r>
              <a:rPr lang="de-AT" altLang="de-DE" dirty="0" err="1"/>
              <a:t>master‘s</a:t>
            </a:r>
            <a:r>
              <a:rPr lang="de-AT" altLang="de-DE" dirty="0"/>
              <a:t> </a:t>
            </a:r>
            <a:r>
              <a:rPr lang="de-AT" altLang="de-DE" dirty="0" err="1"/>
              <a:t>program</a:t>
            </a:r>
            <a:endParaRPr lang="de-AT" altLang="de-DE" dirty="0"/>
          </a:p>
        </p:txBody>
      </p:sp>
      <p:sp>
        <p:nvSpPr>
          <p:cNvPr id="20482" name="Rectangle 2"/>
          <p:cNvSpPr>
            <a:spLocks noGrp="1" noChangeArrowheads="1"/>
          </p:cNvSpPr>
          <p:nvPr>
            <p:ph type="title"/>
          </p:nvPr>
        </p:nvSpPr>
        <p:spPr/>
        <p:txBody>
          <a:bodyPr>
            <a:normAutofit/>
          </a:bodyPr>
          <a:lstStyle/>
          <a:p>
            <a:pPr eaLnBrk="1" hangingPunct="1"/>
            <a:r>
              <a:rPr lang="de-AT" altLang="de-DE" dirty="0" err="1"/>
              <a:t>Your</a:t>
            </a:r>
            <a:r>
              <a:rPr lang="de-AT" altLang="de-DE" sz="1833" dirty="0"/>
              <a:t> </a:t>
            </a:r>
            <a:r>
              <a:rPr lang="de-AT" altLang="de-DE" dirty="0" err="1"/>
              <a:t>benefits</a:t>
            </a:r>
            <a:endParaRPr lang="de-AT" altLang="de-DE" dirty="0"/>
          </a:p>
        </p:txBody>
      </p:sp>
      <p:pic>
        <p:nvPicPr>
          <p:cNvPr id="2" name="Grafik 1">
            <a:extLst>
              <a:ext uri="{FF2B5EF4-FFF2-40B4-BE49-F238E27FC236}">
                <a16:creationId xmlns:a16="http://schemas.microsoft.com/office/drawing/2014/main" id="{4778E786-AAAC-586A-5536-6094A9B08F9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79074" y="3188394"/>
            <a:ext cx="1553582" cy="1553582"/>
          </a:xfrm>
          <a:prstGeom prst="rect">
            <a:avLst/>
          </a:prstGeom>
        </p:spPr>
      </p:pic>
    </p:spTree>
    <p:extLst>
      <p:ext uri="{BB962C8B-B14F-4D97-AF65-F5344CB8AC3E}">
        <p14:creationId xmlns:p14="http://schemas.microsoft.com/office/powerpoint/2010/main" val="191321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SELECTEDLANGUAGE" val="German Austria"/>
</p:tagLst>
</file>

<file path=ppt/theme/theme1.xml><?xml version="1.0" encoding="utf-8"?>
<a:theme xmlns:a="http://schemas.openxmlformats.org/drawingml/2006/main" name="WU 16:10">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WU neu">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U Musterpräsentation 16x10.potx" id="{89FEFAF3-4721-453B-9DDB-5601F7C9FC5D}" vid="{640991EF-C554-4C4C-9E8E-1E5B46439C74}"/>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CF651A35DF3154DB01328AF51148DAE" ma:contentTypeVersion="2" ma:contentTypeDescription="Ein neues Dokument erstellen." ma:contentTypeScope="" ma:versionID="b5ccb5bb211b6ddcc624790d84f2bb9f">
  <xsd:schema xmlns:xsd="http://www.w3.org/2001/XMLSchema" xmlns:xs="http://www.w3.org/2001/XMLSchema" xmlns:p="http://schemas.microsoft.com/office/2006/metadata/properties" xmlns:ns2="1a8d9a65-8471-4209-a900-f8e11db75e0a" xmlns:ns3="08b0a3ee-3d2a-451c-9a1a-7e5d5b0c9c77" xmlns:ns4="dde413db-0745-4f3a-8dca-564dc7ff6f7d" targetNamespace="http://schemas.microsoft.com/office/2006/metadata/properties" ma:root="true" ma:fieldsID="046596c9011a87760a505164f9d920d3" ns2:_="" ns3:_="" ns4:_="">
    <xsd:import namespace="1a8d9a65-8471-4209-a900-f8e11db75e0a"/>
    <xsd:import namespace="08b0a3ee-3d2a-451c-9a1a-7e5d5b0c9c77"/>
    <xsd:import namespace="dde413db-0745-4f3a-8dca-564dc7ff6f7d"/>
    <xsd:element name="properties">
      <xsd:complexType>
        <xsd:sequence>
          <xsd:element name="documentManagement">
            <xsd:complexType>
              <xsd:all>
                <xsd:element ref="ns2:WU_x0020_ThemaTaxHTField0" minOccurs="0"/>
                <xsd:element ref="ns3:TaxCatchAll" minOccurs="0"/>
                <xsd:element ref="ns2:DokumentenartTaxHTField0" minOccurs="0"/>
                <xsd:element ref="ns4:Beschreibung" minOccurs="0"/>
                <xsd:element ref="ns4:Format" minOccurs="0"/>
                <xsd:element ref="ns4:Kategori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d9a65-8471-4209-a900-f8e11db75e0a" elementFormDefault="qualified">
    <xsd:import namespace="http://schemas.microsoft.com/office/2006/documentManagement/types"/>
    <xsd:import namespace="http://schemas.microsoft.com/office/infopath/2007/PartnerControls"/>
    <xsd:element name="WU_x0020_ThemaTaxHTField0" ma:index="9" nillable="true" ma:taxonomy="true" ma:internalName="WU_x0020_ThemaTaxHTField0" ma:taxonomyFieldName="WU_x0020_Thema" ma:displayName="Schlagwort" ma:default="" ma:fieldId="{a2eb3201-e251-4055-97e9-466604fc777f}" ma:taxonomyMulti="true" ma:sspId="59da4ae5-1217-4de6-bd64-b7a740f353bb" ma:termSetId="c1edca97-812b-4584-b6b5-1e5cade81cae" ma:anchorId="00000000-0000-0000-0000-000000000000" ma:open="true" ma:isKeyword="false">
      <xsd:complexType>
        <xsd:sequence>
          <xsd:element ref="pc:Terms" minOccurs="0" maxOccurs="1"/>
        </xsd:sequence>
      </xsd:complexType>
    </xsd:element>
    <xsd:element name="DokumentenartTaxHTField0" ma:index="12" nillable="true" ma:taxonomy="true" ma:internalName="DokumentenartTaxHTField0" ma:taxonomyFieldName="Dokumentenart" ma:displayName="Dokumentenart" ma:default="" ma:fieldId="{0f2e647f-32b7-4850-b6be-ae358ed71e70}" ma:taxonomyMulti="true" ma:sspId="59da4ae5-1217-4de6-bd64-b7a740f353bb" ma:termSetId="325756d7-e24e-4b6f-ba71-3f779d34c1e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8b0a3ee-3d2a-451c-9a1a-7e5d5b0c9c77"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6a103bb8-3913-4e3b-a229-080a76572464}" ma:internalName="TaxCatchAll" ma:showField="CatchAllData" ma:web="08b0a3ee-3d2a-451c-9a1a-7e5d5b0c9c7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e413db-0745-4f3a-8dca-564dc7ff6f7d" elementFormDefault="qualified">
    <xsd:import namespace="http://schemas.microsoft.com/office/2006/documentManagement/types"/>
    <xsd:import namespace="http://schemas.microsoft.com/office/infopath/2007/PartnerControls"/>
    <xsd:element name="Beschreibung" ma:index="13" nillable="true" ma:displayName="Beschreibung" ma:internalName="Beschreibung">
      <xsd:simpleType>
        <xsd:restriction base="dms:Note">
          <xsd:maxLength value="255"/>
        </xsd:restriction>
      </xsd:simpleType>
    </xsd:element>
    <xsd:element name="Format" ma:index="14" nillable="true" ma:displayName="Format" ma:format="Dropdown" ma:internalName="Format">
      <xsd:simpleType>
        <xsd:union memberTypes="dms:Text">
          <xsd:simpleType>
            <xsd:restriction base="dms:Choice">
              <xsd:enumeration value="LaTeX"/>
              <xsd:enumeration value="Microsoft Office 2003"/>
              <xsd:enumeration value="Microsoft Office 2007-2013"/>
              <xsd:enumeration value="Microsoft Office 2013/2016"/>
              <xsd:enumeration value="OpenOffice 3.0"/>
            </xsd:restriction>
          </xsd:simpleType>
        </xsd:union>
      </xsd:simpleType>
    </xsd:element>
    <xsd:element name="Kategorie" ma:index="15" nillable="true" ma:displayName="Kategorie" ma:default="Anleitungen" ma:format="Dropdown" ma:internalName="Kategorie">
      <xsd:simpleType>
        <xsd:union memberTypes="dms:Text">
          <xsd:simpleType>
            <xsd:restriction base="dms:Choice">
              <xsd:enumeration value="Anleitungen"/>
              <xsd:enumeration value="Aushänge für Lift und Tür"/>
              <xsd:enumeration value="Basisvorlagen"/>
              <xsd:enumeration value="Brief-/Faxvorlagen"/>
              <xsd:enumeration value="Einladungen"/>
              <xsd:enumeration value="Etiketten"/>
              <xsd:enumeration value="Musterdateien"/>
              <xsd:enumeration value="Namensschilder"/>
              <xsd:enumeration value="Präsentationen"/>
              <xsd:enumeration value="Skripten-Cover"/>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Kategorie xmlns="dde413db-0745-4f3a-8dca-564dc7ff6f7d">Präsentationen</Kategorie>
    <Beschreibung xmlns="dde413db-0745-4f3a-8dca-564dc7ff6f7d">Musterpräsentation im Format 16:10 (= WU Standard)</Beschreibung>
    <TaxCatchAll xmlns="08b0a3ee-3d2a-451c-9a1a-7e5d5b0c9c77">
      <Value>266</Value>
      <Value>403</Value>
    </TaxCatchAll>
    <DokumentenartTaxHTField0 xmlns="1a8d9a65-8471-4209-a900-f8e11db75e0a">
      <Terms xmlns="http://schemas.microsoft.com/office/infopath/2007/PartnerControls">
        <TermInfo xmlns="http://schemas.microsoft.com/office/infopath/2007/PartnerControls">
          <TermName xmlns="http://schemas.microsoft.com/office/infopath/2007/PartnerControls">Vorlagen</TermName>
          <TermId xmlns="http://schemas.microsoft.com/office/infopath/2007/PartnerControls">17fc50ed-8ad1-47be-ab12-04243fd74ddb</TermId>
        </TermInfo>
      </Terms>
    </DokumentenartTaxHTField0>
    <WU_x0020_ThemaTaxHTField0 xmlns="1a8d9a65-8471-4209-a900-f8e11db75e0a">
      <Terms xmlns="http://schemas.microsoft.com/office/infopath/2007/PartnerControls">
        <TermInfo xmlns="http://schemas.microsoft.com/office/infopath/2007/PartnerControls">
          <TermName xmlns="http://schemas.microsoft.com/office/infopath/2007/PartnerControls">Corporate Design</TermName>
          <TermId xmlns="http://schemas.microsoft.com/office/infopath/2007/PartnerControls">19895bcd-b158-45ae-ab7b-f5ca217dfcec</TermId>
        </TermInfo>
      </Terms>
    </WU_x0020_ThemaTaxHTField0>
    <Format xmlns="dde413db-0745-4f3a-8dca-564dc7ff6f7d">Microsoft Office 2013/2016</Format>
    <SharedWithUsers xmlns="08b0a3ee-3d2a-451c-9a1a-7e5d5b0c9c77">
      <UserInfo>
        <DisplayName>Hernandez Perez, Laura</DisplayName>
        <AccountId>6100</AccountId>
        <AccountType/>
      </UserInfo>
      <UserInfo>
        <DisplayName>Hermann, Anett</DisplayName>
        <AccountId>2869</AccountId>
        <AccountType/>
      </UserInfo>
      <UserInfo>
        <DisplayName>Nairz, Erna</DisplayName>
        <AccountId>2359</AccountId>
        <AccountType/>
      </UserInfo>
      <UserInfo>
        <DisplayName>Haberleithner, Renate</DisplayName>
        <AccountId>1161</AccountId>
        <AccountType/>
      </UserInfo>
      <UserInfo>
        <DisplayName>Griller, Stefan</DisplayName>
        <AccountId>9180</AccountId>
        <AccountType/>
      </UserInfo>
      <UserInfo>
        <DisplayName>Koller, Monika</DisplayName>
        <AccountId>2276</AccountId>
        <AccountType/>
      </UserInfo>
      <UserInfo>
        <DisplayName>Karl, Helga</DisplayName>
        <AccountId>1913</AccountId>
        <AccountType/>
      </UserInfo>
    </SharedWithUsers>
  </documentManagement>
</p:properties>
</file>

<file path=customXml/itemProps1.xml><?xml version="1.0" encoding="utf-8"?>
<ds:datastoreItem xmlns:ds="http://schemas.openxmlformats.org/officeDocument/2006/customXml" ds:itemID="{069B4889-3CCA-46C6-8FD4-B0AB941A4B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d9a65-8471-4209-a900-f8e11db75e0a"/>
    <ds:schemaRef ds:uri="08b0a3ee-3d2a-451c-9a1a-7e5d5b0c9c77"/>
    <ds:schemaRef ds:uri="dde413db-0745-4f3a-8dca-564dc7ff6f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46B3ED-06B1-4DE8-9648-0F78B5B453B2}">
  <ds:schemaRefs>
    <ds:schemaRef ds:uri="http://schemas.microsoft.com/sharepoint/v3/contenttype/forms"/>
  </ds:schemaRefs>
</ds:datastoreItem>
</file>

<file path=customXml/itemProps3.xml><?xml version="1.0" encoding="utf-8"?>
<ds:datastoreItem xmlns:ds="http://schemas.openxmlformats.org/officeDocument/2006/customXml" ds:itemID="{BF58DFAF-C9AD-4CE5-A221-45D64FB05328}">
  <ds:schemaRefs>
    <ds:schemaRef ds:uri="http://schemas.openxmlformats.org/package/2006/metadata/core-properties"/>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1a8d9a65-8471-4209-a900-f8e11db75e0a"/>
    <ds:schemaRef ds:uri="http://purl.org/dc/elements/1.1/"/>
    <ds:schemaRef ds:uri="dde413db-0745-4f3a-8dca-564dc7ff6f7d"/>
    <ds:schemaRef ds:uri="08b0a3ee-3d2a-451c-9a1a-7e5d5b0c9c7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WU Musterpräsentation 16x10</Template>
  <TotalTime>0</TotalTime>
  <Words>2451</Words>
  <Application>Microsoft Office PowerPoint</Application>
  <PresentationFormat>Bildschirmpräsentation (16:10)</PresentationFormat>
  <Paragraphs>289</Paragraphs>
  <Slides>39</Slides>
  <Notes>14</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39</vt:i4>
      </vt:variant>
    </vt:vector>
  </HeadingPairs>
  <TitlesOfParts>
    <vt:vector size="45" baseType="lpstr">
      <vt:lpstr>Arial</vt:lpstr>
      <vt:lpstr>Calibri</vt:lpstr>
      <vt:lpstr>Georgia</vt:lpstr>
      <vt:lpstr>Verdana</vt:lpstr>
      <vt:lpstr>Wingdings</vt:lpstr>
      <vt:lpstr>WU 16:10</vt:lpstr>
      <vt:lpstr>SBWL Marketing and Consumer Research </vt:lpstr>
      <vt:lpstr>Marketing and Consumer Research</vt:lpstr>
      <vt:lpstr>Meet the       team </vt:lpstr>
      <vt:lpstr>Meet the       team </vt:lpstr>
      <vt:lpstr>Your benefits</vt:lpstr>
      <vt:lpstr>Your benefits</vt:lpstr>
      <vt:lpstr>Your benefits</vt:lpstr>
      <vt:lpstr>Your benefits</vt:lpstr>
      <vt:lpstr>Your benefits</vt:lpstr>
      <vt:lpstr>Our expectations</vt:lpstr>
      <vt:lpstr>Admission</vt:lpstr>
      <vt:lpstr>Ready to apply?</vt:lpstr>
      <vt:lpstr>Admission: (1) Motivation letter</vt:lpstr>
      <vt:lpstr>Admission:  (2) Reflection task: Your individual reflection on a current topic in marketing and consumer research</vt:lpstr>
      <vt:lpstr>Application process</vt:lpstr>
      <vt:lpstr>Courses</vt:lpstr>
      <vt:lpstr>Course 1 Consumer Psychology and Behavior</vt:lpstr>
      <vt:lpstr>Course 1 Consumer Psychology and Behavior</vt:lpstr>
      <vt:lpstr>Course 2  Consumer Touchpoint Management</vt:lpstr>
      <vt:lpstr>Course 2  Consumer Touchpoint Management</vt:lpstr>
      <vt:lpstr>Course 3 – Research Methods in Marketing</vt:lpstr>
      <vt:lpstr>Course 3 – Research Methods in Marketing</vt:lpstr>
      <vt:lpstr>Course 4 – Marketing and Consumer Research Project</vt:lpstr>
      <vt:lpstr>Course 4 Marketing and Consumer Research Project</vt:lpstr>
      <vt:lpstr>Course 4 – Marketing and Consumer Research Project</vt:lpstr>
      <vt:lpstr>Course 5 – Marketing Insights</vt:lpstr>
      <vt:lpstr>Course 5 – Marketing Insights</vt:lpstr>
      <vt:lpstr>Unique additional benefit:       High Potential Award</vt:lpstr>
      <vt:lpstr>m.core High Potential Award winner 2017</vt:lpstr>
      <vt:lpstr>m.core Ambassadors</vt:lpstr>
      <vt:lpstr>Voices of our Alumni</vt:lpstr>
      <vt:lpstr>Student Ambassador 2024</vt:lpstr>
      <vt:lpstr>Voices of our Students</vt:lpstr>
      <vt:lpstr>Stay Tuned!</vt:lpstr>
      <vt:lpstr>News</vt:lpstr>
      <vt:lpstr>Is it a match?</vt:lpstr>
      <vt:lpstr>PowerPoint-Präsentation</vt:lpstr>
      <vt:lpstr>PowerPoint-Präsentation</vt:lpstr>
      <vt:lpstr>We are looking forward to meeting you!</vt:lpstr>
    </vt:vector>
  </TitlesOfParts>
  <Company>Vienna University of Economics and Business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Sedlatschek, Moritz</dc:creator>
  <cp:lastModifiedBy>Koller, Monika</cp:lastModifiedBy>
  <cp:revision>56</cp:revision>
  <dcterms:created xsi:type="dcterms:W3CDTF">2022-11-25T13:17:23Z</dcterms:created>
  <dcterms:modified xsi:type="dcterms:W3CDTF">2024-01-15T10:47:55Z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U Thema">
    <vt:lpwstr>403;#Corporate Design|19895bcd-b158-45ae-ab7b-f5ca217dfcec</vt:lpwstr>
  </property>
  <property fmtid="{D5CDD505-2E9C-101B-9397-08002B2CF9AE}" pid="3" name="Dokumentenart">
    <vt:lpwstr>266;#Vorlagen|17fc50ed-8ad1-47be-ab12-04243fd74ddb</vt:lpwstr>
  </property>
  <property fmtid="{D5CDD505-2E9C-101B-9397-08002B2CF9AE}" pid="4" name="ContentTypeId">
    <vt:lpwstr>0x010100BCF651A35DF3154DB01328AF51148DAE</vt:lpwstr>
  </property>
</Properties>
</file>