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54" r:id="rId1"/>
  </p:sldMasterIdLst>
  <p:notesMasterIdLst>
    <p:notesMasterId r:id="rId24"/>
  </p:notesMasterIdLst>
  <p:handoutMasterIdLst>
    <p:handoutMasterId r:id="rId25"/>
  </p:handoutMasterIdLst>
  <p:sldIdLst>
    <p:sldId id="1078" r:id="rId2"/>
    <p:sldId id="1203" r:id="rId3"/>
    <p:sldId id="1150" r:id="rId4"/>
    <p:sldId id="1175" r:id="rId5"/>
    <p:sldId id="1168" r:id="rId6"/>
    <p:sldId id="1206" r:id="rId7"/>
    <p:sldId id="1205" r:id="rId8"/>
    <p:sldId id="1208" r:id="rId9"/>
    <p:sldId id="1207" r:id="rId10"/>
    <p:sldId id="1188" r:id="rId11"/>
    <p:sldId id="1189" r:id="rId12"/>
    <p:sldId id="1217" r:id="rId13"/>
    <p:sldId id="1218" r:id="rId14"/>
    <p:sldId id="1209" r:id="rId15"/>
    <p:sldId id="1213" r:id="rId16"/>
    <p:sldId id="1211" r:id="rId17"/>
    <p:sldId id="1219" r:id="rId18"/>
    <p:sldId id="1215" r:id="rId19"/>
    <p:sldId id="1214" r:id="rId20"/>
    <p:sldId id="1178" r:id="rId21"/>
    <p:sldId id="1155" r:id="rId22"/>
    <p:sldId id="1216" r:id="rId23"/>
  </p:sldIdLst>
  <p:sldSz cx="9144000" cy="5715000" type="screen16x10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D43B"/>
    <a:srgbClr val="DDDDDD"/>
    <a:srgbClr val="E8A0C2"/>
    <a:srgbClr val="006D9B"/>
    <a:srgbClr val="7FB6CD"/>
    <a:srgbClr val="009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86089" autoAdjust="0"/>
  </p:normalViewPr>
  <p:slideViewPr>
    <p:cSldViewPr showGuides="1">
      <p:cViewPr varScale="1">
        <p:scale>
          <a:sx n="65" d="100"/>
          <a:sy n="65" d="100"/>
        </p:scale>
        <p:origin x="1236" y="4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-3270" y="-90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en/imsm" TargetMode="External"/><Relationship Id="rId2" Type="http://schemas.openxmlformats.org/officeDocument/2006/relationships/hyperlink" Target="https://www.wu.ac.at/mca" TargetMode="External"/><Relationship Id="rId1" Type="http://schemas.openxmlformats.org/officeDocument/2006/relationships/hyperlink" Target="https://www.wu.ac.at/mca/students-point/bachelor-specialization-sbwl-digital-marketing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u.ac.at/en/imsm" TargetMode="External"/><Relationship Id="rId2" Type="http://schemas.openxmlformats.org/officeDocument/2006/relationships/hyperlink" Target="https://www.wu.ac.at/mca" TargetMode="External"/><Relationship Id="rId1" Type="http://schemas.openxmlformats.org/officeDocument/2006/relationships/hyperlink" Target="https://www.wu.ac.at/mca/students-point/bachelor-specialization-sbwl-digital-marketin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92F74E-16DA-4C82-BB72-0EE6F878C8E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01FA312-AD20-4A91-9E3E-C144ADEF2DA7}">
      <dgm:prSet phldrT="[Text]" custT="1"/>
      <dgm:spPr/>
      <dgm:t>
        <a:bodyPr/>
        <a:lstStyle/>
        <a:p>
          <a:r>
            <a:rPr lang="de-DE" sz="1400" dirty="0" err="1"/>
            <a:t>Step</a:t>
          </a:r>
          <a:r>
            <a:rPr lang="de-DE" sz="1400" dirty="0"/>
            <a:t> 0</a:t>
          </a:r>
        </a:p>
      </dgm:t>
    </dgm:pt>
    <dgm:pt modelId="{A7471875-E939-4D84-A029-1B27D1C697A2}" type="parTrans" cxnId="{CBF78166-E60D-4BA2-B698-B290DF541638}">
      <dgm:prSet/>
      <dgm:spPr/>
      <dgm:t>
        <a:bodyPr/>
        <a:lstStyle/>
        <a:p>
          <a:endParaRPr lang="de-DE" sz="1400"/>
        </a:p>
      </dgm:t>
    </dgm:pt>
    <dgm:pt modelId="{6B499F4E-E74B-46A9-AECA-E5A31069585F}" type="sibTrans" cxnId="{CBF78166-E60D-4BA2-B698-B290DF541638}">
      <dgm:prSet/>
      <dgm:spPr/>
      <dgm:t>
        <a:bodyPr/>
        <a:lstStyle/>
        <a:p>
          <a:endParaRPr lang="de-DE" sz="1400"/>
        </a:p>
      </dgm:t>
    </dgm:pt>
    <dgm:pt modelId="{3AD28F47-E25A-49C0-B9E7-A3D15486ADC2}">
      <dgm:prSet phldrT="[Text]" custT="1"/>
      <dgm:spPr/>
      <dgm:t>
        <a:bodyPr/>
        <a:lstStyle/>
        <a:p>
          <a:pPr marL="182563" indent="-182563"/>
          <a:r>
            <a:rPr lang="en-US" sz="1400" noProof="0" dirty="0"/>
            <a:t>Obtain information about the program: </a:t>
          </a:r>
          <a:br>
            <a:rPr lang="en-US" sz="1400" noProof="0" dirty="0"/>
          </a:br>
          <a:r>
            <a:rPr lang="en-US" sz="1400" noProof="0" dirty="0"/>
            <a:t>(a) </a:t>
          </a:r>
          <a:r>
            <a:rPr lang="en-US" sz="1400" noProof="0" dirty="0">
              <a:hlinkClick xmlns:r="http://schemas.openxmlformats.org/officeDocument/2006/relationships" r:id="rId1"/>
            </a:rPr>
            <a:t>DM webpage</a:t>
          </a:r>
          <a:r>
            <a:rPr lang="en-US" sz="1400" noProof="0" dirty="0"/>
            <a:t>, (b) </a:t>
          </a:r>
          <a:r>
            <a:rPr lang="en-US" sz="1400" noProof="0" dirty="0">
              <a:hlinkClick xmlns:r="http://schemas.openxmlformats.org/officeDocument/2006/relationships" r:id="rId2"/>
            </a:rPr>
            <a:t>MCA</a:t>
          </a:r>
          <a:r>
            <a:rPr lang="en-US" sz="1400" noProof="0" dirty="0"/>
            <a:t> &amp; </a:t>
          </a:r>
          <a:r>
            <a:rPr lang="en-US" sz="1400" noProof="0" dirty="0">
              <a:hlinkClick xmlns:r="http://schemas.openxmlformats.org/officeDocument/2006/relationships" r:id="rId3"/>
            </a:rPr>
            <a:t>IMSM</a:t>
          </a:r>
          <a:r>
            <a:rPr lang="en-US" sz="1400" noProof="0" dirty="0"/>
            <a:t> institute sites                          (c) ÖH SBWL info &amp; Messe, (d) LinkedIn posts, …</a:t>
          </a:r>
        </a:p>
      </dgm:t>
    </dgm:pt>
    <dgm:pt modelId="{53F734A9-7470-40C7-9B7A-13CF5A645066}" type="parTrans" cxnId="{0A959E2F-A6AC-4A50-8A2F-32AA1467F739}">
      <dgm:prSet/>
      <dgm:spPr/>
      <dgm:t>
        <a:bodyPr/>
        <a:lstStyle/>
        <a:p>
          <a:endParaRPr lang="de-DE" sz="1400"/>
        </a:p>
      </dgm:t>
    </dgm:pt>
    <dgm:pt modelId="{7EF1C79B-FFF6-45C2-8EB7-FD1621A2C7E0}" type="sibTrans" cxnId="{0A959E2F-A6AC-4A50-8A2F-32AA1467F739}">
      <dgm:prSet/>
      <dgm:spPr/>
      <dgm:t>
        <a:bodyPr/>
        <a:lstStyle/>
        <a:p>
          <a:endParaRPr lang="de-DE" sz="1400"/>
        </a:p>
      </dgm:t>
    </dgm:pt>
    <dgm:pt modelId="{CC209B83-8493-4AA7-84BC-91E08B15A91B}">
      <dgm:prSet phldrT="[Text]" custT="1"/>
      <dgm:spPr/>
      <dgm:t>
        <a:bodyPr/>
        <a:lstStyle/>
        <a:p>
          <a:r>
            <a:rPr lang="de-DE" sz="1400" dirty="0" err="1"/>
            <a:t>Step</a:t>
          </a:r>
          <a:r>
            <a:rPr lang="de-DE" sz="1400" dirty="0"/>
            <a:t> 1</a:t>
          </a:r>
        </a:p>
      </dgm:t>
    </dgm:pt>
    <dgm:pt modelId="{015BFD9B-10BD-494D-BDD6-C55203656F07}" type="parTrans" cxnId="{7C6E8BF8-D14F-4483-B355-D1FF50ACDF0D}">
      <dgm:prSet/>
      <dgm:spPr/>
      <dgm:t>
        <a:bodyPr/>
        <a:lstStyle/>
        <a:p>
          <a:endParaRPr lang="de-DE" sz="1400"/>
        </a:p>
      </dgm:t>
    </dgm:pt>
    <dgm:pt modelId="{1FF7C598-476E-4147-BE5F-C3D7E5230CAC}" type="sibTrans" cxnId="{7C6E8BF8-D14F-4483-B355-D1FF50ACDF0D}">
      <dgm:prSet/>
      <dgm:spPr/>
      <dgm:t>
        <a:bodyPr/>
        <a:lstStyle/>
        <a:p>
          <a:endParaRPr lang="de-DE" sz="1400"/>
        </a:p>
      </dgm:t>
    </dgm:pt>
    <dgm:pt modelId="{6F0BE129-51F1-4525-9685-81FA0C5E6B4C}">
      <dgm:prSet phldrT="[Text]" custT="1"/>
      <dgm:spPr/>
      <dgm:t>
        <a:bodyPr/>
        <a:lstStyle/>
        <a:p>
          <a:pPr marL="182563" lvl="1" indent="-182563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Register at LPIS for course „Access to Specialization Digital Marketing“ (Nadine Schröder)</a:t>
          </a:r>
        </a:p>
      </dgm:t>
    </dgm:pt>
    <dgm:pt modelId="{37EA68E6-87DA-462A-94D9-C80629E80746}" type="parTrans" cxnId="{EF99E85D-45C5-4A47-9A70-F2A52BF8C7DB}">
      <dgm:prSet/>
      <dgm:spPr/>
      <dgm:t>
        <a:bodyPr/>
        <a:lstStyle/>
        <a:p>
          <a:endParaRPr lang="de-DE" sz="1400"/>
        </a:p>
      </dgm:t>
    </dgm:pt>
    <dgm:pt modelId="{F41B71DD-7120-4B61-B081-84F1B65F10AF}" type="sibTrans" cxnId="{EF99E85D-45C5-4A47-9A70-F2A52BF8C7DB}">
      <dgm:prSet/>
      <dgm:spPr/>
      <dgm:t>
        <a:bodyPr/>
        <a:lstStyle/>
        <a:p>
          <a:endParaRPr lang="de-DE" sz="1400"/>
        </a:p>
      </dgm:t>
    </dgm:pt>
    <dgm:pt modelId="{B1E63F31-9D97-446B-9A32-6146EC32475D}">
      <dgm:prSet phldrT="[Text]" custT="1"/>
      <dgm:spPr/>
      <dgm:t>
        <a:bodyPr/>
        <a:lstStyle/>
        <a:p>
          <a:r>
            <a:rPr lang="de-DE" sz="1400" dirty="0" err="1"/>
            <a:t>Step</a:t>
          </a:r>
          <a:r>
            <a:rPr lang="de-DE" sz="1400" dirty="0"/>
            <a:t> 2</a:t>
          </a:r>
        </a:p>
      </dgm:t>
    </dgm:pt>
    <dgm:pt modelId="{98E176C7-3C37-4BE7-8192-6C09E6AF44F2}" type="parTrans" cxnId="{6B3C4C12-8426-49C3-868F-68D735E4308B}">
      <dgm:prSet/>
      <dgm:spPr/>
      <dgm:t>
        <a:bodyPr/>
        <a:lstStyle/>
        <a:p>
          <a:endParaRPr lang="de-DE" sz="1400"/>
        </a:p>
      </dgm:t>
    </dgm:pt>
    <dgm:pt modelId="{60917BFF-1D54-4116-A85C-FE1F3E67F846}" type="sibTrans" cxnId="{6B3C4C12-8426-49C3-868F-68D735E4308B}">
      <dgm:prSet/>
      <dgm:spPr/>
      <dgm:t>
        <a:bodyPr/>
        <a:lstStyle/>
        <a:p>
          <a:endParaRPr lang="de-DE" sz="1400"/>
        </a:p>
      </dgm:t>
    </dgm:pt>
    <dgm:pt modelId="{D7BDD787-6A5B-4DC4-9A8B-17D6582F1CFF}">
      <dgm:prSet phldrT="[Text]" custT="1"/>
      <dgm:spPr/>
      <dgm:t>
        <a:bodyPr/>
        <a:lstStyle/>
        <a:p>
          <a:pPr marL="182563" indent="-182563"/>
          <a:r>
            <a:rPr lang="en-US" sz="14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Complete submission form and digital marketing skills check on CANVAS „Access to Specialization Digital Marketing“</a:t>
          </a:r>
          <a:r>
            <a:rPr lang="en-US" sz="1400" kern="1200" noProof="0" dirty="0"/>
            <a:t>	 </a:t>
          </a:r>
        </a:p>
      </dgm:t>
    </dgm:pt>
    <dgm:pt modelId="{44E27C79-07B7-4552-B537-8DAB9F61ECAF}" type="parTrans" cxnId="{55E69B00-6939-4208-B001-D26A56EF779C}">
      <dgm:prSet/>
      <dgm:spPr/>
      <dgm:t>
        <a:bodyPr/>
        <a:lstStyle/>
        <a:p>
          <a:endParaRPr lang="de-DE" sz="1400"/>
        </a:p>
      </dgm:t>
    </dgm:pt>
    <dgm:pt modelId="{3D739EE5-A7AA-4624-9A82-3CD8F88931FD}" type="sibTrans" cxnId="{55E69B00-6939-4208-B001-D26A56EF779C}">
      <dgm:prSet/>
      <dgm:spPr/>
      <dgm:t>
        <a:bodyPr/>
        <a:lstStyle/>
        <a:p>
          <a:endParaRPr lang="de-DE" sz="1400"/>
        </a:p>
      </dgm:t>
    </dgm:pt>
    <dgm:pt modelId="{50F19F9F-2A17-4D83-8D61-C44C324D24BD}">
      <dgm:prSet custT="1"/>
      <dgm:spPr/>
      <dgm:t>
        <a:bodyPr/>
        <a:lstStyle/>
        <a:p>
          <a:r>
            <a:rPr lang="de-DE" sz="1400" dirty="0" err="1"/>
            <a:t>Step</a:t>
          </a:r>
          <a:r>
            <a:rPr lang="de-DE" sz="1400" dirty="0"/>
            <a:t> 3</a:t>
          </a:r>
        </a:p>
      </dgm:t>
    </dgm:pt>
    <dgm:pt modelId="{5E2DD736-1188-4E0E-9887-1E2F433E8976}" type="parTrans" cxnId="{6A036C2F-7918-41D9-9083-8E05B03E94E7}">
      <dgm:prSet/>
      <dgm:spPr/>
      <dgm:t>
        <a:bodyPr/>
        <a:lstStyle/>
        <a:p>
          <a:endParaRPr lang="de-DE" sz="1400"/>
        </a:p>
      </dgm:t>
    </dgm:pt>
    <dgm:pt modelId="{8EFBC7DE-C476-46B1-8FE6-876370D80119}" type="sibTrans" cxnId="{6A036C2F-7918-41D9-9083-8E05B03E94E7}">
      <dgm:prSet/>
      <dgm:spPr/>
      <dgm:t>
        <a:bodyPr/>
        <a:lstStyle/>
        <a:p>
          <a:endParaRPr lang="de-DE" sz="1400"/>
        </a:p>
      </dgm:t>
    </dgm:pt>
    <dgm:pt modelId="{C7CE4A40-E0F2-4B6F-A3EB-CD56FD48D5C5}">
      <dgm:prSet custT="1"/>
      <dgm:spPr/>
      <dgm:t>
        <a:bodyPr/>
        <a:lstStyle/>
        <a:p>
          <a:pPr marL="182563" indent="-182563"/>
          <a:r>
            <a:rPr lang="en-US" sz="14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We examine your application documents submitted via CANVAS &amp; inform you shortly after about your admission using your WU email address	</a:t>
          </a:r>
          <a:r>
            <a:rPr lang="de-DE" sz="1400" kern="1200" dirty="0"/>
            <a:t>	 </a:t>
          </a:r>
        </a:p>
      </dgm:t>
    </dgm:pt>
    <dgm:pt modelId="{8C9030C3-9737-46E3-B3E5-5354CE70D865}" type="parTrans" cxnId="{E1294D9F-F7E7-43BB-995E-0641F32F33EA}">
      <dgm:prSet/>
      <dgm:spPr/>
      <dgm:t>
        <a:bodyPr/>
        <a:lstStyle/>
        <a:p>
          <a:endParaRPr lang="de-DE" sz="1400"/>
        </a:p>
      </dgm:t>
    </dgm:pt>
    <dgm:pt modelId="{B91826A2-8E71-40F4-A7E9-7F2A2CBFAB1C}" type="sibTrans" cxnId="{E1294D9F-F7E7-43BB-995E-0641F32F33EA}">
      <dgm:prSet/>
      <dgm:spPr/>
      <dgm:t>
        <a:bodyPr/>
        <a:lstStyle/>
        <a:p>
          <a:endParaRPr lang="de-DE" sz="1400"/>
        </a:p>
      </dgm:t>
    </dgm:pt>
    <dgm:pt modelId="{BF822514-B35B-4D9D-B22E-EEB3E6B3B50F}" type="pres">
      <dgm:prSet presAssocID="{AC92F74E-16DA-4C82-BB72-0EE6F878C8E0}" presName="linearFlow" presStyleCnt="0">
        <dgm:presLayoutVars>
          <dgm:dir/>
          <dgm:animLvl val="lvl"/>
          <dgm:resizeHandles val="exact"/>
        </dgm:presLayoutVars>
      </dgm:prSet>
      <dgm:spPr/>
    </dgm:pt>
    <dgm:pt modelId="{B95384EA-1D1E-4A05-B5AD-F1DA5B8F84E4}" type="pres">
      <dgm:prSet presAssocID="{E01FA312-AD20-4A91-9E3E-C144ADEF2DA7}" presName="composite" presStyleCnt="0"/>
      <dgm:spPr/>
    </dgm:pt>
    <dgm:pt modelId="{129A96EC-6456-4C83-87E6-52B5B047CD1E}" type="pres">
      <dgm:prSet presAssocID="{E01FA312-AD20-4A91-9E3E-C144ADEF2DA7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D50D70B8-6121-42B7-812C-840930E75212}" type="pres">
      <dgm:prSet presAssocID="{E01FA312-AD20-4A91-9E3E-C144ADEF2DA7}" presName="descendantText" presStyleLbl="alignAcc1" presStyleIdx="0" presStyleCnt="4">
        <dgm:presLayoutVars>
          <dgm:bulletEnabled val="1"/>
        </dgm:presLayoutVars>
      </dgm:prSet>
      <dgm:spPr/>
    </dgm:pt>
    <dgm:pt modelId="{E63D2209-C303-495A-A5A3-88CED1AB1BC0}" type="pres">
      <dgm:prSet presAssocID="{6B499F4E-E74B-46A9-AECA-E5A31069585F}" presName="sp" presStyleCnt="0"/>
      <dgm:spPr/>
    </dgm:pt>
    <dgm:pt modelId="{84CC3886-3DD4-40E8-8709-8AC48B596ACF}" type="pres">
      <dgm:prSet presAssocID="{CC209B83-8493-4AA7-84BC-91E08B15A91B}" presName="composite" presStyleCnt="0"/>
      <dgm:spPr/>
    </dgm:pt>
    <dgm:pt modelId="{6B663450-5EF4-44FF-AE9E-D87AA2F0668B}" type="pres">
      <dgm:prSet presAssocID="{CC209B83-8493-4AA7-84BC-91E08B15A91B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59DFC013-CD44-44A1-9709-C07AB96EE2C9}" type="pres">
      <dgm:prSet presAssocID="{CC209B83-8493-4AA7-84BC-91E08B15A91B}" presName="descendantText" presStyleLbl="alignAcc1" presStyleIdx="1" presStyleCnt="4">
        <dgm:presLayoutVars>
          <dgm:bulletEnabled val="1"/>
        </dgm:presLayoutVars>
      </dgm:prSet>
      <dgm:spPr/>
    </dgm:pt>
    <dgm:pt modelId="{249A3E4C-B65F-4334-80B5-B04E66B508A6}" type="pres">
      <dgm:prSet presAssocID="{1FF7C598-476E-4147-BE5F-C3D7E5230CAC}" presName="sp" presStyleCnt="0"/>
      <dgm:spPr/>
    </dgm:pt>
    <dgm:pt modelId="{89B6E810-C956-4A29-A909-DDEB6DCBD3D2}" type="pres">
      <dgm:prSet presAssocID="{B1E63F31-9D97-446B-9A32-6146EC32475D}" presName="composite" presStyleCnt="0"/>
      <dgm:spPr/>
    </dgm:pt>
    <dgm:pt modelId="{459F47E2-7D00-4C32-A3C0-B57A458896E1}" type="pres">
      <dgm:prSet presAssocID="{B1E63F31-9D97-446B-9A32-6146EC32475D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AA6B43D7-9DB7-400B-8367-35E09D9F259F}" type="pres">
      <dgm:prSet presAssocID="{B1E63F31-9D97-446B-9A32-6146EC32475D}" presName="descendantText" presStyleLbl="alignAcc1" presStyleIdx="2" presStyleCnt="4">
        <dgm:presLayoutVars>
          <dgm:bulletEnabled val="1"/>
        </dgm:presLayoutVars>
      </dgm:prSet>
      <dgm:spPr/>
    </dgm:pt>
    <dgm:pt modelId="{F4319FF6-BA21-487A-83EA-F498CC433DF2}" type="pres">
      <dgm:prSet presAssocID="{60917BFF-1D54-4116-A85C-FE1F3E67F846}" presName="sp" presStyleCnt="0"/>
      <dgm:spPr/>
    </dgm:pt>
    <dgm:pt modelId="{308C3039-9006-4C02-8025-DD6418F23820}" type="pres">
      <dgm:prSet presAssocID="{50F19F9F-2A17-4D83-8D61-C44C324D24BD}" presName="composite" presStyleCnt="0"/>
      <dgm:spPr/>
    </dgm:pt>
    <dgm:pt modelId="{976E849F-52EB-41CB-8CC9-D2F2DD9E023C}" type="pres">
      <dgm:prSet presAssocID="{50F19F9F-2A17-4D83-8D61-C44C324D24BD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AD09A1C0-B71F-4EE1-9CFA-27C0D2C1E0D3}" type="pres">
      <dgm:prSet presAssocID="{50F19F9F-2A17-4D83-8D61-C44C324D24BD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55E69B00-6939-4208-B001-D26A56EF779C}" srcId="{B1E63F31-9D97-446B-9A32-6146EC32475D}" destId="{D7BDD787-6A5B-4DC4-9A8B-17D6582F1CFF}" srcOrd="0" destOrd="0" parTransId="{44E27C79-07B7-4552-B537-8DAB9F61ECAF}" sibTransId="{3D739EE5-A7AA-4624-9A82-3CD8F88931FD}"/>
    <dgm:cxn modelId="{6B3C4C12-8426-49C3-868F-68D735E4308B}" srcId="{AC92F74E-16DA-4C82-BB72-0EE6F878C8E0}" destId="{B1E63F31-9D97-446B-9A32-6146EC32475D}" srcOrd="2" destOrd="0" parTransId="{98E176C7-3C37-4BE7-8192-6C09E6AF44F2}" sibTransId="{60917BFF-1D54-4116-A85C-FE1F3E67F846}"/>
    <dgm:cxn modelId="{DDCD0925-4260-491F-94E1-BBE32624E18B}" type="presOf" srcId="{D7BDD787-6A5B-4DC4-9A8B-17D6582F1CFF}" destId="{AA6B43D7-9DB7-400B-8367-35E09D9F259F}" srcOrd="0" destOrd="0" presId="urn:microsoft.com/office/officeart/2005/8/layout/chevron2"/>
    <dgm:cxn modelId="{53BF862B-533C-4F0B-AB12-E7AB58039CA4}" type="presOf" srcId="{AC92F74E-16DA-4C82-BB72-0EE6F878C8E0}" destId="{BF822514-B35B-4D9D-B22E-EEB3E6B3B50F}" srcOrd="0" destOrd="0" presId="urn:microsoft.com/office/officeart/2005/8/layout/chevron2"/>
    <dgm:cxn modelId="{6A036C2F-7918-41D9-9083-8E05B03E94E7}" srcId="{AC92F74E-16DA-4C82-BB72-0EE6F878C8E0}" destId="{50F19F9F-2A17-4D83-8D61-C44C324D24BD}" srcOrd="3" destOrd="0" parTransId="{5E2DD736-1188-4E0E-9887-1E2F433E8976}" sibTransId="{8EFBC7DE-C476-46B1-8FE6-876370D80119}"/>
    <dgm:cxn modelId="{0A959E2F-A6AC-4A50-8A2F-32AA1467F739}" srcId="{E01FA312-AD20-4A91-9E3E-C144ADEF2DA7}" destId="{3AD28F47-E25A-49C0-B9E7-A3D15486ADC2}" srcOrd="0" destOrd="0" parTransId="{53F734A9-7470-40C7-9B7A-13CF5A645066}" sibTransId="{7EF1C79B-FFF6-45C2-8EB7-FD1621A2C7E0}"/>
    <dgm:cxn modelId="{EF99E85D-45C5-4A47-9A70-F2A52BF8C7DB}" srcId="{CC209B83-8493-4AA7-84BC-91E08B15A91B}" destId="{6F0BE129-51F1-4525-9685-81FA0C5E6B4C}" srcOrd="0" destOrd="0" parTransId="{37EA68E6-87DA-462A-94D9-C80629E80746}" sibTransId="{F41B71DD-7120-4B61-B081-84F1B65F10AF}"/>
    <dgm:cxn modelId="{B081F141-5154-43C4-BBBA-12631A3210BF}" type="presOf" srcId="{CC209B83-8493-4AA7-84BC-91E08B15A91B}" destId="{6B663450-5EF4-44FF-AE9E-D87AA2F0668B}" srcOrd="0" destOrd="0" presId="urn:microsoft.com/office/officeart/2005/8/layout/chevron2"/>
    <dgm:cxn modelId="{CBF78166-E60D-4BA2-B698-B290DF541638}" srcId="{AC92F74E-16DA-4C82-BB72-0EE6F878C8E0}" destId="{E01FA312-AD20-4A91-9E3E-C144ADEF2DA7}" srcOrd="0" destOrd="0" parTransId="{A7471875-E939-4D84-A029-1B27D1C697A2}" sibTransId="{6B499F4E-E74B-46A9-AECA-E5A31069585F}"/>
    <dgm:cxn modelId="{F3920A5A-6115-483E-98B4-340EBCC1E39A}" type="presOf" srcId="{C7CE4A40-E0F2-4B6F-A3EB-CD56FD48D5C5}" destId="{AD09A1C0-B71F-4EE1-9CFA-27C0D2C1E0D3}" srcOrd="0" destOrd="0" presId="urn:microsoft.com/office/officeart/2005/8/layout/chevron2"/>
    <dgm:cxn modelId="{28ACE597-F4B3-420A-BEC8-3CACAD64AEDB}" type="presOf" srcId="{50F19F9F-2A17-4D83-8D61-C44C324D24BD}" destId="{976E849F-52EB-41CB-8CC9-D2F2DD9E023C}" srcOrd="0" destOrd="0" presId="urn:microsoft.com/office/officeart/2005/8/layout/chevron2"/>
    <dgm:cxn modelId="{7A190B9A-51E6-4B4E-99C4-A7C6CC9CBA96}" type="presOf" srcId="{3AD28F47-E25A-49C0-B9E7-A3D15486ADC2}" destId="{D50D70B8-6121-42B7-812C-840930E75212}" srcOrd="0" destOrd="0" presId="urn:microsoft.com/office/officeart/2005/8/layout/chevron2"/>
    <dgm:cxn modelId="{B2AF7A9A-F7A9-4683-8B2C-40539B659F3C}" type="presOf" srcId="{B1E63F31-9D97-446B-9A32-6146EC32475D}" destId="{459F47E2-7D00-4C32-A3C0-B57A458896E1}" srcOrd="0" destOrd="0" presId="urn:microsoft.com/office/officeart/2005/8/layout/chevron2"/>
    <dgm:cxn modelId="{E1294D9F-F7E7-43BB-995E-0641F32F33EA}" srcId="{50F19F9F-2A17-4D83-8D61-C44C324D24BD}" destId="{C7CE4A40-E0F2-4B6F-A3EB-CD56FD48D5C5}" srcOrd="0" destOrd="0" parTransId="{8C9030C3-9737-46E3-B3E5-5354CE70D865}" sibTransId="{B91826A2-8E71-40F4-A7E9-7F2A2CBFAB1C}"/>
    <dgm:cxn modelId="{CC35FEA3-3C38-420A-A11E-EB6199FC5F87}" type="presOf" srcId="{E01FA312-AD20-4A91-9E3E-C144ADEF2DA7}" destId="{129A96EC-6456-4C83-87E6-52B5B047CD1E}" srcOrd="0" destOrd="0" presId="urn:microsoft.com/office/officeart/2005/8/layout/chevron2"/>
    <dgm:cxn modelId="{150B73BF-3FD6-4D67-88C3-2A9F443D0453}" type="presOf" srcId="{6F0BE129-51F1-4525-9685-81FA0C5E6B4C}" destId="{59DFC013-CD44-44A1-9709-C07AB96EE2C9}" srcOrd="0" destOrd="0" presId="urn:microsoft.com/office/officeart/2005/8/layout/chevron2"/>
    <dgm:cxn modelId="{7C6E8BF8-D14F-4483-B355-D1FF50ACDF0D}" srcId="{AC92F74E-16DA-4C82-BB72-0EE6F878C8E0}" destId="{CC209B83-8493-4AA7-84BC-91E08B15A91B}" srcOrd="1" destOrd="0" parTransId="{015BFD9B-10BD-494D-BDD6-C55203656F07}" sibTransId="{1FF7C598-476E-4147-BE5F-C3D7E5230CAC}"/>
    <dgm:cxn modelId="{6C83215A-31F1-429E-9914-73CADEED676C}" type="presParOf" srcId="{BF822514-B35B-4D9D-B22E-EEB3E6B3B50F}" destId="{B95384EA-1D1E-4A05-B5AD-F1DA5B8F84E4}" srcOrd="0" destOrd="0" presId="urn:microsoft.com/office/officeart/2005/8/layout/chevron2"/>
    <dgm:cxn modelId="{F3084889-57C1-4315-90B1-7AB6197461DF}" type="presParOf" srcId="{B95384EA-1D1E-4A05-B5AD-F1DA5B8F84E4}" destId="{129A96EC-6456-4C83-87E6-52B5B047CD1E}" srcOrd="0" destOrd="0" presId="urn:microsoft.com/office/officeart/2005/8/layout/chevron2"/>
    <dgm:cxn modelId="{3A02BF18-45E1-4038-85CF-0AF3DF713598}" type="presParOf" srcId="{B95384EA-1D1E-4A05-B5AD-F1DA5B8F84E4}" destId="{D50D70B8-6121-42B7-812C-840930E75212}" srcOrd="1" destOrd="0" presId="urn:microsoft.com/office/officeart/2005/8/layout/chevron2"/>
    <dgm:cxn modelId="{8F54A86E-EC76-472B-BE07-7AFF09E8322F}" type="presParOf" srcId="{BF822514-B35B-4D9D-B22E-EEB3E6B3B50F}" destId="{E63D2209-C303-495A-A5A3-88CED1AB1BC0}" srcOrd="1" destOrd="0" presId="urn:microsoft.com/office/officeart/2005/8/layout/chevron2"/>
    <dgm:cxn modelId="{3EDFB7A0-F73A-4FBB-9BB4-67E60170D24D}" type="presParOf" srcId="{BF822514-B35B-4D9D-B22E-EEB3E6B3B50F}" destId="{84CC3886-3DD4-40E8-8709-8AC48B596ACF}" srcOrd="2" destOrd="0" presId="urn:microsoft.com/office/officeart/2005/8/layout/chevron2"/>
    <dgm:cxn modelId="{5208F014-1634-4D27-9D86-45E8A8B692CD}" type="presParOf" srcId="{84CC3886-3DD4-40E8-8709-8AC48B596ACF}" destId="{6B663450-5EF4-44FF-AE9E-D87AA2F0668B}" srcOrd="0" destOrd="0" presId="urn:microsoft.com/office/officeart/2005/8/layout/chevron2"/>
    <dgm:cxn modelId="{E8401276-52EA-4FED-A348-A522D6B5F47C}" type="presParOf" srcId="{84CC3886-3DD4-40E8-8709-8AC48B596ACF}" destId="{59DFC013-CD44-44A1-9709-C07AB96EE2C9}" srcOrd="1" destOrd="0" presId="urn:microsoft.com/office/officeart/2005/8/layout/chevron2"/>
    <dgm:cxn modelId="{C54EA2FF-0C12-4282-AE4C-6202F6EB586B}" type="presParOf" srcId="{BF822514-B35B-4D9D-B22E-EEB3E6B3B50F}" destId="{249A3E4C-B65F-4334-80B5-B04E66B508A6}" srcOrd="3" destOrd="0" presId="urn:microsoft.com/office/officeart/2005/8/layout/chevron2"/>
    <dgm:cxn modelId="{BC77F584-454E-415E-9A80-4E93B11CF5D1}" type="presParOf" srcId="{BF822514-B35B-4D9D-B22E-EEB3E6B3B50F}" destId="{89B6E810-C956-4A29-A909-DDEB6DCBD3D2}" srcOrd="4" destOrd="0" presId="urn:microsoft.com/office/officeart/2005/8/layout/chevron2"/>
    <dgm:cxn modelId="{DB394822-1171-4219-A336-7FD054D89656}" type="presParOf" srcId="{89B6E810-C956-4A29-A909-DDEB6DCBD3D2}" destId="{459F47E2-7D00-4C32-A3C0-B57A458896E1}" srcOrd="0" destOrd="0" presId="urn:microsoft.com/office/officeart/2005/8/layout/chevron2"/>
    <dgm:cxn modelId="{BFC201BE-DD8C-4B67-9F39-08ACD2D640EF}" type="presParOf" srcId="{89B6E810-C956-4A29-A909-DDEB6DCBD3D2}" destId="{AA6B43D7-9DB7-400B-8367-35E09D9F259F}" srcOrd="1" destOrd="0" presId="urn:microsoft.com/office/officeart/2005/8/layout/chevron2"/>
    <dgm:cxn modelId="{73C581D7-0C9C-4022-8A7D-74B82AF09FB5}" type="presParOf" srcId="{BF822514-B35B-4D9D-B22E-EEB3E6B3B50F}" destId="{F4319FF6-BA21-487A-83EA-F498CC433DF2}" srcOrd="5" destOrd="0" presId="urn:microsoft.com/office/officeart/2005/8/layout/chevron2"/>
    <dgm:cxn modelId="{76C01B34-30BE-4BB1-BA3A-7F3731152D92}" type="presParOf" srcId="{BF822514-B35B-4D9D-B22E-EEB3E6B3B50F}" destId="{308C3039-9006-4C02-8025-DD6418F23820}" srcOrd="6" destOrd="0" presId="urn:microsoft.com/office/officeart/2005/8/layout/chevron2"/>
    <dgm:cxn modelId="{4F5FD22B-54CD-4819-BA93-5AEFC5C1D2A5}" type="presParOf" srcId="{308C3039-9006-4C02-8025-DD6418F23820}" destId="{976E849F-52EB-41CB-8CC9-D2F2DD9E023C}" srcOrd="0" destOrd="0" presId="urn:microsoft.com/office/officeart/2005/8/layout/chevron2"/>
    <dgm:cxn modelId="{473C9AC6-B5E1-444E-928A-BF133B9AA0CD}" type="presParOf" srcId="{308C3039-9006-4C02-8025-DD6418F23820}" destId="{AD09A1C0-B71F-4EE1-9CFA-27C0D2C1E0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A96EC-6456-4C83-87E6-52B5B047CD1E}">
      <dsp:nvSpPr>
        <dsp:cNvPr id="0" name=""/>
        <dsp:cNvSpPr/>
      </dsp:nvSpPr>
      <dsp:spPr>
        <a:xfrm rot="5400000">
          <a:off x="-148966" y="153099"/>
          <a:ext cx="993112" cy="6951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Step</a:t>
          </a:r>
          <a:r>
            <a:rPr lang="de-DE" sz="1400" kern="1200" dirty="0"/>
            <a:t> 0</a:t>
          </a:r>
        </a:p>
      </dsp:txBody>
      <dsp:txXfrm rot="-5400000">
        <a:off x="1" y="351721"/>
        <a:ext cx="695178" cy="297934"/>
      </dsp:txXfrm>
    </dsp:sp>
    <dsp:sp modelId="{D50D70B8-6121-42B7-812C-840930E75212}">
      <dsp:nvSpPr>
        <dsp:cNvPr id="0" name=""/>
        <dsp:cNvSpPr/>
      </dsp:nvSpPr>
      <dsp:spPr>
        <a:xfrm rot="5400000">
          <a:off x="3348747" y="-2649436"/>
          <a:ext cx="645523" cy="59526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82563" lvl="1" indent="-182563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noProof="0" dirty="0"/>
            <a:t>Obtain information about the program: </a:t>
          </a:r>
          <a:br>
            <a:rPr lang="en-US" sz="1400" kern="1200" noProof="0" dirty="0"/>
          </a:br>
          <a:r>
            <a:rPr lang="en-US" sz="1400" kern="1200" noProof="0" dirty="0"/>
            <a:t>(a) </a:t>
          </a:r>
          <a:r>
            <a:rPr lang="en-US" sz="1400" kern="1200" noProof="0" dirty="0">
              <a:hlinkClick xmlns:r="http://schemas.openxmlformats.org/officeDocument/2006/relationships" r:id="rId1"/>
            </a:rPr>
            <a:t>DM webpage</a:t>
          </a:r>
          <a:r>
            <a:rPr lang="en-US" sz="1400" kern="1200" noProof="0" dirty="0"/>
            <a:t>, (b) </a:t>
          </a:r>
          <a:r>
            <a:rPr lang="en-US" sz="1400" kern="1200" noProof="0" dirty="0">
              <a:hlinkClick xmlns:r="http://schemas.openxmlformats.org/officeDocument/2006/relationships" r:id="rId2"/>
            </a:rPr>
            <a:t>MCA</a:t>
          </a:r>
          <a:r>
            <a:rPr lang="en-US" sz="1400" kern="1200" noProof="0" dirty="0"/>
            <a:t> &amp; </a:t>
          </a:r>
          <a:r>
            <a:rPr lang="en-US" sz="1400" kern="1200" noProof="0" dirty="0">
              <a:hlinkClick xmlns:r="http://schemas.openxmlformats.org/officeDocument/2006/relationships" r:id="rId3"/>
            </a:rPr>
            <a:t>IMSM</a:t>
          </a:r>
          <a:r>
            <a:rPr lang="en-US" sz="1400" kern="1200" noProof="0" dirty="0"/>
            <a:t> institute sites                          (c) ÖH SBWL info &amp; Messe, (d) LinkedIn posts, …</a:t>
          </a:r>
        </a:p>
      </dsp:txBody>
      <dsp:txXfrm rot="-5400000">
        <a:off x="695178" y="35645"/>
        <a:ext cx="5921149" cy="582499"/>
      </dsp:txXfrm>
    </dsp:sp>
    <dsp:sp modelId="{6B663450-5EF4-44FF-AE9E-D87AA2F0668B}">
      <dsp:nvSpPr>
        <dsp:cNvPr id="0" name=""/>
        <dsp:cNvSpPr/>
      </dsp:nvSpPr>
      <dsp:spPr>
        <a:xfrm rot="5400000">
          <a:off x="-148966" y="995437"/>
          <a:ext cx="993112" cy="6951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Step</a:t>
          </a:r>
          <a:r>
            <a:rPr lang="de-DE" sz="1400" kern="1200" dirty="0"/>
            <a:t> 1</a:t>
          </a:r>
        </a:p>
      </dsp:txBody>
      <dsp:txXfrm rot="-5400000">
        <a:off x="1" y="1194059"/>
        <a:ext cx="695178" cy="297934"/>
      </dsp:txXfrm>
    </dsp:sp>
    <dsp:sp modelId="{59DFC013-CD44-44A1-9709-C07AB96EE2C9}">
      <dsp:nvSpPr>
        <dsp:cNvPr id="0" name=""/>
        <dsp:cNvSpPr/>
      </dsp:nvSpPr>
      <dsp:spPr>
        <a:xfrm rot="5400000">
          <a:off x="3348747" y="-1807098"/>
          <a:ext cx="645523" cy="59526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82563" lvl="1" indent="-182563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Register at LPIS for course „Access to Specialization Digital Marketing“ (Nadine Schröder)</a:t>
          </a:r>
        </a:p>
      </dsp:txBody>
      <dsp:txXfrm rot="-5400000">
        <a:off x="695178" y="877983"/>
        <a:ext cx="5921149" cy="582499"/>
      </dsp:txXfrm>
    </dsp:sp>
    <dsp:sp modelId="{459F47E2-7D00-4C32-A3C0-B57A458896E1}">
      <dsp:nvSpPr>
        <dsp:cNvPr id="0" name=""/>
        <dsp:cNvSpPr/>
      </dsp:nvSpPr>
      <dsp:spPr>
        <a:xfrm rot="5400000">
          <a:off x="-148966" y="1837775"/>
          <a:ext cx="993112" cy="6951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Step</a:t>
          </a:r>
          <a:r>
            <a:rPr lang="de-DE" sz="1400" kern="1200" dirty="0"/>
            <a:t> 2</a:t>
          </a:r>
        </a:p>
      </dsp:txBody>
      <dsp:txXfrm rot="-5400000">
        <a:off x="1" y="2036397"/>
        <a:ext cx="695178" cy="297934"/>
      </dsp:txXfrm>
    </dsp:sp>
    <dsp:sp modelId="{AA6B43D7-9DB7-400B-8367-35E09D9F259F}">
      <dsp:nvSpPr>
        <dsp:cNvPr id="0" name=""/>
        <dsp:cNvSpPr/>
      </dsp:nvSpPr>
      <dsp:spPr>
        <a:xfrm rot="5400000">
          <a:off x="3348747" y="-964760"/>
          <a:ext cx="645523" cy="59526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82563" lvl="1" indent="-182563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Complete submission form and digital marketing skills check on CANVAS „Access to Specialization Digital Marketing“</a:t>
          </a:r>
          <a:r>
            <a:rPr lang="en-US" sz="1400" kern="1200" noProof="0" dirty="0"/>
            <a:t>	 </a:t>
          </a:r>
        </a:p>
      </dsp:txBody>
      <dsp:txXfrm rot="-5400000">
        <a:off x="695178" y="1720321"/>
        <a:ext cx="5921149" cy="582499"/>
      </dsp:txXfrm>
    </dsp:sp>
    <dsp:sp modelId="{976E849F-52EB-41CB-8CC9-D2F2DD9E023C}">
      <dsp:nvSpPr>
        <dsp:cNvPr id="0" name=""/>
        <dsp:cNvSpPr/>
      </dsp:nvSpPr>
      <dsp:spPr>
        <a:xfrm rot="5400000">
          <a:off x="-148966" y="2680113"/>
          <a:ext cx="993112" cy="69517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 err="1"/>
            <a:t>Step</a:t>
          </a:r>
          <a:r>
            <a:rPr lang="de-DE" sz="1400" kern="1200" dirty="0"/>
            <a:t> 3</a:t>
          </a:r>
        </a:p>
      </dsp:txBody>
      <dsp:txXfrm rot="-5400000">
        <a:off x="1" y="2878735"/>
        <a:ext cx="695178" cy="297934"/>
      </dsp:txXfrm>
    </dsp:sp>
    <dsp:sp modelId="{AD09A1C0-B71F-4EE1-9CFA-27C0D2C1E0D3}">
      <dsp:nvSpPr>
        <dsp:cNvPr id="0" name=""/>
        <dsp:cNvSpPr/>
      </dsp:nvSpPr>
      <dsp:spPr>
        <a:xfrm rot="5400000">
          <a:off x="3348747" y="-122422"/>
          <a:ext cx="645523" cy="595266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82563" lvl="1" indent="-182563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noProof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Verdana"/>
              <a:ea typeface="+mn-ea"/>
              <a:cs typeface="+mn-cs"/>
            </a:rPr>
            <a:t>We examine your application documents submitted via CANVAS &amp; inform you shortly after about your admission using your WU email address	</a:t>
          </a:r>
          <a:r>
            <a:rPr lang="de-DE" sz="1400" kern="1200" dirty="0"/>
            <a:t>	 </a:t>
          </a:r>
        </a:p>
      </dsp:txBody>
      <dsp:txXfrm rot="-5400000">
        <a:off x="695178" y="2562659"/>
        <a:ext cx="5921149" cy="582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332"/>
          </a:xfrm>
          <a:prstGeom prst="rect">
            <a:avLst/>
          </a:prstGeom>
        </p:spPr>
        <p:txBody>
          <a:bodyPr vert="horz" lIns="91326" tIns="45664" rIns="91326" bIns="45664" rtlCol="0"/>
          <a:lstStyle>
            <a:lvl1pPr algn="l">
              <a:defRPr sz="1200"/>
            </a:lvl1pPr>
          </a:lstStyle>
          <a:p>
            <a:endParaRPr lang="de-AT" sz="1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96332"/>
          </a:xfrm>
          <a:prstGeom prst="rect">
            <a:avLst/>
          </a:prstGeom>
        </p:spPr>
        <p:txBody>
          <a:bodyPr vert="horz" lIns="91326" tIns="45664" rIns="91326" bIns="45664" rtlCol="0"/>
          <a:lstStyle>
            <a:lvl1pPr algn="r">
              <a:defRPr sz="1200"/>
            </a:lvl1pPr>
          </a:lstStyle>
          <a:p>
            <a:fld id="{F11AB49C-654C-493D-A4C9-E58305836FA8}" type="datetimeFigureOut">
              <a:rPr lang="de-AT" sz="1000">
                <a:latin typeface="Verdana" pitchFamily="34" charset="0"/>
                <a:ea typeface="Verdana" pitchFamily="34" charset="0"/>
                <a:cs typeface="Verdana" pitchFamily="34" charset="0"/>
              </a:rPr>
              <a:t>16.01.2024</a:t>
            </a:fld>
            <a:endParaRPr lang="de-AT" sz="1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1326" tIns="45664" rIns="91326" bIns="45664" rtlCol="0" anchor="b"/>
          <a:lstStyle>
            <a:lvl1pPr algn="l">
              <a:defRPr sz="1200"/>
            </a:lvl1pPr>
          </a:lstStyle>
          <a:p>
            <a:endParaRPr lang="de-AT" sz="1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1326" tIns="45664" rIns="91326" bIns="45664" rtlCol="0" anchor="b"/>
          <a:lstStyle>
            <a:lvl1pPr algn="r">
              <a:defRPr sz="1200"/>
            </a:lvl1pPr>
          </a:lstStyle>
          <a:p>
            <a:fld id="{919A1DAE-7AD3-49F1-8F59-E322A189EBE7}" type="slidenum">
              <a:rPr lang="de-AT" sz="1000">
                <a:latin typeface="Verdana" pitchFamily="34" charset="0"/>
                <a:ea typeface="Verdana" pitchFamily="34" charset="0"/>
                <a:cs typeface="Verdana" pitchFamily="34" charset="0"/>
              </a:rPr>
              <a:t>‹#›</a:t>
            </a:fld>
            <a:endParaRPr lang="de-AT" sz="1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765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8T09:42:41.25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745 1 24575,'-2'2'0,"1"1"0,-1 0 0,0-1 0,0 0 0,0 0 0,0 1 0,0-1 0,-1 0 0,0 0 0,2-1 0,-2 1 0,-4 2 0,-4 3 0,-38 31 0,2 3 0,-60 64 0,89-84 0,0 2 0,0 0 0,3 1 0,-1 2 0,2-1 0,1 1 0,-14 39 0,15-33 0,-2 0 0,-20 35 0,-6 10 0,4-10 0,25-49 0,1-1 0,1 2 0,0-1 0,-7 28 0,3-2 0,-20 41 0,22-58 0,-1 0 0,3 1 0,2 0 0,-1 1 0,-4 42 0,10-22 0,2-25 0,-1-1 0,-1-1 0,-2 1 0,0-1 0,-7 26 0,-1-15 0,5 0 0,-1 0 0,3 0 0,-3 50 0,9 137 0,2-95 0,0-66 0,3 1 0,27 110 0,-29-157 0,1 1 0,-1-1 0,1-1 0,1 0 0,1 1 0,0-1 0,0 0 0,15 17 0,8 4 0,44 40 0,-20-23 0,-45-40 0,3 0 0,-2-1 0,1-1 0,1 1 0,0-2 0,0 1 0,0-2 0,1 0 0,1 0 0,-2-2 0,24 6 0,-33-9 0,17 2 0,0 2 0,0 0 0,-1 3 0,1-2 0,-1 2 0,18 11 0,-36-19 0,0 2 0,0-2 0,0 1 0,-1-1 0,0 0 0,1 1 0,1-1 0,-2 1 0,1-1 0,0 0 0,0 1 0,0-1 0,0 0 0,0 0 0,-1 0 0,1 0 0,1 0 0,-1 0 0,0 0 0,0 0 0,0 0 0,0 0 0,0 0 0,-1-1 0,1 1 0,1-1 0,-1 0 0,0 1 0,0-1 0,0-1 0,0 1 0,0-1 0,-1 1 0,1-1 0,1 2 0,-2-3 0,0 3 0,0-2 0,1 0 0,-1 0 0,1 2 0,-1-3 0,0 0 0,1-10 0,-1-2 0,-1 1 0,-3-14 0,3 19 0,-8-51-682,-28-101-1,29 131-6143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8T09:42:41.25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251 1 24575,'-4'0'0,"-14"10"0,-8 5 0,-10-2 0,1 3 0,1-1 0,-4-4 0,4 7 0,8 1-8191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8T09:42:41.25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1244 24575,'14'-2'0,"0"0"0,0-2 0,1 2 0,-2-2 0,1-1 0,-1 1 0,13-9 0,47-20 0,-38 18 0,-1-1 0,-1-1 0,55-40 0,58-44 0,-85 47 0,-2-2 0,-2-2 0,-3-3 0,48-70 0,-21-1 0,-45 71 0,24-54 0,-48 85 0,0 0 0,-2-2 0,-2 1 0,0 0 0,2-39 0,-4 30-1365,-3 3-5461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8T09:42:41.25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298 1 24575,'-11'0'0,"-8"0"0,-2 5 0,-8 3 0,2 9 0,0 3 0,3 3 0,-4-2 0,3 6 0,0-2 0,-6-4 0,1-7-8191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8T09:42:41.25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24575,'0'5'0,"0"8"0,0 11 0,5 3 0,3 2 0,-2 7 0,0 1 0,9-4 0,2 3 0,3-5 0,-1-3 0,6-5 0,0 4 0,0-2 0,-4-1 0,5-4 0,-1-6-8191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28T09:42:41.25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332"/>
          </a:xfrm>
          <a:prstGeom prst="rect">
            <a:avLst/>
          </a:prstGeom>
        </p:spPr>
        <p:txBody>
          <a:bodyPr vert="horz" lIns="91326" tIns="45664" rIns="91326" bIns="45664" rtlCol="0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6332"/>
          </a:xfrm>
          <a:prstGeom prst="rect">
            <a:avLst/>
          </a:prstGeom>
        </p:spPr>
        <p:txBody>
          <a:bodyPr vert="horz" lIns="91326" tIns="45664" rIns="91326" bIns="45664" rtlCol="0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0F37A438-5477-463B-BA1A-F2D1F66CD2EB}" type="datetimeFigureOut">
              <a:rPr lang="de-AT" smtClean="0"/>
              <a:pPr/>
              <a:t>16.01.2024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54013" y="742950"/>
            <a:ext cx="5961062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26" tIns="45664" rIns="91326" bIns="45664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10" y="4715153"/>
            <a:ext cx="5335270" cy="4466987"/>
          </a:xfrm>
          <a:prstGeom prst="rect">
            <a:avLst/>
          </a:prstGeom>
        </p:spPr>
        <p:txBody>
          <a:bodyPr vert="horz" lIns="91326" tIns="45664" rIns="91326" bIns="4566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91326" tIns="45664" rIns="91326" bIns="45664" rtlCol="0" anchor="b"/>
          <a:lstStyle>
            <a:lvl1pPr algn="l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6332"/>
          </a:xfrm>
          <a:prstGeom prst="rect">
            <a:avLst/>
          </a:prstGeom>
        </p:spPr>
        <p:txBody>
          <a:bodyPr vert="horz" lIns="91326" tIns="45664" rIns="91326" bIns="45664" rtlCol="0" anchor="b"/>
          <a:lstStyle>
            <a:lvl1pPr algn="r">
              <a:defRPr sz="1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E1AF1600-3D55-4A4C-85AF-72F9C5C4AE1E}" type="slidenum">
              <a:rPr lang="de-AT" smtClean="0"/>
              <a:pPr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7725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Verdana" pitchFamily="34" charset="0"/>
        <a:ea typeface="Verdana" pitchFamily="34" charset="0"/>
        <a:cs typeface="Verdana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topics.worldbank.org/world-development-indicators/themes/economy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e.statista.com/statistik/daten/studie/428467/umfrage/uebernachtungen-in-beherbergungsbetrieben-in-oesterreich/" TargetMode="External"/><Relationship Id="rId4" Type="http://schemas.openxmlformats.org/officeDocument/2006/relationships/hyperlink" Target="https://de.statista.com/statistik/daten/studie/295575/umfrage/beitrag-der-tourismus-und-freizeitwirtschaft-in-oesterreich-zum-bip/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topics.worldbank.org/world-development-indicators/themes/economy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e.statista.com/statistik/daten/studie/428467/umfrage/uebernachtungen-in-beherbergungsbetrieben-in-oesterreich/" TargetMode="External"/><Relationship Id="rId4" Type="http://schemas.openxmlformats.org/officeDocument/2006/relationships/hyperlink" Target="https://de.statista.com/statistik/daten/studie/295575/umfrage/beitrag-der-tourismus-und-freizeitwirtschaft-in-oesterreich-zum-bip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237" indent="-171237">
              <a:buFont typeface="Wingdings" panose="05000000000000000000" pitchFamily="2" charset="2"/>
              <a:buChar char="§"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24C62-D5D0-44C0-A385-089B8C58120F}" type="slidenum">
              <a:rPr lang="de-AT" smtClean="0"/>
              <a:pPr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424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237" indent="-17123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36903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237" indent="-171237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95495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237" indent="-171237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03908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3061">
              <a:defRPr/>
            </a:pPr>
            <a:fld id="{15BE9F52-D9C8-45AC-8A8C-51D4AAFED942}" type="slidenum">
              <a:rPr lang="de-AT">
                <a:solidFill>
                  <a:prstClr val="black"/>
                </a:solidFill>
              </a:rPr>
              <a:pPr defTabSz="903061">
                <a:defRPr/>
              </a:pPr>
              <a:t>13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358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3061">
              <a:defRPr/>
            </a:pPr>
            <a:fld id="{15BE9F52-D9C8-45AC-8A8C-51D4AAFED942}" type="slidenum">
              <a:rPr lang="de-AT">
                <a:solidFill>
                  <a:prstClr val="black"/>
                </a:solidFill>
              </a:rPr>
              <a:pPr defTabSz="903061">
                <a:defRPr/>
              </a:pPr>
              <a:t>14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26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3061">
              <a:defRPr/>
            </a:pPr>
            <a:fld id="{15BE9F52-D9C8-45AC-8A8C-51D4AAFED942}" type="slidenum">
              <a:rPr lang="de-AT">
                <a:solidFill>
                  <a:prstClr val="black"/>
                </a:solidFill>
              </a:rPr>
              <a:pPr defTabSz="903061">
                <a:defRPr/>
              </a:pPr>
              <a:t>15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84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1016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95368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96900" y="684213"/>
            <a:ext cx="5475288" cy="3422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3:notes"/>
          <p:cNvSpPr txBox="1">
            <a:spLocks noGrp="1"/>
          </p:cNvSpPr>
          <p:nvPr>
            <p:ph type="body" idx="1"/>
          </p:nvPr>
        </p:nvSpPr>
        <p:spPr>
          <a:xfrm>
            <a:off x="666909" y="4335081"/>
            <a:ext cx="5335270" cy="410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91" tIns="45133" rIns="90291" bIns="45133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69" name="Google Shape;169;p3:notes"/>
          <p:cNvSpPr txBox="1">
            <a:spLocks noGrp="1"/>
          </p:cNvSpPr>
          <p:nvPr>
            <p:ph type="sldNum" idx="12"/>
          </p:nvPr>
        </p:nvSpPr>
        <p:spPr>
          <a:xfrm>
            <a:off x="3777607" y="8668577"/>
            <a:ext cx="2889938" cy="456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91" tIns="45133" rIns="90291" bIns="45133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/>
              <a:pPr>
                <a:buSzPts val="1400"/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2314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593"/>
              </a:spcAft>
            </a:pP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assumptions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2207" indent="-282207">
              <a:spcAft>
                <a:spcPts val="593"/>
              </a:spcAft>
              <a:buFontTx/>
              <a:buChar char="-"/>
            </a:pP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associative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semantic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e.g.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focal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competing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brands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2207" indent="-282207">
              <a:spcAft>
                <a:spcPts val="593"/>
              </a:spcAft>
              <a:buFontTx/>
              <a:buChar char="-"/>
            </a:pP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closely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trigger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2207" indent="-282207">
              <a:spcAft>
                <a:spcPts val="593"/>
              </a:spcAft>
              <a:buFontTx/>
              <a:buChar char="-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relevant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decision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hand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e.g.,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buy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buy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respective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brands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3118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237" indent="-171237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07841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237" indent="-171237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20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48904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dirty="0" err="1"/>
              <a:t>Application</a:t>
            </a:r>
            <a:r>
              <a:rPr lang="de-DE" b="1" dirty="0"/>
              <a:t> </a:t>
            </a:r>
            <a:r>
              <a:rPr lang="de-DE" b="1" dirty="0" err="1"/>
              <a:t>Documents</a:t>
            </a:r>
            <a:r>
              <a:rPr lang="de-DE" b="1" dirty="0"/>
              <a:t>: 3 Skills + </a:t>
            </a:r>
            <a:r>
              <a:rPr lang="de-DE" b="1" dirty="0" err="1"/>
              <a:t>short</a:t>
            </a:r>
            <a:r>
              <a:rPr lang="de-DE" b="1" dirty="0"/>
              <a:t> </a:t>
            </a:r>
            <a:r>
              <a:rPr lang="de-DE" b="1" dirty="0" err="1"/>
              <a:t>motivation</a:t>
            </a:r>
            <a:r>
              <a:rPr lang="de-DE" b="1" dirty="0"/>
              <a:t> </a:t>
            </a:r>
            <a:r>
              <a:rPr lang="de-DE" b="1" dirty="0" err="1"/>
              <a:t>letter</a:t>
            </a:r>
            <a:endParaRPr lang="de-DE" b="1" dirty="0"/>
          </a:p>
          <a:p>
            <a:endParaRPr lang="de-DE" b="1" dirty="0"/>
          </a:p>
          <a:p>
            <a:r>
              <a:rPr lang="de-DE" b="1" dirty="0" err="1"/>
              <a:t>Step</a:t>
            </a:r>
            <a:r>
              <a:rPr lang="de-DE" b="1" baseline="0" dirty="0"/>
              <a:t> 2: </a:t>
            </a:r>
            <a:r>
              <a:rPr lang="de-DE" b="1" baseline="0" dirty="0" err="1"/>
              <a:t>One</a:t>
            </a:r>
            <a:r>
              <a:rPr lang="de-DE" b="1" baseline="0" dirty="0"/>
              <a:t> </a:t>
            </a:r>
            <a:r>
              <a:rPr lang="de-DE" b="1" baseline="0" dirty="0" err="1"/>
              <a:t>day</a:t>
            </a:r>
            <a:r>
              <a:rPr lang="de-DE" b="1" baseline="0" dirty="0"/>
              <a:t> </a:t>
            </a:r>
            <a:r>
              <a:rPr lang="de-DE" b="1" baseline="0" dirty="0" err="1"/>
              <a:t>later</a:t>
            </a:r>
            <a:r>
              <a:rPr lang="de-DE" b="1" baseline="0" dirty="0"/>
              <a:t> </a:t>
            </a:r>
            <a:r>
              <a:rPr lang="de-DE" b="1" baseline="0" dirty="0" err="1"/>
              <a:t>than</a:t>
            </a:r>
            <a:r>
              <a:rPr lang="de-DE" b="1" baseline="0" dirty="0"/>
              <a:t> </a:t>
            </a:r>
            <a:r>
              <a:rPr lang="de-DE" b="1" baseline="0" dirty="0" err="1"/>
              <a:t>corresponding</a:t>
            </a:r>
            <a:r>
              <a:rPr lang="de-DE" b="1" baseline="0" dirty="0"/>
              <a:t> </a:t>
            </a:r>
            <a:r>
              <a:rPr lang="de-DE" b="1" baseline="0" dirty="0" err="1"/>
              <a:t>step</a:t>
            </a:r>
            <a:r>
              <a:rPr lang="de-DE" b="1" baseline="0" dirty="0"/>
              <a:t> 1: </a:t>
            </a:r>
            <a:r>
              <a:rPr lang="de-DE" b="1" baseline="0" dirty="0" err="1"/>
              <a:t>because</a:t>
            </a:r>
            <a:r>
              <a:rPr lang="de-DE" b="1" baseline="0" dirty="0"/>
              <a:t> </a:t>
            </a:r>
            <a:r>
              <a:rPr lang="de-DE" b="1" baseline="0" dirty="0" err="1"/>
              <a:t>learn</a:t>
            </a:r>
            <a:r>
              <a:rPr lang="de-DE" b="1" baseline="0" dirty="0"/>
              <a:t> </a:t>
            </a:r>
            <a:r>
              <a:rPr lang="de-DE" b="1" baseline="0" dirty="0" err="1"/>
              <a:t>often</a:t>
            </a:r>
            <a:r>
              <a:rPr lang="de-DE" b="1" baseline="0" dirty="0"/>
              <a:t> </a:t>
            </a:r>
            <a:r>
              <a:rPr lang="de-DE" b="1" baseline="0" dirty="0" err="1"/>
              <a:t>needs</a:t>
            </a:r>
            <a:r>
              <a:rPr lang="de-DE" b="1" baseline="0" dirty="0"/>
              <a:t> 1 </a:t>
            </a:r>
            <a:r>
              <a:rPr lang="de-DE" b="1" baseline="0" dirty="0" err="1"/>
              <a:t>day</a:t>
            </a:r>
            <a:r>
              <a:rPr lang="de-DE" b="1" baseline="0" dirty="0"/>
              <a:t> </a:t>
            </a:r>
            <a:r>
              <a:rPr lang="de-DE" b="1" baseline="0" dirty="0" err="1"/>
              <a:t>or</a:t>
            </a:r>
            <a:r>
              <a:rPr lang="de-DE" b="1" baseline="0" dirty="0"/>
              <a:t> so </a:t>
            </a:r>
            <a:r>
              <a:rPr lang="de-DE" b="1" baseline="0" dirty="0" err="1"/>
              <a:t>to</a:t>
            </a:r>
            <a:r>
              <a:rPr lang="de-DE" b="1" baseline="0" dirty="0"/>
              <a:t> </a:t>
            </a:r>
            <a:r>
              <a:rPr lang="de-DE" b="1" baseline="0" dirty="0" err="1"/>
              <a:t>get</a:t>
            </a:r>
            <a:r>
              <a:rPr lang="de-DE" b="1" baseline="0" dirty="0"/>
              <a:t> </a:t>
            </a:r>
            <a:r>
              <a:rPr lang="de-DE" b="1" baseline="0" dirty="0" err="1"/>
              <a:t>updated</a:t>
            </a:r>
            <a:endParaRPr lang="de-DE" b="1" dirty="0"/>
          </a:p>
          <a:p>
            <a:endParaRPr lang="de-DE" b="1" dirty="0"/>
          </a:p>
          <a:p>
            <a:r>
              <a:rPr lang="de-DE" b="1" dirty="0"/>
              <a:t>Allgemeine Daten</a:t>
            </a:r>
            <a:r>
              <a:rPr lang="de-DE" dirty="0"/>
              <a:t> über Ihre Person</a:t>
            </a:r>
          </a:p>
          <a:p>
            <a:pPr marL="282207" indent="-282207">
              <a:buFont typeface="Wingdings" panose="05000000000000000000" pitchFamily="2" charset="2"/>
              <a:buChar char="§"/>
            </a:pPr>
            <a:r>
              <a:rPr lang="en-US" dirty="0"/>
              <a:t>Personal data </a:t>
            </a:r>
          </a:p>
          <a:p>
            <a:pPr marL="282207" indent="-282207">
              <a:buFont typeface="Wingdings" panose="05000000000000000000" pitchFamily="2" charset="2"/>
              <a:buChar char="§"/>
            </a:pPr>
            <a:r>
              <a:rPr lang="en-US" dirty="0"/>
              <a:t>Success in your previous courses (transcript of records)</a:t>
            </a:r>
          </a:p>
          <a:p>
            <a:pPr marL="282207" indent="-282207">
              <a:buFont typeface="Wingdings" panose="05000000000000000000" pitchFamily="2" charset="2"/>
              <a:buChar char="§"/>
            </a:pPr>
            <a:r>
              <a:rPr lang="de-DE" b="1" dirty="0" err="1"/>
              <a:t>Gradings</a:t>
            </a:r>
            <a:r>
              <a:rPr lang="de-DE" b="1" dirty="0"/>
              <a:t>:</a:t>
            </a:r>
            <a:r>
              <a:rPr lang="de-DE" dirty="0"/>
              <a:t> all </a:t>
            </a:r>
            <a:r>
              <a:rPr lang="de-DE" dirty="0" err="1"/>
              <a:t>gradings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STEOP </a:t>
            </a:r>
            <a:r>
              <a:rPr lang="de-DE" dirty="0" err="1"/>
              <a:t>and</a:t>
            </a:r>
            <a:r>
              <a:rPr lang="de-DE" dirty="0"/>
              <a:t> CBK  (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consider</a:t>
            </a:r>
            <a:r>
              <a:rPr lang="de-DE" dirty="0"/>
              <a:t> 45 </a:t>
            </a:r>
            <a:r>
              <a:rPr lang="de-DE" dirty="0" err="1"/>
              <a:t>slots</a:t>
            </a:r>
            <a:r>
              <a:rPr lang="de-DE" dirty="0"/>
              <a:t>)</a:t>
            </a:r>
          </a:p>
          <a:p>
            <a:pPr marL="282207" indent="-282207">
              <a:buFont typeface="Wingdings" panose="05000000000000000000" pitchFamily="2" charset="2"/>
              <a:buChar char="§"/>
            </a:pPr>
            <a:r>
              <a:rPr lang="de-DE" dirty="0"/>
              <a:t>(</a:t>
            </a:r>
            <a:r>
              <a:rPr lang="de-DE" dirty="0" err="1"/>
              <a:t>currently</a:t>
            </a:r>
            <a:r>
              <a:rPr lang="de-DE" dirty="0"/>
              <a:t>)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entrance</a:t>
            </a:r>
            <a:r>
              <a:rPr lang="de-DE" dirty="0"/>
              <a:t> </a:t>
            </a:r>
            <a:r>
              <a:rPr lang="de-DE" dirty="0" err="1"/>
              <a:t>exam</a:t>
            </a:r>
            <a:endParaRPr lang="de-DE" dirty="0"/>
          </a:p>
          <a:p>
            <a:pPr marL="282207" indent="-282207">
              <a:buFont typeface="Wingdings" panose="05000000000000000000" pitchFamily="2" charset="2"/>
              <a:buChar char="§"/>
            </a:pPr>
            <a:endParaRPr lang="de-DE" dirty="0"/>
          </a:p>
          <a:p>
            <a:pPr marL="171237" indent="-171237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21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942944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9875" y="742950"/>
            <a:ext cx="5945188" cy="37163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sz="1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FB593-90D8-42EF-B042-3F5628C06FFC}" type="slidenum">
              <a:rPr lang="de-AT" smtClean="0"/>
              <a:pPr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982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237" indent="-171237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5857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237" indent="-171237">
              <a:buFont typeface="Wingdings" panose="05000000000000000000" pitchFamily="2" charset="2"/>
              <a:buChar char="§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60126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237" indent="-17123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88230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2388" y="830263"/>
            <a:ext cx="6611937" cy="413385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699" y="5238785"/>
            <a:ext cx="4920177" cy="496114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500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2388" y="830263"/>
            <a:ext cx="6611937" cy="413385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699" y="5238785"/>
            <a:ext cx="4920177" cy="496114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lvl="1" defTabSz="946227">
              <a:defRPr/>
            </a:pPr>
            <a:r>
              <a:rPr lang="en-US" sz="1300" dirty="0"/>
              <a:t>Eye tracking … is the process of measuring eye fixations of certain visual objects (e.g., advertising copies, shelf-spaces in the supermarket). An </a:t>
            </a:r>
            <a:r>
              <a:rPr lang="en-US" sz="1300" b="1" dirty="0"/>
              <a:t>eye tracker</a:t>
            </a:r>
            <a:r>
              <a:rPr lang="en-US" sz="1300" dirty="0"/>
              <a:t> is a device for measuring eye positions and eye movements.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139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 err="1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PewDiePie</a:t>
            </a:r>
            <a:r>
              <a:rPr lang="en-US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&gt;110mn YouTube followers</a:t>
            </a: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 err="1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Quellen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br>
              <a:rPr lang="en-US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https://datatopics.worldbank.org/world-development-indicators/themes/economy.html</a:t>
            </a:r>
            <a:r>
              <a:rPr lang="en-US" dirty="0"/>
              <a:t>, “Services, value added (% of GDP)” in 2018 [07.05.2021] </a:t>
            </a:r>
          </a:p>
          <a:p>
            <a:r>
              <a:rPr lang="de-DE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https://de.statista.com/statistik/daten/studie/295575/umfrage/beitrag-der-tourismus-und-freizeitwirtschaft-in-oesterreich-zum-bip/</a:t>
            </a:r>
            <a:r>
              <a:rPr lang="de-DE" dirty="0"/>
              <a:t>, Anteil des Tourismus in Österreich am BIP bis 2019 [07.05.2021]</a:t>
            </a:r>
          </a:p>
          <a:p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https://de.statista.com/statistik/daten/studie/428467/umfrage/uebernachtungen-in-beherbergungsbetrieben-in-oesterreich/</a:t>
            </a:r>
            <a:r>
              <a:rPr lang="en-US" dirty="0"/>
              <a:t>, </a:t>
            </a:r>
            <a:r>
              <a:rPr lang="de-DE" dirty="0"/>
              <a:t>Anzahl der Übernachtungen in Beherbergungsbetrieben in Österreich von 2009 bis 2019 (in Millionen) [07.05.2021] </a:t>
            </a:r>
            <a:endParaRPr lang="en-US" dirty="0"/>
          </a:p>
          <a:p>
            <a:pPr marL="171237" indent="-17123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2755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 err="1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PewDiePie</a:t>
            </a:r>
            <a:r>
              <a:rPr lang="en-US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&gt;110mn YouTube followers</a:t>
            </a: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 err="1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Quellen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br>
              <a:rPr lang="en-US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https://datatopics.worldbank.org/world-development-indicators/themes/economy.html</a:t>
            </a:r>
            <a:r>
              <a:rPr lang="en-US" dirty="0"/>
              <a:t>, “Services, value added (% of GDP)” in 2018 [07.05.2021] </a:t>
            </a:r>
          </a:p>
          <a:p>
            <a:r>
              <a:rPr lang="de-DE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https://de.statista.com/statistik/daten/studie/295575/umfrage/beitrag-der-tourismus-und-freizeitwirtschaft-in-oesterreich-zum-bip/</a:t>
            </a:r>
            <a:r>
              <a:rPr lang="de-DE" dirty="0"/>
              <a:t>, Anteil des Tourismus in Österreich am BIP bis 2019 [07.05.2021]</a:t>
            </a:r>
          </a:p>
          <a:p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https://de.statista.com/statistik/daten/studie/428467/umfrage/uebernachtungen-in-beherbergungsbetrieben-in-oesterreich/</a:t>
            </a:r>
            <a:r>
              <a:rPr lang="en-US" dirty="0"/>
              <a:t>, </a:t>
            </a:r>
            <a:r>
              <a:rPr lang="de-DE" dirty="0"/>
              <a:t>Anzahl der Übernachtungen in Beherbergungsbetrieben in Österreich von 2009 bis 2019 (in Millionen) [07.05.2021] </a:t>
            </a:r>
            <a:endParaRPr lang="en-US" dirty="0"/>
          </a:p>
          <a:p>
            <a:pPr marL="171237" indent="-17123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F1600-3D55-4A4C-85AF-72F9C5C4AE1E}" type="slidenum">
              <a:rPr lang="de-AT" smtClean="0"/>
              <a:pPr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5951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295575" y="625621"/>
            <a:ext cx="8552850" cy="2037600"/>
            <a:chOff x="287338" y="603319"/>
            <a:chExt cx="8552850" cy="2037600"/>
          </a:xfrm>
        </p:grpSpPr>
        <p:sp>
          <p:nvSpPr>
            <p:cNvPr id="13" name="Rechteck 12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6" name="Rechteck 5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685846" y="5127682"/>
            <a:ext cx="1749600" cy="401894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605406" y="1301365"/>
            <a:ext cx="5436000" cy="10260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605406" y="993080"/>
            <a:ext cx="5436000" cy="35153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941638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baseline="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57200" y="5426926"/>
            <a:ext cx="1638300" cy="243623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3008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ieren 20"/>
          <p:cNvGrpSpPr/>
          <p:nvPr userDrawn="1"/>
        </p:nvGrpSpPr>
        <p:grpSpPr>
          <a:xfrm>
            <a:off x="287338" y="603319"/>
            <a:ext cx="8552850" cy="2037600"/>
            <a:chOff x="287338" y="603319"/>
            <a:chExt cx="8552850" cy="2037600"/>
          </a:xfrm>
        </p:grpSpPr>
        <p:sp>
          <p:nvSpPr>
            <p:cNvPr id="22" name="Rechteck 21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23" name="Rechteck 22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941638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 defTabSz="914400">
              <a:buNone/>
              <a:defRPr lang="de-DE" sz="1200" dirty="0" smtClean="0"/>
            </a:lvl1pPr>
          </a:lstStyle>
          <a:p>
            <a:pPr marL="0" lvl="0" defTabSz="914400"/>
            <a:r>
              <a:rPr lang="en-GB" dirty="0"/>
              <a:t>Subtitle chapter</a:t>
            </a:r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301365"/>
            <a:ext cx="5436000" cy="10260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chapter header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SERVICE &amp; DIGITAL MARKETING - SBWL-MESSE 2021</a:t>
            </a:r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Page </a:t>
            </a:r>
            <a:fld id="{BE3DC40E-DBBE-4E2D-9EEC-FBF0DA0E9179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113" y="5341775"/>
            <a:ext cx="1083600" cy="2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8740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7338" y="603319"/>
            <a:ext cx="8552850" cy="1731679"/>
            <a:chOff x="287338" y="603319"/>
            <a:chExt cx="8552850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  <a:ln w="19050"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302593"/>
            <a:ext cx="5436000" cy="516714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28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1 line for chapter header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42907"/>
            <a:ext cx="4284662" cy="620885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 defTabSz="914400">
              <a:buNone/>
              <a:defRPr lang="de-DE" sz="1200" dirty="0" smtClean="0"/>
            </a:lvl1pPr>
          </a:lstStyle>
          <a:p>
            <a:pPr marL="0" lvl="0" defTabSz="914400"/>
            <a:r>
              <a:rPr lang="en-GB" dirty="0"/>
              <a:t>Subtitle chapter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SERVICE &amp; DIGITAL MARKETING - SBWL-MESSE 2021</a:t>
            </a:r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Page </a:t>
            </a:r>
            <a:fld id="{BE3DC40E-DBBE-4E2D-9EEC-FBF0DA0E9179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8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113" y="5341775"/>
            <a:ext cx="1083600" cy="2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0851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6" y="1344613"/>
            <a:ext cx="8210547" cy="4370387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/>
              <a:t>Placeholder for objects</a:t>
            </a:r>
          </a:p>
        </p:txBody>
      </p:sp>
      <p:sp>
        <p:nvSpPr>
          <p:cNvPr id="8" name="Rechteck 7"/>
          <p:cNvSpPr/>
          <p:nvPr userDrawn="1"/>
        </p:nvSpPr>
        <p:spPr bwMode="gray">
          <a:xfrm>
            <a:off x="0" y="1043522"/>
            <a:ext cx="9144000" cy="25200"/>
          </a:xfrm>
          <a:prstGeom prst="rect">
            <a:avLst/>
          </a:prstGeom>
          <a:solidFill>
            <a:srgbClr val="0C9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FFFF"/>
                </a:solidFill>
              </a:rPr>
              <a:t>      </a:t>
            </a: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11621" y="289576"/>
            <a:ext cx="1168210" cy="6078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526383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5" y="1344613"/>
            <a:ext cx="3960000" cy="3859212"/>
          </a:xfrm>
        </p:spPr>
        <p:txBody>
          <a:bodyPr>
            <a:normAutofit/>
          </a:bodyPr>
          <a:lstStyle>
            <a:lvl1pPr>
              <a:defRPr sz="1600"/>
            </a:lvl1pPr>
            <a:lvl2pPr marL="541312" indent="-285750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344613"/>
            <a:ext cx="3960000" cy="3859212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1600"/>
            </a:lvl1pPr>
            <a:lvl2pPr marL="541312" indent="-285750">
              <a:buClr>
                <a:schemeClr val="accent1"/>
              </a:buClr>
              <a:buFont typeface="Wingdings" charset="2"/>
              <a:buChar char="§"/>
              <a:defRPr sz="1500"/>
            </a:lvl2pPr>
            <a:lvl3pPr>
              <a:defRPr sz="1400"/>
            </a:lvl3pPr>
            <a:lvl4pPr>
              <a:buClr>
                <a:schemeClr val="accent1"/>
              </a:buClr>
              <a:defRPr sz="1200"/>
            </a:lvl4pPr>
            <a:lvl5pPr>
              <a:buClr>
                <a:schemeClr val="accent1"/>
              </a:buCl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SERVICE &amp; DIGITAL MARKETING - SBWL-MESSE 2021</a:t>
            </a:r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Page </a:t>
            </a:r>
            <a:fld id="{BE3DC40E-DBBE-4E2D-9EEC-FBF0DA0E9179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89933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62405" y="1935991"/>
            <a:ext cx="3960000" cy="326783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5688" y="1935991"/>
            <a:ext cx="3960000" cy="326783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 bwMode="gray">
          <a:xfrm>
            <a:off x="468314" y="1344613"/>
            <a:ext cx="3960811" cy="533136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6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en-GB" dirty="0"/>
              <a:t>Subtitle 1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SERVICE &amp; DIGITAL MARKETING - SBWL-MESSE 2021</a:t>
            </a:r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Page </a:t>
            </a:r>
            <a:fld id="{BE3DC40E-DBBE-4E2D-9EEC-FBF0DA0E9179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4727894" y="1344613"/>
            <a:ext cx="3960811" cy="533136"/>
          </a:xfr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66" indent="0">
              <a:buNone/>
              <a:tabLst/>
              <a:defRPr sz="1800" b="1" baseline="0">
                <a:solidFill>
                  <a:schemeClr val="bg1"/>
                </a:solidFill>
                <a:latin typeface="+mj-lt"/>
              </a:defRPr>
            </a:lvl1pPr>
            <a:lvl2pPr marL="457153" indent="0">
              <a:buNone/>
              <a:defRPr sz="2000" b="1"/>
            </a:lvl2pPr>
            <a:lvl3pPr marL="914306" indent="0">
              <a:buNone/>
              <a:defRPr sz="1800" b="1"/>
            </a:lvl3pPr>
            <a:lvl4pPr marL="1371460" indent="0">
              <a:buNone/>
              <a:defRPr sz="1600" b="1"/>
            </a:lvl4pPr>
            <a:lvl5pPr marL="1828613" indent="0">
              <a:buNone/>
              <a:defRPr sz="1600" b="1"/>
            </a:lvl5pPr>
            <a:lvl6pPr marL="2285767" indent="0">
              <a:buNone/>
              <a:defRPr sz="1600" b="1"/>
            </a:lvl6pPr>
            <a:lvl7pPr marL="2742920" indent="0">
              <a:buNone/>
              <a:defRPr sz="1600" b="1"/>
            </a:lvl7pPr>
            <a:lvl8pPr marL="3200073" indent="0">
              <a:buNone/>
              <a:defRPr sz="1600" b="1"/>
            </a:lvl8pPr>
            <a:lvl9pPr marL="3657227" indent="0">
              <a:buNone/>
              <a:defRPr sz="1600" b="1"/>
            </a:lvl9pPr>
          </a:lstStyle>
          <a:p>
            <a:pPr lvl="0"/>
            <a:r>
              <a:rPr lang="en-GB" dirty="0"/>
              <a:t>Subtitle 2</a:t>
            </a:r>
          </a:p>
        </p:txBody>
      </p:sp>
    </p:spTree>
    <p:extLst>
      <p:ext uri="{BB962C8B-B14F-4D97-AF65-F5344CB8AC3E}">
        <p14:creationId xmlns:p14="http://schemas.microsoft.com/office/powerpoint/2010/main" val="270651914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67544" y="1964530"/>
            <a:ext cx="4319712" cy="2716954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1" tIns="45715" rIns="91431" bIns="45715" rtlCol="0" anchor="ctr"/>
          <a:lstStyle/>
          <a:p>
            <a:pPr algn="ctr"/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Grafik 6" descr="Logo-für-VK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127250"/>
            <a:ext cx="492443" cy="2252663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684020" y="2559843"/>
            <a:ext cx="2763926" cy="1811291"/>
          </a:xfrm>
        </p:spPr>
        <p:txBody>
          <a:bodyPr>
            <a:normAutofit/>
          </a:bodyPr>
          <a:lstStyle>
            <a:lvl1pPr marL="0" marR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Adressdaten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eingeben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SERVICE &amp; DIGITAL MARKETING - SBWL-MESSE 2021</a:t>
            </a:r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Page </a:t>
            </a:r>
            <a:fld id="{BE3DC40E-DBBE-4E2D-9EEC-FBF0DA0E9179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50672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 i="0"/>
            </a:lvl4pPr>
            <a:lvl5pPr>
              <a:defRPr sz="1200"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F02BE5-2C7C-4376-892A-C145734F188A}" type="slidenum">
              <a:rPr lang="nl-NL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5437189"/>
            <a:ext cx="9144000" cy="277813"/>
          </a:xfrm>
        </p:spPr>
        <p:txBody>
          <a:bodyPr anchor="ctr"/>
          <a:lstStyle>
            <a:lvl1pPr marL="0" indent="0" algn="ctr">
              <a:buNone/>
              <a:defRPr sz="750"/>
            </a:lvl1pPr>
            <a:lvl2pPr marL="188119" indent="0" algn="ctr">
              <a:buNone/>
              <a:defRPr sz="750"/>
            </a:lvl2pPr>
            <a:lvl3pPr marL="376238" indent="0" algn="ctr">
              <a:buNone/>
              <a:defRPr sz="750"/>
            </a:lvl3pPr>
            <a:lvl4pPr marL="559594" indent="0" algn="ctr">
              <a:buNone/>
              <a:defRPr sz="750"/>
            </a:lvl4pPr>
            <a:lvl5pPr marL="758428" indent="0" algn="ctr">
              <a:buNone/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715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1858699"/>
            <a:ext cx="4494213" cy="359833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/>
            </a:lvl4pPr>
            <a:lvl5pPr>
              <a:defRPr sz="1200" i="1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4" y="1858699"/>
            <a:ext cx="4494212" cy="3598333"/>
          </a:xfrm>
        </p:spPr>
        <p:txBody>
          <a:bodyPr/>
          <a:lstStyle>
            <a:lvl1pPr marL="186929" indent="-186929"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/>
            </a:lvl4pPr>
            <a:lvl5pPr>
              <a:defRPr sz="1200" i="1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37CBA0-72CE-4D60-BC93-CF736C9D0148}" type="slidenum">
              <a:rPr lang="nl-NL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5437189"/>
            <a:ext cx="9144000" cy="277813"/>
          </a:xfrm>
        </p:spPr>
        <p:txBody>
          <a:bodyPr anchor="ctr"/>
          <a:lstStyle>
            <a:lvl1pPr marL="0" indent="0" algn="ctr">
              <a:buNone/>
              <a:defRPr sz="750"/>
            </a:lvl1pPr>
            <a:lvl2pPr marL="188119" indent="0" algn="ctr">
              <a:buNone/>
              <a:defRPr sz="750"/>
            </a:lvl2pPr>
            <a:lvl3pPr marL="376238" indent="0" algn="ctr">
              <a:buNone/>
              <a:defRPr sz="750"/>
            </a:lvl3pPr>
            <a:lvl4pPr marL="559594" indent="0" algn="ctr">
              <a:buNone/>
              <a:defRPr sz="750"/>
            </a:lvl4pPr>
            <a:lvl5pPr marL="758428" indent="0" algn="ctr">
              <a:buNone/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8754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udentQues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0825" y="1897394"/>
            <a:ext cx="8642350" cy="1384994"/>
          </a:xfrm>
        </p:spPr>
        <p:txBody>
          <a:bodyPr anchor="ctr"/>
          <a:lstStyle>
            <a:lvl1pPr marL="0" indent="0" algn="ctr"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1pPr>
            <a:lvl2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2pPr>
            <a:lvl3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3pPr>
            <a:lvl4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4pPr>
            <a:lvl5pPr>
              <a:defRPr kumimoji="0" lang="de-DE" sz="45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888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0825" y="1897394"/>
            <a:ext cx="8642350" cy="1384994"/>
          </a:xfrm>
        </p:spPr>
        <p:txBody>
          <a:bodyPr anchor="ctr"/>
          <a:lstStyle>
            <a:lvl1pPr marL="0" indent="0" algn="ctr"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1pPr>
            <a:lvl2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2pPr>
            <a:lvl3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3pPr>
            <a:lvl4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4pPr>
            <a:lvl5pPr>
              <a:defRPr kumimoji="0" lang="de-DE" sz="45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457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 userDrawn="1"/>
        </p:nvGrpSpPr>
        <p:grpSpPr>
          <a:xfrm>
            <a:off x="287338" y="603319"/>
            <a:ext cx="8552850" cy="1731679"/>
            <a:chOff x="287338" y="603319"/>
            <a:chExt cx="8552850" cy="2037600"/>
          </a:xfrm>
        </p:grpSpPr>
        <p:sp>
          <p:nvSpPr>
            <p:cNvPr id="19" name="Rechteck 18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21" name="Rechteck 20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8" y="1294973"/>
            <a:ext cx="5466982" cy="516714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8" y="993080"/>
            <a:ext cx="5466982" cy="304511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42906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57200" y="5426926"/>
            <a:ext cx="1638300" cy="243623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685846" y="5127682"/>
            <a:ext cx="1749600" cy="40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4830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 i="0"/>
            </a:lvl4pPr>
            <a:lvl5pPr>
              <a:defRPr sz="1200"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F02BE5-2C7C-4376-892A-C145734F188A}" type="slidenum">
              <a:rPr lang="nl-NL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5437189"/>
            <a:ext cx="9144000" cy="277813"/>
          </a:xfrm>
        </p:spPr>
        <p:txBody>
          <a:bodyPr anchor="ctr"/>
          <a:lstStyle>
            <a:lvl1pPr marL="0" indent="0" algn="ctr">
              <a:buNone/>
              <a:defRPr sz="750"/>
            </a:lvl1pPr>
            <a:lvl2pPr marL="188119" indent="0" algn="ctr">
              <a:buNone/>
              <a:defRPr sz="750"/>
            </a:lvl2pPr>
            <a:lvl3pPr marL="376238" indent="0" algn="ctr">
              <a:buNone/>
              <a:defRPr sz="750"/>
            </a:lvl3pPr>
            <a:lvl4pPr marL="559594" indent="0" algn="ctr">
              <a:buNone/>
              <a:defRPr sz="750"/>
            </a:lvl4pPr>
            <a:lvl5pPr marL="758428" indent="0" algn="ctr">
              <a:buNone/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603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1858699"/>
            <a:ext cx="4494213" cy="359833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/>
            </a:lvl4pPr>
            <a:lvl5pPr>
              <a:defRPr sz="1200" i="1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4" y="1858699"/>
            <a:ext cx="4494212" cy="3598333"/>
          </a:xfrm>
        </p:spPr>
        <p:txBody>
          <a:bodyPr/>
          <a:lstStyle>
            <a:lvl1pPr marL="186929" indent="-186929"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/>
            </a:lvl4pPr>
            <a:lvl5pPr>
              <a:defRPr sz="1200" i="1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37CBA0-72CE-4D60-BC93-CF736C9D0148}" type="slidenum">
              <a:rPr lang="nl-NL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nl-NL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5437189"/>
            <a:ext cx="9144000" cy="277813"/>
          </a:xfrm>
        </p:spPr>
        <p:txBody>
          <a:bodyPr anchor="ctr"/>
          <a:lstStyle>
            <a:lvl1pPr marL="0" indent="0" algn="ctr">
              <a:buNone/>
              <a:defRPr sz="750"/>
            </a:lvl1pPr>
            <a:lvl2pPr marL="188119" indent="0" algn="ctr">
              <a:buNone/>
              <a:defRPr sz="750"/>
            </a:lvl2pPr>
            <a:lvl3pPr marL="376238" indent="0" algn="ctr">
              <a:buNone/>
              <a:defRPr sz="750"/>
            </a:lvl3pPr>
            <a:lvl4pPr marL="559594" indent="0" algn="ctr">
              <a:buNone/>
              <a:defRPr sz="750"/>
            </a:lvl4pPr>
            <a:lvl5pPr marL="758428" indent="0" algn="ctr">
              <a:buNone/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9701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udentQues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0825" y="1897394"/>
            <a:ext cx="8642350" cy="1384994"/>
          </a:xfrm>
        </p:spPr>
        <p:txBody>
          <a:bodyPr anchor="ctr"/>
          <a:lstStyle>
            <a:lvl1pPr marL="0" indent="0" algn="ctr"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1pPr>
            <a:lvl2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2pPr>
            <a:lvl3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3pPr>
            <a:lvl4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4pPr>
            <a:lvl5pPr>
              <a:defRPr kumimoji="0" lang="de-DE" sz="45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7041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0825" y="1897394"/>
            <a:ext cx="8642350" cy="1384994"/>
          </a:xfrm>
        </p:spPr>
        <p:txBody>
          <a:bodyPr anchor="ctr"/>
          <a:lstStyle>
            <a:lvl1pPr marL="0" indent="0" algn="ctr"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1pPr>
            <a:lvl2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2pPr>
            <a:lvl3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3pPr>
            <a:lvl4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4pPr>
            <a:lvl5pPr>
              <a:defRPr kumimoji="0" lang="de-DE" sz="45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855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Kapitel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8" y="1674489"/>
            <a:ext cx="7778305" cy="1038995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00000"/>
              </a:lnSpc>
              <a:defRPr sz="32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/>
              <a:t>Hier längere Kapitelüberschrift eingeben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462408" y="2713484"/>
            <a:ext cx="7778305" cy="1200133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2400" baseline="0">
                <a:solidFill>
                  <a:schemeClr val="bg1"/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Hier optional Untertitel für Kapitel eingeben </a:t>
            </a:r>
          </a:p>
        </p:txBody>
      </p:sp>
    </p:spTree>
    <p:extLst>
      <p:ext uri="{BB962C8B-B14F-4D97-AF65-F5344CB8AC3E}">
        <p14:creationId xmlns:p14="http://schemas.microsoft.com/office/powerpoint/2010/main" val="296132502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 i="0"/>
            </a:lvl4pPr>
            <a:lvl5pPr>
              <a:defRPr sz="1200"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F02BE5-2C7C-4376-892A-C145734F188A}" type="slidenum">
              <a:rPr lang="nl-NL"/>
              <a:pPr/>
              <a:t>‹#›</a:t>
            </a:fld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5437189"/>
            <a:ext cx="9144000" cy="277813"/>
          </a:xfrm>
        </p:spPr>
        <p:txBody>
          <a:bodyPr anchor="ctr"/>
          <a:lstStyle>
            <a:lvl1pPr marL="0" indent="0" algn="ctr">
              <a:buNone/>
              <a:defRPr sz="750"/>
            </a:lvl1pPr>
            <a:lvl2pPr marL="188119" indent="0" algn="ctr">
              <a:buNone/>
              <a:defRPr sz="750"/>
            </a:lvl2pPr>
            <a:lvl3pPr marL="376238" indent="0" algn="ctr">
              <a:buNone/>
              <a:defRPr sz="750"/>
            </a:lvl3pPr>
            <a:lvl4pPr marL="559594" indent="0" algn="ctr">
              <a:buNone/>
              <a:defRPr sz="750"/>
            </a:lvl4pPr>
            <a:lvl5pPr marL="758428" indent="0" algn="ctr">
              <a:buNone/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733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1858699"/>
            <a:ext cx="4494213" cy="359833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/>
            </a:lvl4pPr>
            <a:lvl5pPr>
              <a:defRPr sz="1200" i="1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4" y="1858699"/>
            <a:ext cx="4494212" cy="3598333"/>
          </a:xfrm>
        </p:spPr>
        <p:txBody>
          <a:bodyPr/>
          <a:lstStyle>
            <a:lvl1pPr marL="186929" indent="-186929">
              <a:defRPr sz="1500"/>
            </a:lvl1pPr>
            <a:lvl2pPr>
              <a:defRPr sz="1350"/>
            </a:lvl2pPr>
            <a:lvl3pPr>
              <a:defRPr sz="1350" i="1"/>
            </a:lvl3pPr>
            <a:lvl4pPr>
              <a:defRPr sz="1200"/>
            </a:lvl4pPr>
            <a:lvl5pPr>
              <a:defRPr sz="1200" i="1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37CBA0-72CE-4D60-BC93-CF736C9D0148}" type="slidenum">
              <a:rPr lang="nl-NL"/>
              <a:pPr/>
              <a:t>‹#›</a:t>
            </a:fld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0" y="5437189"/>
            <a:ext cx="9144000" cy="277813"/>
          </a:xfrm>
        </p:spPr>
        <p:txBody>
          <a:bodyPr anchor="ctr"/>
          <a:lstStyle>
            <a:lvl1pPr marL="0" indent="0" algn="ctr">
              <a:buNone/>
              <a:defRPr sz="750"/>
            </a:lvl1pPr>
            <a:lvl2pPr marL="188119" indent="0" algn="ctr">
              <a:buNone/>
              <a:defRPr sz="750"/>
            </a:lvl2pPr>
            <a:lvl3pPr marL="376238" indent="0" algn="ctr">
              <a:buNone/>
              <a:defRPr sz="750"/>
            </a:lvl3pPr>
            <a:lvl4pPr marL="559594" indent="0" algn="ctr">
              <a:buNone/>
              <a:defRPr sz="750"/>
            </a:lvl4pPr>
            <a:lvl5pPr marL="758428" indent="0" algn="ctr">
              <a:buNone/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765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tudentQues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0825" y="1897394"/>
            <a:ext cx="8642350" cy="1384994"/>
          </a:xfrm>
        </p:spPr>
        <p:txBody>
          <a:bodyPr anchor="ctr"/>
          <a:lstStyle>
            <a:lvl1pPr marL="0" indent="0" algn="ctr"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1pPr>
            <a:lvl2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2pPr>
            <a:lvl3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3pPr>
            <a:lvl4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4pPr>
            <a:lvl5pPr>
              <a:defRPr kumimoji="0" lang="de-DE" sz="45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6153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vider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0825" y="1897394"/>
            <a:ext cx="8642350" cy="1384994"/>
          </a:xfrm>
        </p:spPr>
        <p:txBody>
          <a:bodyPr anchor="ctr"/>
          <a:lstStyle>
            <a:lvl1pPr marL="0" indent="0" algn="ctr"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1pPr>
            <a:lvl2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2pPr>
            <a:lvl3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3pPr>
            <a:lvl4pPr>
              <a:defRPr kumimoji="0" lang="en-US" sz="45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4pPr>
            <a:lvl5pPr>
              <a:defRPr kumimoji="0" lang="de-DE" sz="45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060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1_Titel und Inhal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462019" y="1344613"/>
            <a:ext cx="7759644" cy="3853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11480" lvl="0" indent="-29718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▪"/>
              <a:defRPr sz="1440"/>
            </a:lvl1pPr>
            <a:lvl2pPr marL="822960" lvl="1" indent="-291465" algn="l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SzPts val="1500"/>
              <a:buChar char="▪"/>
              <a:defRPr sz="1350"/>
            </a:lvl2pPr>
            <a:lvl3pPr marL="1234440" lvl="2" indent="-2857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Char char="▪"/>
              <a:defRPr sz="1260"/>
            </a:lvl3pPr>
            <a:lvl4pPr marL="1645920" lvl="3" indent="-27432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Char char="▪"/>
              <a:defRPr sz="1080"/>
            </a:lvl4pPr>
            <a:lvl5pPr marL="2057400" lvl="4" indent="-27432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Char char="▪"/>
              <a:defRPr sz="1080"/>
            </a:lvl5pPr>
            <a:lvl6pPr marL="2468880" lvl="5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880360" lvl="6" indent="-308610" algn="l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291840" lvl="7" indent="-308610" algn="l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703320" lvl="8" indent="-308610" algn="l">
              <a:lnSpc>
                <a:spcPct val="100000"/>
              </a:lnSpc>
              <a:spcBef>
                <a:spcPts val="32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5745182" y="5412059"/>
            <a:ext cx="987407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ftr" idx="11"/>
          </p:nvPr>
        </p:nvSpPr>
        <p:spPr>
          <a:xfrm>
            <a:off x="1354562" y="5412059"/>
            <a:ext cx="3217443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462408" y="5412059"/>
            <a:ext cx="892150" cy="258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72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/>
              <a:t> </a:t>
            </a:r>
            <a:fld id="{00000000-1234-1234-1234-123412341234}" type="slidenum">
              <a:rPr lang="en-US" smtClean="0"/>
              <a:pPr/>
              <a:t>‹#›</a:t>
            </a:fld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62408" y="139700"/>
            <a:ext cx="6840000" cy="903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7850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2019" y="1344613"/>
            <a:ext cx="7759644" cy="3853905"/>
          </a:xfrm>
        </p:spPr>
        <p:txBody>
          <a:bodyPr lIns="0" rIns="0"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354561" y="5412059"/>
            <a:ext cx="4225551" cy="258085"/>
          </a:xfrm>
        </p:spPr>
        <p:txBody>
          <a:bodyPr/>
          <a:lstStyle/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SERVICE &amp; DIGITAL MARKETING - SBWL-MESSE 2021</a:t>
            </a:r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DC40E-DBBE-4E2D-9EEC-FBF0DA0E9179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2867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 userDrawn="1"/>
        </p:nvGrpSpPr>
        <p:grpSpPr>
          <a:xfrm>
            <a:off x="287338" y="603319"/>
            <a:ext cx="8552850" cy="2037600"/>
            <a:chOff x="287338" y="603319"/>
            <a:chExt cx="8552850" cy="2037600"/>
          </a:xfrm>
        </p:grpSpPr>
        <p:sp>
          <p:nvSpPr>
            <p:cNvPr id="16" name="Rechteck 15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83" y="5129960"/>
            <a:ext cx="1749556" cy="402337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941638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426926"/>
            <a:ext cx="1638300" cy="243623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301365"/>
            <a:ext cx="5436000" cy="10260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993080"/>
            <a:ext cx="5436000" cy="35153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381152557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ohne Bild ku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7338" y="603319"/>
            <a:ext cx="8552850" cy="1731679"/>
            <a:chOff x="287338" y="603319"/>
            <a:chExt cx="8552850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  <a:ln w="19050"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294973"/>
            <a:ext cx="5436000" cy="516714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993080"/>
            <a:ext cx="5436000" cy="304511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42907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183" y="5129960"/>
            <a:ext cx="1749556" cy="402337"/>
          </a:xfrm>
          <a:prstGeom prst="rect">
            <a:avLst/>
          </a:prstGeom>
        </p:spPr>
      </p:pic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426926"/>
            <a:ext cx="1638300" cy="243623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75445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/>
          <p:cNvGrpSpPr/>
          <p:nvPr userDrawn="1"/>
        </p:nvGrpSpPr>
        <p:grpSpPr>
          <a:xfrm>
            <a:off x="287338" y="603319"/>
            <a:ext cx="8552850" cy="2037600"/>
            <a:chOff x="287338" y="603319"/>
            <a:chExt cx="8552850" cy="2037600"/>
          </a:xfrm>
        </p:grpSpPr>
        <p:sp>
          <p:nvSpPr>
            <p:cNvPr id="21" name="Rechteck 20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22" name="Rechteck 21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941638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426926"/>
            <a:ext cx="1638300" cy="243623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46" y="5127682"/>
            <a:ext cx="1749600" cy="401894"/>
          </a:xfrm>
          <a:prstGeom prst="rect">
            <a:avLst/>
          </a:prstGeom>
        </p:spPr>
      </p:pic>
      <p:sp>
        <p:nvSpPr>
          <p:cNvPr id="16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301365"/>
            <a:ext cx="5436000" cy="10260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17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993080"/>
            <a:ext cx="5436000" cy="35153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357620282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2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7338" y="603319"/>
            <a:ext cx="8552850" cy="1731679"/>
            <a:chOff x="287338" y="603319"/>
            <a:chExt cx="8552850" cy="2037600"/>
          </a:xfrm>
        </p:grpSpPr>
        <p:sp>
          <p:nvSpPr>
            <p:cNvPr id="15" name="Rechteck 14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294973"/>
            <a:ext cx="5436000" cy="516714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993080"/>
            <a:ext cx="5436000" cy="304511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42907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426926"/>
            <a:ext cx="1638300" cy="243623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tx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46" y="5127682"/>
            <a:ext cx="1749600" cy="401894"/>
          </a:xfrm>
          <a:prstGeom prst="rect">
            <a:avLst/>
          </a:prstGeom>
        </p:spPr>
      </p:pic>
      <p:pic>
        <p:nvPicPr>
          <p:cNvPr id="18" name="Bild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3466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 userDrawn="1"/>
        </p:nvGrpSpPr>
        <p:grpSpPr>
          <a:xfrm>
            <a:off x="287338" y="603319"/>
            <a:ext cx="8552850" cy="2037600"/>
            <a:chOff x="287338" y="603319"/>
            <a:chExt cx="8552850" cy="2037600"/>
          </a:xfrm>
        </p:grpSpPr>
        <p:sp>
          <p:nvSpPr>
            <p:cNvPr id="17" name="Rechteck 16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8" name="Rechteck 17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941638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426926"/>
            <a:ext cx="1638300" cy="243623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685846" y="5127682"/>
            <a:ext cx="1749600" cy="401894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6" y="1301365"/>
            <a:ext cx="5436000" cy="10260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6" y="993080"/>
            <a:ext cx="5436000" cy="351533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212939034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ild 3 kur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 userDrawn="1"/>
        </p:nvGrpSpPr>
        <p:grpSpPr>
          <a:xfrm>
            <a:off x="287338" y="603319"/>
            <a:ext cx="8552850" cy="1731679"/>
            <a:chOff x="287338" y="603319"/>
            <a:chExt cx="8552850" cy="2037600"/>
          </a:xfrm>
        </p:grpSpPr>
        <p:sp>
          <p:nvSpPr>
            <p:cNvPr id="14" name="Rechteck 13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  <p:sp>
          <p:nvSpPr>
            <p:cNvPr id="17" name="Rechteck 16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605407" y="1294973"/>
            <a:ext cx="5436000" cy="516714"/>
          </a:xfrm>
          <a:prstGeom prst="rect">
            <a:avLst/>
          </a:prstGeom>
        </p:spPr>
        <p:txBody>
          <a:bodyPr tIns="0" anchor="b" anchorCtr="0">
            <a:noAutofit/>
          </a:bodyPr>
          <a:lstStyle>
            <a:lvl1pPr algn="l">
              <a:lnSpc>
                <a:spcPct val="100000"/>
              </a:lnSpc>
              <a:defRPr sz="320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1 line for header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605407" y="993080"/>
            <a:ext cx="5436000" cy="304511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1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287338" y="2642907"/>
            <a:ext cx="4284662" cy="805551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20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426926"/>
            <a:ext cx="1638300" cy="243623"/>
          </a:xfrm>
        </p:spPr>
        <p:txBody>
          <a:bodyPr>
            <a:noAutofit/>
          </a:bodyPr>
          <a:lstStyle>
            <a:lvl1pPr marL="0" indent="0">
              <a:buNone/>
              <a:defRPr sz="900" cap="all" baseline="0">
                <a:solidFill>
                  <a:schemeClr val="bg1"/>
                </a:solidFill>
              </a:defRPr>
            </a:lvl1pPr>
            <a:lvl2pPr marL="266700" indent="0">
              <a:buNone/>
              <a:defRPr sz="1050"/>
            </a:lvl2pPr>
            <a:lvl3pPr marL="541338" indent="0">
              <a:buNone/>
              <a:defRPr sz="1050"/>
            </a:lvl3pPr>
            <a:lvl4pPr marL="808038" indent="0">
              <a:buNone/>
              <a:defRPr sz="1000"/>
            </a:lvl4pPr>
            <a:lvl5pPr marL="1077913" indent="0">
              <a:buNone/>
              <a:defRPr sz="10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6685846" y="5127682"/>
            <a:ext cx="1749600" cy="401894"/>
          </a:xfrm>
          <a:prstGeom prst="rect">
            <a:avLst/>
          </a:prstGeom>
        </p:spPr>
      </p:pic>
      <p:pic>
        <p:nvPicPr>
          <p:cNvPr id="19" name="Bild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56993" y="1066425"/>
            <a:ext cx="1874020" cy="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3066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344613"/>
            <a:ext cx="7764463" cy="3859212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/>
          <a:p>
            <a:pPr lvl="0"/>
            <a:r>
              <a:rPr lang="en-GB" dirty="0" err="1"/>
              <a:t>Textmasterformate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1354561" y="5412059"/>
            <a:ext cx="4297559" cy="25808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SERVICE &amp; DIGITAL MARKETING - SBWL-MESSE 2021</a:t>
            </a:r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62407" y="5412059"/>
            <a:ext cx="892150" cy="258085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000000">
                    <a:tint val="75000"/>
                  </a:srgbClr>
                </a:solidFill>
              </a:rPr>
              <a:t>Page </a:t>
            </a:r>
            <a:fld id="{BE3DC40E-DBBE-4E2D-9EEC-FBF0DA0E9179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 userDrawn="1">
            <p:ph type="dt" sz="half" idx="2"/>
          </p:nvPr>
        </p:nvSpPr>
        <p:spPr>
          <a:xfrm>
            <a:off x="5745181" y="5412059"/>
            <a:ext cx="987407" cy="258085"/>
          </a:xfrm>
          <a:prstGeom prst="rect">
            <a:avLst/>
          </a:prstGeom>
        </p:spPr>
        <p:txBody>
          <a:bodyPr vert="horz" lIns="0" tIns="45715" rIns="0" bIns="45715" rtlCol="0" anchor="ctr"/>
          <a:lstStyle>
            <a:lvl1pPr algn="r">
              <a:defRPr lang="de-DE" sz="8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Rechteck 17"/>
          <p:cNvSpPr/>
          <p:nvPr userDrawn="1"/>
        </p:nvSpPr>
        <p:spPr bwMode="gray">
          <a:xfrm>
            <a:off x="0" y="1043522"/>
            <a:ext cx="9144000" cy="25200"/>
          </a:xfrm>
          <a:prstGeom prst="rect">
            <a:avLst/>
          </a:prstGeom>
          <a:solidFill>
            <a:srgbClr val="0C94B7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FFFF"/>
                </a:solidFill>
              </a:rPr>
              <a:t>      </a:t>
            </a:r>
          </a:p>
        </p:txBody>
      </p:sp>
      <p:pic>
        <p:nvPicPr>
          <p:cNvPr id="20" name="Bild 19"/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7711621" y="289576"/>
            <a:ext cx="1168210" cy="607850"/>
          </a:xfrm>
          <a:prstGeom prst="rect">
            <a:avLst/>
          </a:prstGeom>
        </p:spPr>
      </p:pic>
      <p:sp>
        <p:nvSpPr>
          <p:cNvPr id="15" name="Titelplatzhalter 14"/>
          <p:cNvSpPr>
            <a:spLocks noGrp="1"/>
          </p:cNvSpPr>
          <p:nvPr userDrawn="1">
            <p:ph type="title"/>
          </p:nvPr>
        </p:nvSpPr>
        <p:spPr bwMode="auto">
          <a:xfrm>
            <a:off x="462408" y="139700"/>
            <a:ext cx="6840000" cy="90382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113" y="5341775"/>
            <a:ext cx="1083600" cy="2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9" r:id="rId24"/>
    <p:sldLayoutId id="2147483748" r:id="rId25"/>
    <p:sldLayoutId id="2147483749" r:id="rId26"/>
    <p:sldLayoutId id="2147483752" r:id="rId27"/>
    <p:sldLayoutId id="2147483753" r:id="rId28"/>
    <p:sldLayoutId id="2147483780" r:id="rId29"/>
  </p:sldLayoutIdLst>
  <p:transition>
    <p:fade/>
  </p:transition>
  <p:hf hdr="0" dt="0"/>
  <p:txStyles>
    <p:titleStyle>
      <a:lvl1pPr algn="l" defTabSz="914306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Georgia" charset="0"/>
          <a:ea typeface="Georgia" charset="0"/>
          <a:cs typeface="Georgia" charset="0"/>
        </a:defRPr>
      </a:lvl1pPr>
    </p:titleStyle>
    <p:bodyStyle>
      <a:lvl1pPr marL="266700" indent="-266700" algn="l" defTabSz="91430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SzPct val="100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14388" indent="-273050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6700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3525" algn="l" defTabSz="914306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accent1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6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0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03" indent="-228577" algn="l" defTabSz="9143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6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0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73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7" algn="l" defTabSz="9143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88">
          <p15:clr>
            <a:srgbClr val="F26B43"/>
          </p15:clr>
        </p15:guide>
        <p15:guide id="3" pos="5179">
          <p15:clr>
            <a:srgbClr val="F26B43"/>
          </p15:clr>
        </p15:guide>
        <p15:guide id="4" pos="5467">
          <p15:clr>
            <a:srgbClr val="F26B43"/>
          </p15:clr>
        </p15:guide>
        <p15:guide id="5" orient="horz" pos="3278">
          <p15:clr>
            <a:srgbClr val="F26B43"/>
          </p15:clr>
        </p15:guide>
        <p15:guide id="6" orient="horz" pos="182">
          <p15:clr>
            <a:srgbClr val="F26B43"/>
          </p15:clr>
        </p15:guide>
        <p15:guide id="7" orient="horz" pos="847">
          <p15:clr>
            <a:srgbClr val="F26B43"/>
          </p15:clr>
        </p15:guide>
        <p15:guide id="8" orient="horz" pos="3522">
          <p15:clr>
            <a:srgbClr val="F26B43"/>
          </p15:clr>
        </p15:guide>
        <p15:guide id="9" orient="horz" pos="10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g"/><Relationship Id="rId9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customXml" Target="../ink/ink3.xml"/><Relationship Id="rId18" Type="http://schemas.openxmlformats.org/officeDocument/2006/relationships/image" Target="../media/image200.png"/><Relationship Id="rId3" Type="http://schemas.openxmlformats.org/officeDocument/2006/relationships/image" Target="../media/image85.png"/><Relationship Id="rId21" Type="http://schemas.openxmlformats.org/officeDocument/2006/relationships/image" Target="../media/image91.png"/><Relationship Id="rId7" Type="http://schemas.openxmlformats.org/officeDocument/2006/relationships/image" Target="../media/image89.png"/><Relationship Id="rId12" Type="http://schemas.openxmlformats.org/officeDocument/2006/relationships/image" Target="../media/image90.bin"/><Relationship Id="rId17" Type="http://schemas.openxmlformats.org/officeDocument/2006/relationships/customXml" Target="../ink/ink5.xml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90.png"/><Relationship Id="rId20" Type="http://schemas.openxmlformats.org/officeDocument/2006/relationships/image" Target="../media/image8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11" Type="http://schemas.openxmlformats.org/officeDocument/2006/relationships/image" Target="../media/image160.png"/><Relationship Id="rId5" Type="http://schemas.openxmlformats.org/officeDocument/2006/relationships/image" Target="../media/image87.png"/><Relationship Id="rId15" Type="http://schemas.openxmlformats.org/officeDocument/2006/relationships/customXml" Target="../ink/ink4.xml"/><Relationship Id="rId10" Type="http://schemas.openxmlformats.org/officeDocument/2006/relationships/customXml" Target="../ink/ink2.xml"/><Relationship Id="rId19" Type="http://schemas.openxmlformats.org/officeDocument/2006/relationships/customXml" Target="../ink/ink6.xml"/><Relationship Id="rId4" Type="http://schemas.openxmlformats.org/officeDocument/2006/relationships/image" Target="../media/image86.PNG"/><Relationship Id="rId9" Type="http://schemas.openxmlformats.org/officeDocument/2006/relationships/image" Target="../media/image150.png"/><Relationship Id="rId14" Type="http://schemas.openxmlformats.org/officeDocument/2006/relationships/image" Target="../media/image1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92.png"/><Relationship Id="rId21" Type="http://schemas.openxmlformats.org/officeDocument/2006/relationships/image" Target="../media/image110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5" Type="http://schemas.openxmlformats.org/officeDocument/2006/relationships/image" Target="../media/image94.jpe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93.jpe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https://short.wu.ac.at/digitalmarketing" TargetMode="Externa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linkedin.com/in/thomas-reutterer/" TargetMode="External"/><Relationship Id="rId5" Type="http://schemas.openxmlformats.org/officeDocument/2006/relationships/hyperlink" Target="http://www.wu.ac.at/mca" TargetMode="External"/><Relationship Id="rId4" Type="http://schemas.openxmlformats.org/officeDocument/2006/relationships/hyperlink" Target="mailto:digital.marketing@wu.ac.at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jp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fif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287338" y="2941638"/>
            <a:ext cx="3852614" cy="620885"/>
          </a:xfrm>
        </p:spPr>
        <p:txBody>
          <a:bodyPr/>
          <a:lstStyle/>
          <a:p>
            <a:r>
              <a:rPr lang="de-DE" dirty="0"/>
              <a:t>Prof. Dr. Nadia ABOU NABOUT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457200" y="5426926"/>
            <a:ext cx="1810544" cy="243623"/>
          </a:xfrm>
        </p:spPr>
        <p:txBody>
          <a:bodyPr/>
          <a:lstStyle/>
          <a:p>
            <a:r>
              <a:rPr lang="en-US" dirty="0"/>
              <a:t>SBWL Messe Jan 2024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5406" y="1111420"/>
            <a:ext cx="5436000" cy="10260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SBWL Digital Marketing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85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40"/>
    </mc:Choice>
    <mc:Fallback xmlns="">
      <p:transition advTm="414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22" y="140400"/>
            <a:ext cx="6840000" cy="903600"/>
          </a:xfrm>
        </p:spPr>
        <p:txBody>
          <a:bodyPr>
            <a:normAutofit/>
          </a:bodyPr>
          <a:lstStyle/>
          <a:p>
            <a:r>
              <a:rPr lang="en-US" dirty="0"/>
              <a:t>SBWL Digital Marketing</a:t>
            </a:r>
            <a:r>
              <a:rPr lang="en-US" b="0" spc="-42" dirty="0"/>
              <a:t> </a:t>
            </a:r>
            <a:br>
              <a:rPr lang="en-US" b="0" spc="-42" dirty="0"/>
            </a:br>
            <a:r>
              <a:rPr lang="en-US" sz="2000" b="0" spc="-42" dirty="0"/>
              <a:t>The Offer</a:t>
            </a:r>
            <a:endParaRPr lang="en-US" sz="2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5C0-9ED4-4B0F-9024-E05AFC91B385}" type="slidenum">
              <a:rPr lang="de-AT" smtClean="0"/>
              <a:t>10</a:t>
            </a:fld>
            <a:endParaRPr lang="de-AT" dirty="0"/>
          </a:p>
        </p:txBody>
      </p:sp>
      <p:sp>
        <p:nvSpPr>
          <p:cNvPr id="8" name="Rechteck 7"/>
          <p:cNvSpPr/>
          <p:nvPr/>
        </p:nvSpPr>
        <p:spPr>
          <a:xfrm>
            <a:off x="611560" y="2785492"/>
            <a:ext cx="7848872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en-US" sz="1500" b="1" dirty="0"/>
              <a:t>We offer research-driven course content to develop / strengthen your:</a:t>
            </a:r>
            <a:endParaRPr lang="en-US" sz="1500" dirty="0"/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Ø"/>
            </a:pPr>
            <a:r>
              <a:rPr lang="en-US" sz="1500" b="1" dirty="0"/>
              <a:t>Management Skills:</a:t>
            </a:r>
            <a:r>
              <a:rPr lang="en-US" sz="1500" dirty="0"/>
              <a:t> Solving marketing related problems in a               digitized economy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Ø"/>
            </a:pPr>
            <a:r>
              <a:rPr lang="en-US" sz="1500" b="1" dirty="0"/>
              <a:t>Analytical Skills: </a:t>
            </a:r>
            <a:r>
              <a:rPr lang="en-US" sz="1500" dirty="0"/>
              <a:t>You acquire methodological knowhow to                support marketing-decision making (“quantitative intuition”)</a:t>
            </a:r>
          </a:p>
          <a:p>
            <a:pPr marL="285750" indent="-285750">
              <a:spcAft>
                <a:spcPts val="1500"/>
              </a:spcAft>
              <a:buFont typeface="Wingdings" panose="05000000000000000000" pitchFamily="2" charset="2"/>
              <a:buChar char="Ø"/>
            </a:pPr>
            <a:r>
              <a:rPr lang="en-US" sz="1500" b="1" dirty="0"/>
              <a:t>Transfer Skills: </a:t>
            </a:r>
            <a:r>
              <a:rPr lang="en-US" sz="1500" dirty="0"/>
              <a:t>Apply and implement this knowledge in                           real-world decision scenarios (digital marketing lab)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71600" y="1417340"/>
            <a:ext cx="6912768" cy="960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Our specialization addresses the challenges in digital marketing and equips students with the skills necessary to succeed in such business environments</a:t>
            </a:r>
            <a:r>
              <a:rPr lang="en-US" spc="-42" dirty="0"/>
              <a:t>!</a:t>
            </a:r>
            <a:endParaRPr lang="en-US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442" y="4297660"/>
            <a:ext cx="932075" cy="853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554" y="4297660"/>
            <a:ext cx="783770" cy="78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7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5">
            <a:extLst>
              <a:ext uri="{FF2B5EF4-FFF2-40B4-BE49-F238E27FC236}">
                <a16:creationId xmlns:a16="http://schemas.microsoft.com/office/drawing/2014/main" id="{3E9159C6-F47A-821C-B047-E7634F74FC3E}"/>
              </a:ext>
            </a:extLst>
          </p:cNvPr>
          <p:cNvSpPr/>
          <p:nvPr/>
        </p:nvSpPr>
        <p:spPr bwMode="gray">
          <a:xfrm rot="16200000">
            <a:off x="351579" y="2351493"/>
            <a:ext cx="638418" cy="297658"/>
          </a:xfrm>
          <a:prstGeom prst="rect">
            <a:avLst/>
          </a:prstGeom>
          <a:solidFill>
            <a:schemeClr val="accent4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Thesis (optional</a:t>
            </a:r>
            <a:r>
              <a:rPr lang="en-US" sz="675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82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22" y="140400"/>
            <a:ext cx="6840000" cy="903600"/>
          </a:xfrm>
        </p:spPr>
        <p:txBody>
          <a:bodyPr>
            <a:normAutofit/>
          </a:bodyPr>
          <a:lstStyle/>
          <a:p>
            <a:r>
              <a:rPr lang="en-US" dirty="0"/>
              <a:t>SBWL Digital Marketing</a:t>
            </a:r>
            <a:r>
              <a:rPr lang="en-US" b="0" spc="-42" dirty="0"/>
              <a:t> </a:t>
            </a:r>
            <a:br>
              <a:rPr lang="en-US" b="0" spc="-42" dirty="0"/>
            </a:br>
            <a:r>
              <a:rPr lang="en-US" sz="2000" b="0" spc="-42" dirty="0"/>
              <a:t>The Structure</a:t>
            </a:r>
            <a:endParaRPr lang="en-US" sz="2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5C0-9ED4-4B0F-9024-E05AFC91B385}" type="slidenum">
              <a:rPr lang="de-AT" smtClean="0"/>
              <a:t>11</a:t>
            </a:fld>
            <a:endParaRPr lang="de-AT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  <p:sp>
        <p:nvSpPr>
          <p:cNvPr id="53" name="Abgerundetes Rechteck 42"/>
          <p:cNvSpPr/>
          <p:nvPr/>
        </p:nvSpPr>
        <p:spPr bwMode="gray">
          <a:xfrm>
            <a:off x="980378" y="2189087"/>
            <a:ext cx="5207571" cy="4987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fontAlgn="base" hangingPunct="0"/>
            <a:r>
              <a:rPr lang="en-US" sz="9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 1</a:t>
            </a:r>
            <a:endParaRPr lang="en-US" sz="9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Abgerundetes Rechteck 43"/>
          <p:cNvSpPr/>
          <p:nvPr/>
        </p:nvSpPr>
        <p:spPr bwMode="gray">
          <a:xfrm>
            <a:off x="1065934" y="2284994"/>
            <a:ext cx="5240731" cy="498764"/>
          </a:xfrm>
          <a:prstGeom prst="roundRect">
            <a:avLst/>
          </a:prstGeom>
          <a:solidFill>
            <a:schemeClr val="accent4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Bachelor Thesis at MCA or IMSM</a:t>
            </a:r>
            <a:endParaRPr lang="en-US" sz="9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Abgerundetes Rechteck 38"/>
          <p:cNvSpPr/>
          <p:nvPr/>
        </p:nvSpPr>
        <p:spPr bwMode="gray">
          <a:xfrm>
            <a:off x="982636" y="3481111"/>
            <a:ext cx="2512551" cy="4987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fontAlgn="base" hangingPunct="0"/>
            <a:r>
              <a:rPr lang="en-US" sz="9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 1</a:t>
            </a:r>
            <a:endParaRPr lang="en-US" sz="9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Abgerundetes Rechteck 39"/>
          <p:cNvSpPr/>
          <p:nvPr/>
        </p:nvSpPr>
        <p:spPr bwMode="gray">
          <a:xfrm>
            <a:off x="1068192" y="3566685"/>
            <a:ext cx="2512551" cy="49876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 E1 (2. term):</a:t>
            </a:r>
            <a:b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Elective 1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7" name="Gruppieren 11"/>
          <p:cNvGrpSpPr/>
          <p:nvPr/>
        </p:nvGrpSpPr>
        <p:grpSpPr>
          <a:xfrm>
            <a:off x="452502" y="4744220"/>
            <a:ext cx="442162" cy="119258"/>
            <a:chOff x="168916" y="5554888"/>
            <a:chExt cx="802155" cy="215197"/>
          </a:xfrm>
          <a:solidFill>
            <a:schemeClr val="bg1">
              <a:lumMod val="95000"/>
            </a:schemeClr>
          </a:solidFill>
        </p:grpSpPr>
        <p:sp>
          <p:nvSpPr>
            <p:cNvPr id="94" name="Rechteck 36"/>
            <p:cNvSpPr/>
            <p:nvPr/>
          </p:nvSpPr>
          <p:spPr bwMode="gray">
            <a:xfrm>
              <a:off x="192667" y="5554888"/>
              <a:ext cx="756000" cy="82409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de-DE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en-US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5" name="Rechteck 37"/>
            <p:cNvSpPr/>
            <p:nvPr/>
          </p:nvSpPr>
          <p:spPr bwMode="gray">
            <a:xfrm>
              <a:off x="168916" y="5637297"/>
              <a:ext cx="802155" cy="132788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de-DE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58" name="Gruppieren 12"/>
          <p:cNvGrpSpPr/>
          <p:nvPr/>
        </p:nvGrpSpPr>
        <p:grpSpPr>
          <a:xfrm rot="10800000">
            <a:off x="452502" y="2062515"/>
            <a:ext cx="442162" cy="119258"/>
            <a:chOff x="173012" y="1879966"/>
            <a:chExt cx="802155" cy="215197"/>
          </a:xfrm>
          <a:solidFill>
            <a:schemeClr val="bg1">
              <a:lumMod val="95000"/>
            </a:schemeClr>
          </a:solidFill>
        </p:grpSpPr>
        <p:sp>
          <p:nvSpPr>
            <p:cNvPr id="92" name="Rechteck 34"/>
            <p:cNvSpPr/>
            <p:nvPr/>
          </p:nvSpPr>
          <p:spPr bwMode="gray">
            <a:xfrm>
              <a:off x="196763" y="1879966"/>
              <a:ext cx="756000" cy="82409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de-DE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en-US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3" name="Rechteck 35"/>
            <p:cNvSpPr/>
            <p:nvPr/>
          </p:nvSpPr>
          <p:spPr bwMode="gray">
            <a:xfrm>
              <a:off x="173012" y="1962375"/>
              <a:ext cx="802155" cy="132788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de-DE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en-US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59" name="Gruppieren 16"/>
          <p:cNvGrpSpPr/>
          <p:nvPr/>
        </p:nvGrpSpPr>
        <p:grpSpPr>
          <a:xfrm>
            <a:off x="6362086" y="4744364"/>
            <a:ext cx="442162" cy="119258"/>
            <a:chOff x="7274112" y="5555148"/>
            <a:chExt cx="802155" cy="215197"/>
          </a:xfrm>
          <a:solidFill>
            <a:schemeClr val="bg1">
              <a:lumMod val="95000"/>
            </a:schemeClr>
          </a:solidFill>
        </p:grpSpPr>
        <p:sp>
          <p:nvSpPr>
            <p:cNvPr id="90" name="Rechteck 32"/>
            <p:cNvSpPr/>
            <p:nvPr/>
          </p:nvSpPr>
          <p:spPr bwMode="gray">
            <a:xfrm>
              <a:off x="7297863" y="5555148"/>
              <a:ext cx="756000" cy="82409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de-DE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en-US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" name="Rechteck 33"/>
            <p:cNvSpPr/>
            <p:nvPr/>
          </p:nvSpPr>
          <p:spPr bwMode="gray">
            <a:xfrm>
              <a:off x="7274112" y="5637557"/>
              <a:ext cx="802155" cy="132788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de-DE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en-US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0" name="Gruppieren 17"/>
          <p:cNvGrpSpPr/>
          <p:nvPr/>
        </p:nvGrpSpPr>
        <p:grpSpPr>
          <a:xfrm rot="10800000">
            <a:off x="6362086" y="2062659"/>
            <a:ext cx="442162" cy="119258"/>
            <a:chOff x="7278208" y="1880226"/>
            <a:chExt cx="802155" cy="215197"/>
          </a:xfrm>
          <a:solidFill>
            <a:schemeClr val="bg1">
              <a:lumMod val="95000"/>
            </a:schemeClr>
          </a:solidFill>
        </p:grpSpPr>
        <p:sp>
          <p:nvSpPr>
            <p:cNvPr id="88" name="Rechteck 30"/>
            <p:cNvSpPr/>
            <p:nvPr/>
          </p:nvSpPr>
          <p:spPr bwMode="gray">
            <a:xfrm>
              <a:off x="7301959" y="1880226"/>
              <a:ext cx="756000" cy="82409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de-DE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en-US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9" name="Rechteck 31"/>
            <p:cNvSpPr/>
            <p:nvPr/>
          </p:nvSpPr>
          <p:spPr bwMode="gray">
            <a:xfrm>
              <a:off x="7278208" y="1962635"/>
              <a:ext cx="802155" cy="132788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>
                <a:lnSpc>
                  <a:spcPct val="115000"/>
                </a:lnSpc>
                <a:spcAft>
                  <a:spcPts val="750"/>
                </a:spcAft>
              </a:pPr>
              <a:r>
                <a:rPr lang="de-DE" sz="9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 </a:t>
              </a:r>
              <a:endParaRPr lang="en-US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61" name="Rechteck 22"/>
          <p:cNvSpPr/>
          <p:nvPr/>
        </p:nvSpPr>
        <p:spPr bwMode="gray">
          <a:xfrm>
            <a:off x="496975" y="1884254"/>
            <a:ext cx="6278591" cy="1318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de-DE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n-US" sz="9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Gleichschenkliges Dreieck 23"/>
          <p:cNvSpPr/>
          <p:nvPr/>
        </p:nvSpPr>
        <p:spPr bwMode="gray">
          <a:xfrm>
            <a:off x="496975" y="1309285"/>
            <a:ext cx="6219010" cy="574759"/>
          </a:xfrm>
          <a:prstGeom prst="triangle">
            <a:avLst>
              <a:gd name="adj" fmla="val 51281"/>
            </a:avLst>
          </a:prstGeom>
          <a:solidFill>
            <a:schemeClr val="bg1">
              <a:lumMod val="9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de-DE"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n-US" sz="9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3" name="Gerade Verbindung 24"/>
          <p:cNvCxnSpPr/>
          <p:nvPr/>
        </p:nvCxnSpPr>
        <p:spPr bwMode="auto">
          <a:xfrm flipV="1">
            <a:off x="496975" y="2013059"/>
            <a:ext cx="6278591" cy="5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64" name="Gerade Verbindung 25"/>
          <p:cNvCxnSpPr>
            <a:stCxn id="62" idx="2"/>
            <a:endCxn id="62" idx="0"/>
          </p:cNvCxnSpPr>
          <p:nvPr/>
        </p:nvCxnSpPr>
        <p:spPr bwMode="auto">
          <a:xfrm flipV="1">
            <a:off x="496975" y="1309285"/>
            <a:ext cx="3189170" cy="5747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65" name="Gerade Verbindung 26"/>
          <p:cNvCxnSpPr/>
          <p:nvPr/>
        </p:nvCxnSpPr>
        <p:spPr bwMode="auto">
          <a:xfrm flipH="1" flipV="1">
            <a:off x="3686146" y="1309285"/>
            <a:ext cx="3089420" cy="5734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66" name="Gerade Verbindung 27"/>
          <p:cNvCxnSpPr/>
          <p:nvPr/>
        </p:nvCxnSpPr>
        <p:spPr bwMode="auto">
          <a:xfrm flipV="1">
            <a:off x="6766334" y="1887893"/>
            <a:ext cx="0" cy="13138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cxnSp>
        <p:nvCxnSpPr>
          <p:cNvPr id="67" name="Gerade Verbindung 28"/>
          <p:cNvCxnSpPr/>
          <p:nvPr/>
        </p:nvCxnSpPr>
        <p:spPr bwMode="auto">
          <a:xfrm flipV="1">
            <a:off x="483285" y="1886191"/>
            <a:ext cx="3272" cy="1305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lg" len="lg"/>
          </a:ln>
          <a:effectLst/>
        </p:spPr>
      </p:cxnSp>
      <p:sp>
        <p:nvSpPr>
          <p:cNvPr id="68" name="Textfeld 86"/>
          <p:cNvSpPr txBox="1"/>
          <p:nvPr/>
        </p:nvSpPr>
        <p:spPr>
          <a:xfrm>
            <a:off x="1458966" y="1555559"/>
            <a:ext cx="4451781" cy="330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9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Future Managers in</a:t>
            </a:r>
            <a:br>
              <a:rPr lang="en-US" sz="9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 Marketing</a:t>
            </a:r>
            <a:endParaRPr lang="en-US" sz="9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Rechteck 20"/>
          <p:cNvSpPr/>
          <p:nvPr/>
        </p:nvSpPr>
        <p:spPr bwMode="gray">
          <a:xfrm>
            <a:off x="452502" y="4914527"/>
            <a:ext cx="3196887" cy="3192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fontAlgn="base" hangingPunct="0"/>
            <a:r>
              <a:rPr lang="de-DE" sz="9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Marketing &amp; Customer                                 Analytics (MCA)</a:t>
            </a:r>
            <a:endParaRPr lang="en-US" sz="9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Rechteck 21"/>
          <p:cNvSpPr/>
          <p:nvPr/>
        </p:nvSpPr>
        <p:spPr bwMode="gray">
          <a:xfrm>
            <a:off x="3716065" y="4913134"/>
            <a:ext cx="3088183" cy="31923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fontAlgn="base" hangingPunct="0"/>
            <a:r>
              <a:rPr lang="de-DE" sz="9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Interactive Marketing &amp;</a:t>
            </a:r>
            <a:br>
              <a:rPr lang="de-DE" sz="9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9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Social</a:t>
            </a:r>
            <a:r>
              <a:rPr lang="de-DE" sz="9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Media (IMSM)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Abgerundetes Rechteck 48"/>
          <p:cNvSpPr/>
          <p:nvPr/>
        </p:nvSpPr>
        <p:spPr bwMode="gray">
          <a:xfrm>
            <a:off x="3680956" y="3481111"/>
            <a:ext cx="2512710" cy="4987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fontAlgn="base" hangingPunct="0"/>
            <a:r>
              <a:rPr lang="en-US" sz="675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 1</a:t>
            </a:r>
            <a:endParaRPr lang="en-US" sz="675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Abgerundetes Rechteck 49"/>
          <p:cNvSpPr/>
          <p:nvPr/>
        </p:nvSpPr>
        <p:spPr bwMode="gray">
          <a:xfrm>
            <a:off x="3799244" y="3566686"/>
            <a:ext cx="2512710" cy="4987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 E2 (2. term):</a:t>
            </a:r>
            <a:b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Elective 2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Rechteck 58"/>
          <p:cNvSpPr/>
          <p:nvPr/>
        </p:nvSpPr>
        <p:spPr bwMode="gray">
          <a:xfrm>
            <a:off x="3760679" y="4246256"/>
            <a:ext cx="1667020" cy="4987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 C2 (1. term):</a:t>
            </a:r>
            <a:b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Marketing Analytics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Rechteck 63"/>
          <p:cNvSpPr/>
          <p:nvPr/>
        </p:nvSpPr>
        <p:spPr bwMode="gray">
          <a:xfrm rot="16200000">
            <a:off x="351580" y="4268778"/>
            <a:ext cx="638418" cy="29765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675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</a:t>
            </a:r>
          </a:p>
        </p:txBody>
      </p:sp>
      <p:sp>
        <p:nvSpPr>
          <p:cNvPr id="76" name="Rechteck 64"/>
          <p:cNvSpPr/>
          <p:nvPr/>
        </p:nvSpPr>
        <p:spPr bwMode="gray">
          <a:xfrm rot="16200000">
            <a:off x="351771" y="3628011"/>
            <a:ext cx="638035" cy="2976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675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Electives</a:t>
            </a:r>
          </a:p>
        </p:txBody>
      </p:sp>
      <p:sp>
        <p:nvSpPr>
          <p:cNvPr id="77" name="Rechteck 65"/>
          <p:cNvSpPr/>
          <p:nvPr/>
        </p:nvSpPr>
        <p:spPr bwMode="gray">
          <a:xfrm rot="16200000">
            <a:off x="6263602" y="2351493"/>
            <a:ext cx="638418" cy="297658"/>
          </a:xfrm>
          <a:prstGeom prst="rect">
            <a:avLst/>
          </a:prstGeom>
          <a:solidFill>
            <a:schemeClr val="accent4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Thesis (optional</a:t>
            </a:r>
            <a:r>
              <a:rPr lang="en-US" sz="675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sz="825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8" name="Rechteck 66"/>
          <p:cNvSpPr/>
          <p:nvPr/>
        </p:nvSpPr>
        <p:spPr bwMode="gray">
          <a:xfrm rot="16200000">
            <a:off x="6263602" y="4267415"/>
            <a:ext cx="638418" cy="29765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675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</a:t>
            </a:r>
          </a:p>
        </p:txBody>
      </p:sp>
      <p:sp>
        <p:nvSpPr>
          <p:cNvPr id="79" name="Rechteck 67"/>
          <p:cNvSpPr/>
          <p:nvPr/>
        </p:nvSpPr>
        <p:spPr bwMode="gray">
          <a:xfrm rot="16200000">
            <a:off x="6263794" y="3628011"/>
            <a:ext cx="638035" cy="2976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675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Electives</a:t>
            </a:r>
          </a:p>
        </p:txBody>
      </p:sp>
      <p:sp>
        <p:nvSpPr>
          <p:cNvPr id="80" name="Abgerundetes Rechteck 45"/>
          <p:cNvSpPr/>
          <p:nvPr/>
        </p:nvSpPr>
        <p:spPr bwMode="gray">
          <a:xfrm>
            <a:off x="979177" y="4121542"/>
            <a:ext cx="2512551" cy="4987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fontAlgn="base" hangingPunct="0"/>
            <a:r>
              <a:rPr lang="en-US" sz="9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 1</a:t>
            </a:r>
            <a:endParaRPr lang="en-US" sz="9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1" name="Abgerundetes Rechteck 50"/>
          <p:cNvSpPr/>
          <p:nvPr/>
        </p:nvSpPr>
        <p:spPr bwMode="gray">
          <a:xfrm>
            <a:off x="1064733" y="4207116"/>
            <a:ext cx="2512551" cy="498765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 C1 (1. term):</a:t>
            </a:r>
            <a:b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 Marketing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2" name="Abgerundetes Rechteck 51"/>
          <p:cNvSpPr/>
          <p:nvPr/>
        </p:nvSpPr>
        <p:spPr bwMode="gray">
          <a:xfrm>
            <a:off x="3677496" y="4121542"/>
            <a:ext cx="2512710" cy="4987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fontAlgn="base" hangingPunct="0"/>
            <a:r>
              <a:rPr lang="en-US" sz="675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 1</a:t>
            </a:r>
            <a:endParaRPr lang="en-US" sz="675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3" name="Abgerundetes Rechteck 52"/>
          <p:cNvSpPr/>
          <p:nvPr/>
        </p:nvSpPr>
        <p:spPr bwMode="gray">
          <a:xfrm>
            <a:off x="3795785" y="4207117"/>
            <a:ext cx="2512710" cy="498764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Course C2 (1. term):</a:t>
            </a:r>
            <a:b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9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Marketing Analytics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4" name="Abgerundetes Rechteck 53"/>
          <p:cNvSpPr/>
          <p:nvPr/>
        </p:nvSpPr>
        <p:spPr bwMode="gray">
          <a:xfrm>
            <a:off x="982636" y="2822448"/>
            <a:ext cx="5207571" cy="4987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fontAlgn="base" hangingPunct="0"/>
            <a:r>
              <a:rPr lang="en-US" sz="9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 1</a:t>
            </a:r>
            <a:endParaRPr lang="en-US" sz="9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5" name="Abgerundetes Rechteck 54"/>
          <p:cNvSpPr/>
          <p:nvPr/>
        </p:nvSpPr>
        <p:spPr bwMode="gray">
          <a:xfrm>
            <a:off x="1068192" y="2918356"/>
            <a:ext cx="5240731" cy="498764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en-US" sz="900" b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C3: Digital </a:t>
            </a:r>
            <a:r>
              <a:rPr lang="en-US" sz="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Marketing Lab (2. term)</a:t>
            </a:r>
            <a:endParaRPr lang="en-US" sz="9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6" name="Rechteck 55"/>
          <p:cNvSpPr/>
          <p:nvPr/>
        </p:nvSpPr>
        <p:spPr bwMode="gray">
          <a:xfrm rot="16200000">
            <a:off x="351580" y="2984854"/>
            <a:ext cx="638418" cy="29765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de-DE" sz="675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</a:t>
            </a:r>
            <a:endParaRPr lang="en-US" sz="675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7" name="Rechteck 56"/>
          <p:cNvSpPr/>
          <p:nvPr/>
        </p:nvSpPr>
        <p:spPr bwMode="gray">
          <a:xfrm rot="16200000">
            <a:off x="6263602" y="2984854"/>
            <a:ext cx="638418" cy="29765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tlCol="0" anchor="ctr" anchorCtr="1"/>
          <a:lstStyle/>
          <a:p>
            <a:pPr algn="ctr" eaLnBrk="0" hangingPunct="0"/>
            <a:r>
              <a:rPr lang="de-DE" sz="675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</a:t>
            </a:r>
            <a:endParaRPr lang="en-US" sz="825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6" name="CustomShape 4"/>
          <p:cNvSpPr/>
          <p:nvPr/>
        </p:nvSpPr>
        <p:spPr>
          <a:xfrm>
            <a:off x="7164288" y="2425452"/>
            <a:ext cx="1933564" cy="216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</a:pPr>
            <a:r>
              <a:rPr lang="en-US" sz="1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We offer ...</a:t>
            </a:r>
          </a:p>
          <a:p>
            <a:pPr marL="198720" indent="-19836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en-US" sz="1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R</a:t>
            </a:r>
            <a:r>
              <a:rPr lang="en-US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esearch-driven   course content</a:t>
            </a:r>
          </a:p>
          <a:p>
            <a:pPr marL="198720" indent="-19836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en-US" sz="1000" spc="-1" dirty="0"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Training in </a:t>
            </a:r>
            <a:r>
              <a:rPr lang="en-US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first-rate tools for business analytics </a:t>
            </a:r>
          </a:p>
          <a:p>
            <a:pPr marL="198720" indent="-19836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en-US" sz="1000" spc="-1" dirty="0"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Support to translate skills into business practice </a:t>
            </a:r>
          </a:p>
          <a:p>
            <a:pPr marL="198720" indent="-19836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Font typeface="Symbol" charset="2"/>
              <a:buChar char=""/>
            </a:pPr>
            <a:r>
              <a:rPr lang="en-US" sz="1000" spc="-1" dirty="0">
                <a:uFill>
                  <a:solidFill>
                    <a:srgbClr val="FFFFFF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Collaborations with industry partners</a:t>
            </a:r>
            <a:endParaRPr lang="en-US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98720" indent="-198360">
              <a:lnSpc>
                <a:spcPct val="120000"/>
              </a:lnSpc>
              <a:spcBef>
                <a:spcPts val="600"/>
              </a:spcBef>
              <a:buClr>
                <a:srgbClr val="000000"/>
              </a:buClr>
              <a:buFont typeface="Symbol" charset="2"/>
              <a:buChar char=""/>
            </a:pPr>
            <a:endParaRPr lang="en-US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937" y="1211779"/>
            <a:ext cx="732628" cy="6709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423" y="1211779"/>
            <a:ext cx="616057" cy="61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22" y="140400"/>
            <a:ext cx="6840000" cy="903600"/>
          </a:xfrm>
        </p:spPr>
        <p:txBody>
          <a:bodyPr>
            <a:normAutofit/>
          </a:bodyPr>
          <a:lstStyle/>
          <a:p>
            <a:r>
              <a:rPr lang="en-US" dirty="0"/>
              <a:t>SBWL Digital Marketing</a:t>
            </a:r>
            <a:r>
              <a:rPr lang="en-US" b="0" spc="-42" dirty="0"/>
              <a:t> </a:t>
            </a:r>
            <a:br>
              <a:rPr lang="en-US" b="0" spc="-42" dirty="0"/>
            </a:br>
            <a:r>
              <a:rPr lang="en-US" sz="2000" b="0" spc="-42" dirty="0"/>
              <a:t>The Lab</a:t>
            </a:r>
            <a:endParaRPr lang="en-US" sz="2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5C0-9ED4-4B0F-9024-E05AFC91B385}" type="slidenum">
              <a:rPr lang="de-AT" smtClean="0"/>
              <a:t>12</a:t>
            </a:fld>
            <a:endParaRPr lang="de-AT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  <p:sp>
        <p:nvSpPr>
          <p:cNvPr id="98" name="Inhaltsplatzhalter 2"/>
          <p:cNvSpPr>
            <a:spLocks noGrp="1"/>
          </p:cNvSpPr>
          <p:nvPr>
            <p:ph idx="1"/>
          </p:nvPr>
        </p:nvSpPr>
        <p:spPr>
          <a:xfrm>
            <a:off x="468304" y="1244909"/>
            <a:ext cx="8352168" cy="1240863"/>
          </a:xfrm>
        </p:spPr>
        <p:txBody>
          <a:bodyPr>
            <a:noAutofit/>
          </a:bodyPr>
          <a:lstStyle/>
          <a:p>
            <a:pPr>
              <a:lnSpc>
                <a:spcPct val="125000"/>
              </a:lnSpc>
              <a:spcAft>
                <a:spcPts val="1000"/>
              </a:spcAft>
              <a:tabLst>
                <a:tab pos="3512204" algn="l"/>
              </a:tabLst>
            </a:pPr>
            <a:r>
              <a:rPr lang="en-US" dirty="0"/>
              <a:t>Opportunity to sharpen your transfer skills: Translate your acquired knowledge into concrete operational marketing plans!</a:t>
            </a:r>
          </a:p>
          <a:p>
            <a:pPr>
              <a:lnSpc>
                <a:spcPct val="125000"/>
              </a:lnSpc>
              <a:spcAft>
                <a:spcPts val="1000"/>
              </a:spcAft>
              <a:tabLst>
                <a:tab pos="3512204" algn="l"/>
              </a:tabLst>
            </a:pPr>
            <a:r>
              <a:rPr lang="en-US" dirty="0"/>
              <a:t>You will work for one semester in close cooperation with our industry partners.</a:t>
            </a:r>
          </a:p>
          <a:p>
            <a:pPr marL="0" indent="0">
              <a:lnSpc>
                <a:spcPct val="125000"/>
              </a:lnSpc>
              <a:spcAft>
                <a:spcPts val="1000"/>
              </a:spcAft>
              <a:buNone/>
              <a:tabLst>
                <a:tab pos="3512204" algn="l"/>
              </a:tabLst>
            </a:pPr>
            <a:endParaRPr lang="en-US" b="1" dirty="0"/>
          </a:p>
        </p:txBody>
      </p:sp>
      <p:sp>
        <p:nvSpPr>
          <p:cNvPr id="99" name="Inhaltsplatzhalter 2">
            <a:extLst>
              <a:ext uri="{FF2B5EF4-FFF2-40B4-BE49-F238E27FC236}">
                <a16:creationId xmlns:a16="http://schemas.microsoft.com/office/drawing/2014/main" id="{9790884D-88F4-471C-ACD6-F72CBCB6A951}"/>
              </a:ext>
            </a:extLst>
          </p:cNvPr>
          <p:cNvSpPr txBox="1">
            <a:spLocks/>
          </p:cNvSpPr>
          <p:nvPr/>
        </p:nvSpPr>
        <p:spPr>
          <a:xfrm>
            <a:off x="883173" y="2718244"/>
            <a:ext cx="3816424" cy="536657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ClrTx/>
              <a:buFont typeface="Wingdings" charset="2"/>
              <a:buNone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Former industry partners:</a:t>
            </a:r>
          </a:p>
        </p:txBody>
      </p:sp>
      <p:sp>
        <p:nvSpPr>
          <p:cNvPr id="100" name="Chevron 99"/>
          <p:cNvSpPr/>
          <p:nvPr/>
        </p:nvSpPr>
        <p:spPr>
          <a:xfrm>
            <a:off x="782915" y="2734232"/>
            <a:ext cx="216024" cy="3600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9790884D-88F4-471C-ACD6-F72CBCB6A951}"/>
              </a:ext>
            </a:extLst>
          </p:cNvPr>
          <p:cNvSpPr txBox="1">
            <a:spLocks/>
          </p:cNvSpPr>
          <p:nvPr/>
        </p:nvSpPr>
        <p:spPr>
          <a:xfrm>
            <a:off x="5735960" y="2718244"/>
            <a:ext cx="2736304" cy="536657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ClrTx/>
              <a:buFont typeface="Wingdings" charset="2"/>
              <a:buNone/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Next semester: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B3183C-09F9-1C78-2D75-27095A803370}"/>
              </a:ext>
            </a:extLst>
          </p:cNvPr>
          <p:cNvGrpSpPr/>
          <p:nvPr/>
        </p:nvGrpSpPr>
        <p:grpSpPr>
          <a:xfrm>
            <a:off x="1243970" y="3224964"/>
            <a:ext cx="3094830" cy="1832727"/>
            <a:chOff x="1243970" y="3224964"/>
            <a:chExt cx="3094830" cy="18327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0D161EB-7534-DB24-2066-5DFC4C39D44E}"/>
                </a:ext>
              </a:extLst>
            </p:cNvPr>
            <p:cNvGrpSpPr/>
            <p:nvPr/>
          </p:nvGrpSpPr>
          <p:grpSpPr>
            <a:xfrm>
              <a:off x="1243970" y="3224964"/>
              <a:ext cx="3094830" cy="856672"/>
              <a:chOff x="1115616" y="3127334"/>
              <a:chExt cx="3094830" cy="856672"/>
            </a:xfrm>
          </p:grpSpPr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5616" y="3127334"/>
                <a:ext cx="1713343" cy="856672"/>
              </a:xfrm>
              <a:prstGeom prst="rect">
                <a:avLst/>
              </a:prstGeom>
            </p:spPr>
          </p:pic>
          <p:sp>
            <p:nvSpPr>
              <p:cNvPr id="13" name="Inhaltsplatzhalter 2">
                <a:extLst>
                  <a:ext uri="{FF2B5EF4-FFF2-40B4-BE49-F238E27FC236}">
                    <a16:creationId xmlns:a16="http://schemas.microsoft.com/office/drawing/2014/main" id="{9790884D-88F4-471C-ACD6-F72CBCB6A9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97103" y="3287342"/>
                <a:ext cx="1713343" cy="536657"/>
              </a:xfrm>
              <a:prstGeom prst="rect">
                <a:avLst/>
              </a:prstGeom>
            </p:spPr>
            <p:txBody>
              <a:bodyPr vert="horz" lIns="0" tIns="45715" rIns="0" bIns="45715" rtlCol="0" anchor="ctr">
                <a:normAutofit/>
              </a:bodyPr>
              <a:lstStyle>
                <a:lvl1pPr marL="266700" indent="-266700" algn="l" defTabSz="914306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Wingdings" charset="2"/>
                  <a:buChar char="§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39750" indent="-273050" algn="l" defTabSz="914306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>
                    <a:schemeClr val="accent1"/>
                  </a:buClr>
                  <a:buSzPct val="100000"/>
                  <a:buFont typeface="Wingdings" charset="2"/>
                  <a:buChar char="§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14388" indent="-273050" algn="l" defTabSz="914306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74738" indent="-266700" algn="l" defTabSz="914306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41438" indent="-263525" algn="l" defTabSz="914306" rtl="0" eaLnBrk="1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Wingdings" charset="2"/>
                  <a:buChar char="§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343" indent="-228577" algn="l" defTabSz="91430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496" indent="-228577" algn="l" defTabSz="91430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650" indent="-228577" algn="l" defTabSz="91430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803" indent="-228577" algn="l" defTabSz="914306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ClrTx/>
                  <a:buFont typeface="Wingdings" charset="2"/>
                  <a:buNone/>
                </a:pPr>
                <a:r>
                  <a:rPr lang="en-US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&amp; clients </a:t>
                </a: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277" y="4104954"/>
              <a:ext cx="1852216" cy="952737"/>
            </a:xfrm>
            <a:prstGeom prst="rect">
              <a:avLst/>
            </a:prstGeom>
          </p:spPr>
        </p:pic>
      </p:grpSp>
      <p:pic>
        <p:nvPicPr>
          <p:cNvPr id="1026" name="Picture 2" descr="Signifikant: Next Level Marketing Mix Modeling">
            <a:extLst>
              <a:ext uri="{FF2B5EF4-FFF2-40B4-BE49-F238E27FC236}">
                <a16:creationId xmlns:a16="http://schemas.microsoft.com/office/drawing/2014/main" id="{D9E45E50-3FA7-C3C7-8E39-E59596045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86695"/>
            <a:ext cx="3480048" cy="110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6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62022" y="140400"/>
            <a:ext cx="6840000" cy="903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SBWL Digital Marketing</a:t>
            </a:r>
            <a:r>
              <a:rPr lang="en-US" b="0" spc="-42" dirty="0"/>
              <a:t> </a:t>
            </a:r>
            <a:br>
              <a:rPr lang="en-US" b="0" spc="-42" dirty="0"/>
            </a:br>
            <a:r>
              <a:rPr lang="en-US" sz="2000" b="0" spc="-42" dirty="0"/>
              <a:t>The Electives</a:t>
            </a:r>
            <a:endParaRPr lang="en-US" sz="200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62407" y="5412059"/>
            <a:ext cx="892150" cy="258085"/>
          </a:xfrm>
        </p:spPr>
        <p:txBody>
          <a:bodyPr/>
          <a:lstStyle/>
          <a:p>
            <a:fld id="{5B2BC5C0-9ED4-4B0F-9024-E05AFC91B385}" type="slidenum">
              <a:rPr lang="de-AT" smtClean="0"/>
              <a:t>13</a:t>
            </a:fld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462022" y="1345332"/>
            <a:ext cx="3821946" cy="1008112"/>
          </a:xfrm>
          <a:prstGeom prst="rect">
            <a:avLst/>
          </a:prstGeom>
          <a:solidFill>
            <a:srgbClr val="0096D3"/>
          </a:solidFill>
          <a:ln>
            <a:solidFill>
              <a:srgbClr val="0096D3"/>
            </a:solidFill>
          </a:ln>
        </p:spPr>
        <p:txBody>
          <a:bodyPr lIns="274320" tIns="182880" bIns="182880" anchor="ctr"/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Managing Customer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Relationships</a:t>
            </a:r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462022" y="2558822"/>
            <a:ext cx="3821946" cy="1008112"/>
          </a:xfrm>
          <a:prstGeom prst="rect">
            <a:avLst/>
          </a:prstGeom>
          <a:solidFill>
            <a:srgbClr val="0096D3"/>
          </a:solidFill>
          <a:ln>
            <a:solidFill>
              <a:srgbClr val="0096D3"/>
            </a:solidFill>
          </a:ln>
        </p:spPr>
        <p:txBody>
          <a:bodyPr lIns="274320" tIns="182880" bIns="182880" anchor="ctr"/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Online Content Marketing</a:t>
            </a: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462022" y="3786797"/>
            <a:ext cx="3821946" cy="1008112"/>
          </a:xfrm>
          <a:prstGeom prst="rect">
            <a:avLst/>
          </a:prstGeom>
          <a:solidFill>
            <a:srgbClr val="0096D3"/>
          </a:solidFill>
          <a:ln>
            <a:solidFill>
              <a:srgbClr val="0096D3"/>
            </a:solidFill>
          </a:ln>
        </p:spPr>
        <p:txBody>
          <a:bodyPr lIns="274320" tIns="182880" bIns="182880" anchor="ctr"/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Social Media Campaign Management</a:t>
            </a:r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4644008" y="1345680"/>
            <a:ext cx="3821946" cy="1008112"/>
          </a:xfrm>
          <a:prstGeom prst="rect">
            <a:avLst/>
          </a:prstGeom>
          <a:solidFill>
            <a:srgbClr val="0096D3"/>
          </a:solidFill>
          <a:ln>
            <a:solidFill>
              <a:srgbClr val="0096D3"/>
            </a:solidFill>
          </a:ln>
        </p:spPr>
        <p:txBody>
          <a:bodyPr lIns="274320" tIns="182880" bIns="182880" anchor="ctr"/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A Practical Guide to SEO and SEA Marketing</a:t>
            </a:r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4644008" y="2558822"/>
            <a:ext cx="3821946" cy="1008112"/>
          </a:xfrm>
          <a:prstGeom prst="rect">
            <a:avLst/>
          </a:prstGeom>
          <a:solidFill>
            <a:srgbClr val="0096D3"/>
          </a:solidFill>
          <a:ln>
            <a:solidFill>
              <a:srgbClr val="0096D3"/>
            </a:solidFill>
          </a:ln>
        </p:spPr>
        <p:txBody>
          <a:bodyPr lIns="274320" tIns="182880" bIns="182880" anchor="ctr"/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Growing Companies with Google Ads and Analytics</a:t>
            </a:r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4644008" y="3786797"/>
            <a:ext cx="3821946" cy="1008112"/>
          </a:xfrm>
          <a:prstGeom prst="rect">
            <a:avLst/>
          </a:prstGeom>
          <a:solidFill>
            <a:srgbClr val="0096D3"/>
          </a:solidFill>
          <a:ln>
            <a:solidFill>
              <a:srgbClr val="0096D3"/>
            </a:solidFill>
          </a:ln>
        </p:spPr>
        <p:txBody>
          <a:bodyPr lIns="274320" tIns="182880" bIns="182880" anchor="ctr"/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Influencer Marketing Campaign Management</a:t>
            </a:r>
          </a:p>
        </p:txBody>
      </p:sp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4262416" y="5001841"/>
            <a:ext cx="1080120" cy="625252"/>
          </a:xfrm>
        </p:spPr>
        <p:txBody>
          <a:bodyPr>
            <a:normAutofit/>
          </a:bodyPr>
          <a:lstStyle/>
          <a:p>
            <a:r>
              <a:rPr lang="en-US" sz="2000" dirty="0"/>
              <a:t>. . . </a:t>
            </a:r>
          </a:p>
        </p:txBody>
      </p:sp>
    </p:spTree>
    <p:extLst>
      <p:ext uri="{BB962C8B-B14F-4D97-AF65-F5344CB8AC3E}">
        <p14:creationId xmlns:p14="http://schemas.microsoft.com/office/powerpoint/2010/main" val="347594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56491"/>
            <a:ext cx="3797396" cy="2761249"/>
          </a:xfrm>
          <a:prstGeom prst="rect">
            <a:avLst/>
          </a:prstGeom>
        </p:spPr>
      </p:pic>
      <p:sp>
        <p:nvSpPr>
          <p:cNvPr id="5" name="Fußzeilenplatzhalter 3"/>
          <p:cNvSpPr txBox="1">
            <a:spLocks/>
          </p:cNvSpPr>
          <p:nvPr/>
        </p:nvSpPr>
        <p:spPr>
          <a:xfrm>
            <a:off x="2270894" y="5096241"/>
            <a:ext cx="2949179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endParaRPr lang="de-AT" sz="675" dirty="0">
              <a:solidFill>
                <a:srgbClr val="898989"/>
              </a:solidFill>
              <a:latin typeface="Georgi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357" y="1017574"/>
            <a:ext cx="6840000" cy="903822"/>
          </a:xfrm>
        </p:spPr>
        <p:txBody>
          <a:bodyPr>
            <a:normAutofit/>
          </a:bodyPr>
          <a:lstStyle/>
          <a:p>
            <a:r>
              <a:rPr lang="en-US" sz="2000" dirty="0"/>
              <a:t>Customer centricity in a digital marketing context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1F52BFA-AC4A-47F1-94AF-F1B5DF555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19" y="1786534"/>
            <a:ext cx="8502713" cy="35192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Build and shape the </a:t>
            </a:r>
            <a:r>
              <a:rPr lang="en-US" b="1" dirty="0">
                <a:solidFill>
                  <a:srgbClr val="0070C0"/>
                </a:solidFill>
              </a:rPr>
              <a:t>relationships</a:t>
            </a:r>
            <a:r>
              <a:rPr lang="en-US" dirty="0"/>
              <a:t> with the </a:t>
            </a:r>
            <a:r>
              <a:rPr lang="en-US" b="1" dirty="0">
                <a:solidFill>
                  <a:srgbClr val="0070C0"/>
                </a:solidFill>
              </a:rPr>
              <a:t>right customers</a:t>
            </a:r>
            <a:r>
              <a:rPr lang="en-US" dirty="0"/>
              <a:t>. </a:t>
            </a:r>
            <a:endParaRPr lang="en-US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</a:rPr>
              <a:t>Who</a:t>
            </a:r>
            <a:r>
              <a:rPr lang="en-US" dirty="0"/>
              <a:t> should we serve?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</a:rPr>
              <a:t>How</a:t>
            </a:r>
            <a:r>
              <a:rPr lang="en-US" dirty="0"/>
              <a:t> long will they stay?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</a:rPr>
              <a:t>What</a:t>
            </a:r>
            <a:r>
              <a:rPr lang="en-US" dirty="0"/>
              <a:t> makes them happy? 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</a:rPr>
              <a:t>Why</a:t>
            </a:r>
            <a:r>
              <a:rPr lang="en-US" dirty="0"/>
              <a:t> should we serve them?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</a:rPr>
              <a:t>When</a:t>
            </a:r>
            <a:r>
              <a:rPr lang="en-US" dirty="0"/>
              <a:t> should we target them?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</a:rPr>
              <a:t>When</a:t>
            </a:r>
            <a:r>
              <a:rPr lang="en-US" dirty="0"/>
              <a:t> should we NOT target them? 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62022" y="140400"/>
            <a:ext cx="6840000" cy="903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SBWL Digital Marketing</a:t>
            </a:r>
            <a:r>
              <a:rPr lang="en-US" b="0" spc="-42" dirty="0"/>
              <a:t> </a:t>
            </a:r>
            <a:br>
              <a:rPr lang="en-US" b="0" spc="-42" dirty="0"/>
            </a:br>
            <a:r>
              <a:rPr lang="en-US" sz="2000" b="0" spc="-42" dirty="0"/>
              <a:t>The Electives: 	Managing Customer Relationships</a:t>
            </a:r>
            <a:endParaRPr lang="en-US" sz="200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62407" y="5412059"/>
            <a:ext cx="892150" cy="258085"/>
          </a:xfrm>
        </p:spPr>
        <p:txBody>
          <a:bodyPr/>
          <a:lstStyle/>
          <a:p>
            <a:fld id="{5B2BC5C0-9ED4-4B0F-9024-E05AFC91B385}" type="slidenum">
              <a:rPr lang="de-AT" smtClean="0"/>
              <a:t>14</a:t>
            </a:fld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8951830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62022" y="140400"/>
            <a:ext cx="6840000" cy="903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SBWL Digital Marketing</a:t>
            </a:r>
            <a:r>
              <a:rPr lang="en-US" b="0" spc="-42" dirty="0"/>
              <a:t> </a:t>
            </a:r>
            <a:br>
              <a:rPr lang="en-US" b="0" spc="-42" dirty="0"/>
            </a:br>
            <a:r>
              <a:rPr lang="en-US" sz="2000" b="0" spc="-42" dirty="0"/>
              <a:t>The Electives: 	Online Content Marketing</a:t>
            </a:r>
            <a:endParaRPr lang="en-US" sz="200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62407" y="5412059"/>
            <a:ext cx="892150" cy="258085"/>
          </a:xfrm>
        </p:spPr>
        <p:txBody>
          <a:bodyPr/>
          <a:lstStyle/>
          <a:p>
            <a:fld id="{5B2BC5C0-9ED4-4B0F-9024-E05AFC91B385}" type="slidenum">
              <a:rPr lang="de-AT" smtClean="0"/>
              <a:t>15</a:t>
            </a:fld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2" y="1751778"/>
            <a:ext cx="2214790" cy="1487304"/>
          </a:xfrm>
          <a:prstGeom prst="rect">
            <a:avLst/>
          </a:prstGeom>
        </p:spPr>
      </p:pic>
      <p:pic>
        <p:nvPicPr>
          <p:cNvPr id="12" name="Picture 5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70B9C8CA-BFA2-0750-12B5-29AB2C3B4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44"/>
          <a:stretch/>
        </p:blipFill>
        <p:spPr>
          <a:xfrm>
            <a:off x="3389803" y="1123130"/>
            <a:ext cx="5306380" cy="4178368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5D24E9-81BA-6783-FA14-BAC440BFEF68}"/>
              </a:ext>
            </a:extLst>
          </p:cNvPr>
          <p:cNvSpPr txBox="1"/>
          <p:nvPr/>
        </p:nvSpPr>
        <p:spPr>
          <a:xfrm>
            <a:off x="3635896" y="1991673"/>
            <a:ext cx="20573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Feedback 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BF2CC-3241-0E69-D9A4-DFF906654854}"/>
              </a:ext>
            </a:extLst>
          </p:cNvPr>
          <p:cNvSpPr txBox="1"/>
          <p:nvPr/>
        </p:nvSpPr>
        <p:spPr>
          <a:xfrm>
            <a:off x="3526708" y="3694904"/>
            <a:ext cx="20573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Sentiment Analysis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70B82E-236C-C251-6638-FFC939B90DDA}"/>
              </a:ext>
            </a:extLst>
          </p:cNvPr>
          <p:cNvSpPr txBox="1"/>
          <p:nvPr/>
        </p:nvSpPr>
        <p:spPr>
          <a:xfrm>
            <a:off x="3779912" y="4405868"/>
            <a:ext cx="2057399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Product Review Comparative Analysis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4AEA92-F42C-9F27-82B4-6EFCAD8A9B75}"/>
              </a:ext>
            </a:extLst>
          </p:cNvPr>
          <p:cNvSpPr txBox="1"/>
          <p:nvPr/>
        </p:nvSpPr>
        <p:spPr>
          <a:xfrm>
            <a:off x="4237678" y="1373470"/>
            <a:ext cx="20573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cs typeface="Calibri"/>
              </a:rPr>
              <a:t>Automatic Segmentation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A76C44-6B0C-BA99-448B-9A48CCF91BE6}"/>
              </a:ext>
            </a:extLst>
          </p:cNvPr>
          <p:cNvSpPr txBox="1"/>
          <p:nvPr/>
        </p:nvSpPr>
        <p:spPr>
          <a:xfrm>
            <a:off x="3514313" y="2612852"/>
            <a:ext cx="2019529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Big Data – Dimensionality Reduction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280C87-B687-2FC6-722F-5CADF9E20DEC}"/>
              </a:ext>
            </a:extLst>
          </p:cNvPr>
          <p:cNvSpPr txBox="1"/>
          <p:nvPr/>
        </p:nvSpPr>
        <p:spPr>
          <a:xfrm>
            <a:off x="4779354" y="5012974"/>
            <a:ext cx="20573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Summarization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926BA6-B704-1554-3589-D4B82D2DFE96}"/>
              </a:ext>
            </a:extLst>
          </p:cNvPr>
          <p:cNvSpPr txBox="1"/>
          <p:nvPr/>
        </p:nvSpPr>
        <p:spPr>
          <a:xfrm>
            <a:off x="6502399" y="4962277"/>
            <a:ext cx="2057399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Automatization</a:t>
            </a:r>
          </a:p>
        </p:txBody>
      </p:sp>
      <p:sp>
        <p:nvSpPr>
          <p:cNvPr id="20" name="Bent Arrow 19"/>
          <p:cNvSpPr/>
          <p:nvPr/>
        </p:nvSpPr>
        <p:spPr>
          <a:xfrm flipV="1">
            <a:off x="1566960" y="3577580"/>
            <a:ext cx="936104" cy="79208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239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147" y="2169765"/>
            <a:ext cx="7926422" cy="1767576"/>
            <a:chOff x="81557" y="1135129"/>
            <a:chExt cx="8807136" cy="1963973"/>
          </a:xfrm>
        </p:grpSpPr>
        <p:sp>
          <p:nvSpPr>
            <p:cNvPr id="8" name="Oval 7"/>
            <p:cNvSpPr/>
            <p:nvPr/>
          </p:nvSpPr>
          <p:spPr>
            <a:xfrm>
              <a:off x="81557" y="1135129"/>
              <a:ext cx="1963973" cy="1963973"/>
            </a:xfrm>
            <a:prstGeom prst="ellipse">
              <a:avLst/>
            </a:prstGeom>
            <a:solidFill>
              <a:srgbClr val="CB79AA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60" b="1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objectives &amp; KPIs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756906" y="1135129"/>
              <a:ext cx="7131787" cy="1963973"/>
              <a:chOff x="1645588" y="1135129"/>
              <a:chExt cx="7131787" cy="1963973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3351038" y="1135129"/>
                <a:ext cx="1963973" cy="1963973"/>
              </a:xfrm>
              <a:prstGeom prst="ellipse">
                <a:avLst/>
              </a:prstGeom>
              <a:solidFill>
                <a:srgbClr val="CB79AA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60" b="1" dirty="0">
                    <a:solidFill>
                      <a:schemeClr val="accent3">
                        <a:lumMod val="75000"/>
                      </a:schemeClr>
                    </a:solidFill>
                    <a:latin typeface="+mj-lt"/>
                  </a:rPr>
                  <a:t>competitive analysis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082220" y="1135129"/>
                <a:ext cx="1963973" cy="1963973"/>
              </a:xfrm>
              <a:prstGeom prst="ellipse">
                <a:avLst/>
              </a:prstGeom>
              <a:solidFill>
                <a:srgbClr val="CB79AA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60" b="1" dirty="0">
                    <a:solidFill>
                      <a:schemeClr val="accent3">
                        <a:lumMod val="75000"/>
                      </a:schemeClr>
                    </a:solidFill>
                    <a:latin typeface="+mj-lt"/>
                  </a:rPr>
                  <a:t>content strategy</a:t>
                </a: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6813402" y="1135129"/>
                <a:ext cx="1963973" cy="1963973"/>
              </a:xfrm>
              <a:prstGeom prst="ellipse">
                <a:avLst/>
              </a:prstGeom>
              <a:solidFill>
                <a:srgbClr val="CB79AA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60" b="1" dirty="0">
                    <a:solidFill>
                      <a:schemeClr val="accent3">
                        <a:lumMod val="75000"/>
                      </a:schemeClr>
                    </a:solidFill>
                    <a:latin typeface="+mj-lt"/>
                  </a:rPr>
                  <a:t>tracking and optimizing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645588" y="1135129"/>
                <a:ext cx="1963973" cy="1963973"/>
              </a:xfrm>
              <a:prstGeom prst="ellipse">
                <a:avLst/>
              </a:prstGeom>
              <a:solidFill>
                <a:srgbClr val="CB79AA">
                  <a:alpha val="3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60" b="1" dirty="0">
                    <a:solidFill>
                      <a:schemeClr val="accent3">
                        <a:lumMod val="75000"/>
                      </a:schemeClr>
                    </a:solidFill>
                    <a:latin typeface="+mj-lt"/>
                  </a:rPr>
                  <a:t>target groups</a:t>
                </a:r>
              </a:p>
            </p:txBody>
          </p:sp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977" y="2984326"/>
            <a:ext cx="2396615" cy="23966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2" y="1067611"/>
            <a:ext cx="1882983" cy="18295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37" y="1112430"/>
            <a:ext cx="1416853" cy="17295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79" y="1057300"/>
            <a:ext cx="2020001" cy="18398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12" y="3311581"/>
            <a:ext cx="1496330" cy="20122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737">
            <a:off x="1753814" y="4947987"/>
            <a:ext cx="303953" cy="3039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4575">
            <a:off x="1760288" y="4278826"/>
            <a:ext cx="327677" cy="3276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177">
            <a:off x="551477" y="4211604"/>
            <a:ext cx="336029" cy="33602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191">
            <a:off x="1939372" y="4613892"/>
            <a:ext cx="297188" cy="29718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743">
            <a:off x="1398342" y="4157896"/>
            <a:ext cx="308102" cy="30810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4944">
            <a:off x="946602" y="4876142"/>
            <a:ext cx="343007" cy="34300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6777">
            <a:off x="540534" y="4815926"/>
            <a:ext cx="309483" cy="3094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8343">
            <a:off x="1346338" y="4534989"/>
            <a:ext cx="290318" cy="29031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9188">
            <a:off x="1357211" y="4910621"/>
            <a:ext cx="308528" cy="30852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7865">
            <a:off x="996296" y="4157895"/>
            <a:ext cx="319649" cy="3196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1558">
            <a:off x="904629" y="4499392"/>
            <a:ext cx="290352" cy="290352"/>
          </a:xfrm>
          <a:prstGeom prst="rect">
            <a:avLst/>
          </a:prstGeom>
        </p:spPr>
      </p:pic>
      <p:sp>
        <p:nvSpPr>
          <p:cNvPr id="26" name="Titel 1"/>
          <p:cNvSpPr txBox="1">
            <a:spLocks/>
          </p:cNvSpPr>
          <p:nvPr/>
        </p:nvSpPr>
        <p:spPr bwMode="auto">
          <a:xfrm>
            <a:off x="462022" y="140400"/>
            <a:ext cx="6840000" cy="903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SBWL Digital Marketing</a:t>
            </a:r>
            <a:r>
              <a:rPr lang="en-US" b="0" spc="-42" dirty="0"/>
              <a:t> </a:t>
            </a:r>
            <a:br>
              <a:rPr lang="en-US" b="0" spc="-42" dirty="0"/>
            </a:br>
            <a:r>
              <a:rPr lang="en-US" sz="2000" b="0" spc="-42" dirty="0"/>
              <a:t>The Electives: 	Social Media Campaign Management</a:t>
            </a:r>
            <a:endParaRPr lang="en-US" sz="2000" dirty="0"/>
          </a:p>
        </p:txBody>
      </p:sp>
      <p:sp>
        <p:nvSpPr>
          <p:cNvPr id="3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62407" y="5412059"/>
            <a:ext cx="892150" cy="258085"/>
          </a:xfrm>
        </p:spPr>
        <p:txBody>
          <a:bodyPr/>
          <a:lstStyle/>
          <a:p>
            <a:fld id="{5B2BC5C0-9ED4-4B0F-9024-E05AFC91B385}" type="slidenum">
              <a:rPr lang="de-AT" smtClean="0"/>
              <a:t>16</a:t>
            </a:fld>
            <a:endParaRPr lang="de-AT" dirty="0"/>
          </a:p>
        </p:txBody>
      </p:sp>
      <p:sp>
        <p:nvSpPr>
          <p:cNvPr id="3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8473119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5348878" y="1345332"/>
            <a:ext cx="3183562" cy="3396125"/>
            <a:chOff x="4945598" y="1081348"/>
            <a:chExt cx="3901022" cy="4161488"/>
          </a:xfrm>
        </p:grpSpPr>
        <p:grpSp>
          <p:nvGrpSpPr>
            <p:cNvPr id="8" name="Gruppieren 7"/>
            <p:cNvGrpSpPr/>
            <p:nvPr/>
          </p:nvGrpSpPr>
          <p:grpSpPr>
            <a:xfrm>
              <a:off x="4945598" y="1081348"/>
              <a:ext cx="3901022" cy="3839813"/>
              <a:chOff x="1575648" y="754117"/>
              <a:chExt cx="4017175" cy="3954144"/>
            </a:xfrm>
          </p:grpSpPr>
          <p:sp>
            <p:nvSpPr>
              <p:cNvPr id="65" name="Rechteck 64"/>
              <p:cNvSpPr/>
              <p:nvPr/>
            </p:nvSpPr>
            <p:spPr>
              <a:xfrm>
                <a:off x="1717020" y="3523787"/>
                <a:ext cx="3379283" cy="1184474"/>
              </a:xfrm>
              <a:prstGeom prst="rect">
                <a:avLst/>
              </a:prstGeom>
              <a:blipFill dpi="0" rotWithShape="1">
                <a:blip r:embed="rId3">
                  <a:alphaModFix amt="6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 dirty="0"/>
              </a:p>
            </p:txBody>
          </p:sp>
          <p:sp>
            <p:nvSpPr>
              <p:cNvPr id="66" name="Rechteck 65"/>
              <p:cNvSpPr/>
              <p:nvPr/>
            </p:nvSpPr>
            <p:spPr>
              <a:xfrm>
                <a:off x="1575648" y="1747086"/>
                <a:ext cx="4017175" cy="1678123"/>
              </a:xfrm>
              <a:prstGeom prst="rect">
                <a:avLst/>
              </a:prstGeom>
              <a:blipFill dpi="0" rotWithShape="1">
                <a:blip r:embed="rId4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 dirty="0"/>
              </a:p>
            </p:txBody>
          </p:sp>
          <p:sp>
            <p:nvSpPr>
              <p:cNvPr id="67" name="Rechteck 66"/>
              <p:cNvSpPr/>
              <p:nvPr/>
            </p:nvSpPr>
            <p:spPr>
              <a:xfrm>
                <a:off x="1575648" y="754117"/>
                <a:ext cx="4017175" cy="913759"/>
              </a:xfrm>
              <a:prstGeom prst="rect">
                <a:avLst/>
              </a:prstGeom>
              <a:blipFill dpi="0" rotWithShape="1">
                <a:blip r:embed="rId5">
                  <a:alphaModFix amt="6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 dirty="0"/>
              </a:p>
            </p:txBody>
          </p:sp>
        </p:grpSp>
        <p:sp>
          <p:nvSpPr>
            <p:cNvPr id="9" name="Rechteck 8"/>
            <p:cNvSpPr/>
            <p:nvPr/>
          </p:nvSpPr>
          <p:spPr>
            <a:xfrm>
              <a:off x="4945598" y="4446804"/>
              <a:ext cx="3603316" cy="796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 dirty="0"/>
            </a:p>
          </p:txBody>
        </p:sp>
      </p:grpSp>
      <p:sp>
        <p:nvSpPr>
          <p:cNvPr id="55" name="Rechteck 54"/>
          <p:cNvSpPr/>
          <p:nvPr/>
        </p:nvSpPr>
        <p:spPr>
          <a:xfrm>
            <a:off x="893110" y="2317721"/>
            <a:ext cx="566198" cy="119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41" name="Rechteck 40"/>
          <p:cNvSpPr/>
          <p:nvPr/>
        </p:nvSpPr>
        <p:spPr>
          <a:xfrm>
            <a:off x="473655" y="1356545"/>
            <a:ext cx="3869087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60" b="1" dirty="0"/>
              <a:t>Foundations </a:t>
            </a:r>
          </a:p>
          <a:p>
            <a:pPr marL="338138" lvl="1" indent="-280988">
              <a:buFont typeface="Arial" panose="020B0604020202020204" pitchFamily="34" charset="0"/>
              <a:buChar char="•"/>
            </a:pPr>
            <a:r>
              <a:rPr lang="en-US" sz="1260" dirty="0"/>
              <a:t>Technical SEO</a:t>
            </a:r>
          </a:p>
          <a:p>
            <a:pPr marL="338138" lvl="1" indent="-280988">
              <a:buFont typeface="Arial" panose="020B0604020202020204" pitchFamily="34" charset="0"/>
              <a:buChar char="•"/>
            </a:pPr>
            <a:r>
              <a:rPr lang="en-US" sz="1260" dirty="0"/>
              <a:t>Content generation and optimization</a:t>
            </a:r>
          </a:p>
          <a:p>
            <a:pPr marL="338138" lvl="1" indent="-280988">
              <a:buFont typeface="Arial" panose="020B0604020202020204" pitchFamily="34" charset="0"/>
              <a:buChar char="•"/>
            </a:pPr>
            <a:r>
              <a:rPr lang="en-US" sz="1260" dirty="0"/>
              <a:t>Ad optimization</a:t>
            </a:r>
          </a:p>
          <a:p>
            <a:pPr marL="338138" lvl="1" indent="-280988"/>
            <a:endParaRPr lang="en-US" sz="1260" dirty="0"/>
          </a:p>
          <a:p>
            <a:pPr marL="338138" indent="-280988"/>
            <a:r>
              <a:rPr lang="en-US" sz="1260" b="1" dirty="0"/>
              <a:t>Quantitative SEO &amp; SEA Techniques </a:t>
            </a:r>
          </a:p>
          <a:p>
            <a:pPr marL="338138" lvl="1" indent="-280988">
              <a:buFont typeface="Arial" panose="020B0604020202020204" pitchFamily="34" charset="0"/>
              <a:buChar char="•"/>
            </a:pPr>
            <a:r>
              <a:rPr lang="en-US" sz="1260" dirty="0"/>
              <a:t>KPIs, statistical methods, A/B testing and experimentation</a:t>
            </a:r>
          </a:p>
          <a:p>
            <a:pPr marL="338138" lvl="1" indent="-280988">
              <a:buFont typeface="Arial" panose="020B0604020202020204" pitchFamily="34" charset="0"/>
              <a:buChar char="•"/>
            </a:pPr>
            <a:r>
              <a:rPr lang="en-US" sz="1260" dirty="0"/>
              <a:t>Analytical machine learning</a:t>
            </a:r>
          </a:p>
          <a:p>
            <a:pPr marL="338138" lvl="1" indent="-280988">
              <a:buFont typeface="Arial" panose="020B0604020202020204" pitchFamily="34" charset="0"/>
              <a:buChar char="•"/>
            </a:pPr>
            <a:r>
              <a:rPr lang="en-US" sz="1260" dirty="0"/>
              <a:t>Generative SEO/SEA Content using LLMs</a:t>
            </a:r>
          </a:p>
          <a:p>
            <a:pPr marL="668655" lvl="1" indent="-257175">
              <a:buFont typeface="Arial" panose="020B0604020202020204" pitchFamily="34" charset="0"/>
              <a:buChar char="•"/>
            </a:pPr>
            <a:endParaRPr lang="en-US" sz="1260" dirty="0"/>
          </a:p>
          <a:p>
            <a:r>
              <a:rPr lang="en-US" sz="1260" b="1" dirty="0"/>
              <a:t>Practical applications</a:t>
            </a:r>
            <a:endParaRPr lang="en-US" sz="1260" dirty="0"/>
          </a:p>
        </p:txBody>
      </p:sp>
      <p:pic>
        <p:nvPicPr>
          <p:cNvPr id="63" name="Picture 6" descr="https://lh3.googleusercontent.com/o2ZhEqRRSvaouVS1Q1VnV99Lsb3as8jJlPejt3bhEQnDWR5mbtR6ua2R-Kg3bZaI2WyB3Uw5iTGeCH6EflKrwHsx0eonKtAUagcxO-zew4HvsNJlc2sGpN9gtIKNHXAvn5btJksm4F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36" y="4288631"/>
            <a:ext cx="873125" cy="87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Grafik 58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70695" y="4224307"/>
            <a:ext cx="561168" cy="561168"/>
          </a:xfrm>
          <a:prstGeom prst="rect">
            <a:avLst/>
          </a:prstGeom>
        </p:spPr>
      </p:pic>
      <p:sp>
        <p:nvSpPr>
          <p:cNvPr id="64" name="Abgerundetes Rechteck 63"/>
          <p:cNvSpPr/>
          <p:nvPr/>
        </p:nvSpPr>
        <p:spPr>
          <a:xfrm>
            <a:off x="6673774" y="4335124"/>
            <a:ext cx="1440603" cy="785022"/>
          </a:xfrm>
          <a:prstGeom prst="roundRect">
            <a:avLst/>
          </a:prstGeom>
          <a:solidFill>
            <a:schemeClr val="bg1"/>
          </a:solidFill>
          <a:ln w="6350">
            <a:solidFill>
              <a:srgbClr val="474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40" b="1" dirty="0">
                <a:solidFill>
                  <a:schemeClr val="tx2">
                    <a:lumMod val="50000"/>
                    <a:lumOff val="50000"/>
                  </a:schemeClr>
                </a:solidFill>
                <a:latin typeface="Matura MT Script Capitals" panose="03020802060602070202" pitchFamily="66" charset="0"/>
              </a:rPr>
              <a:t>  </a:t>
            </a:r>
            <a:r>
              <a:rPr lang="en-US" sz="3240" dirty="0">
                <a:solidFill>
                  <a:schemeClr val="tx2">
                    <a:lumMod val="50000"/>
                    <a:lumOff val="50000"/>
                  </a:schemeClr>
                </a:solidFill>
                <a:latin typeface="Matura MT Script Capitals" panose="03020802060602070202" pitchFamily="66" charset="0"/>
              </a:rPr>
              <a:t>π</a:t>
            </a:r>
            <a:r>
              <a:rPr lang="en-US" sz="324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η</a:t>
            </a:r>
            <a:r>
              <a:rPr lang="en-US" sz="324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χ</a:t>
            </a:r>
            <a:endParaRPr lang="en-US" sz="324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68" name="Gruppieren 67"/>
          <p:cNvGrpSpPr/>
          <p:nvPr/>
        </p:nvGrpSpPr>
        <p:grpSpPr>
          <a:xfrm>
            <a:off x="2746465" y="4285455"/>
            <a:ext cx="1642379" cy="851970"/>
            <a:chOff x="6988003" y="3056233"/>
            <a:chExt cx="1091810" cy="566367"/>
          </a:xfrm>
        </p:grpSpPr>
        <p:pic>
          <p:nvPicPr>
            <p:cNvPr id="69" name="Grafik 6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366" y="3056233"/>
              <a:ext cx="554447" cy="55488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70" name="Grafik 6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>
              <a:off x="7065899" y="3057478"/>
              <a:ext cx="565122" cy="565122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grpSp>
          <p:nvGrpSpPr>
            <p:cNvPr id="71" name="Gruppieren 70"/>
            <p:cNvGrpSpPr/>
            <p:nvPr/>
          </p:nvGrpSpPr>
          <p:grpSpPr>
            <a:xfrm>
              <a:off x="6988003" y="3056233"/>
              <a:ext cx="357254" cy="194221"/>
              <a:chOff x="4355479" y="3167598"/>
              <a:chExt cx="825782" cy="448936"/>
            </a:xfrm>
          </p:grpSpPr>
          <p:sp>
            <p:nvSpPr>
              <p:cNvPr id="72" name="Abgerundetes Rechteck 71"/>
              <p:cNvSpPr/>
              <p:nvPr/>
            </p:nvSpPr>
            <p:spPr>
              <a:xfrm>
                <a:off x="4355479" y="3167598"/>
                <a:ext cx="825782" cy="448936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rgbClr val="4747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6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73" name="Gerader Verbinder 72"/>
              <p:cNvCxnSpPr/>
              <p:nvPr/>
            </p:nvCxnSpPr>
            <p:spPr>
              <a:xfrm>
                <a:off x="4470821" y="3269861"/>
                <a:ext cx="388779" cy="0"/>
              </a:xfrm>
              <a:prstGeom prst="line">
                <a:avLst/>
              </a:prstGeom>
              <a:solidFill>
                <a:schemeClr val="bg1"/>
              </a:solidFill>
              <a:ln w="28575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r Verbinder 73"/>
              <p:cNvCxnSpPr/>
              <p:nvPr/>
            </p:nvCxnSpPr>
            <p:spPr>
              <a:xfrm>
                <a:off x="4470821" y="3395458"/>
                <a:ext cx="602256" cy="0"/>
              </a:xfrm>
              <a:prstGeom prst="line">
                <a:avLst/>
              </a:prstGeom>
              <a:solidFill>
                <a:schemeClr val="bg1"/>
              </a:solidFill>
              <a:ln w="28575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r Verbinder 74"/>
              <p:cNvCxnSpPr/>
              <p:nvPr/>
            </p:nvCxnSpPr>
            <p:spPr>
              <a:xfrm>
                <a:off x="4470821" y="3521056"/>
                <a:ext cx="495129" cy="0"/>
              </a:xfrm>
              <a:prstGeom prst="line">
                <a:avLst/>
              </a:prstGeom>
              <a:solidFill>
                <a:schemeClr val="bg1"/>
              </a:solidFill>
              <a:ln w="28575"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itel 1"/>
          <p:cNvSpPr txBox="1">
            <a:spLocks/>
          </p:cNvSpPr>
          <p:nvPr/>
        </p:nvSpPr>
        <p:spPr bwMode="auto">
          <a:xfrm>
            <a:off x="462022" y="140400"/>
            <a:ext cx="6840000" cy="903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SBWL Digital Marketing</a:t>
            </a:r>
            <a:r>
              <a:rPr lang="en-US" b="0" spc="-42" dirty="0"/>
              <a:t> </a:t>
            </a:r>
            <a:br>
              <a:rPr lang="en-US" b="0" spc="-42" dirty="0"/>
            </a:br>
            <a:r>
              <a:rPr lang="en-US" sz="2000" b="0" spc="-42" dirty="0"/>
              <a:t>The Electives: 	A Practical Guide to SEO and SEA Marketing</a:t>
            </a:r>
            <a:endParaRPr lang="en-US" sz="2000" dirty="0"/>
          </a:p>
        </p:txBody>
      </p:sp>
      <p:sp>
        <p:nvSpPr>
          <p:cNvPr id="2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62407" y="5412059"/>
            <a:ext cx="892150" cy="258085"/>
          </a:xfrm>
        </p:spPr>
        <p:txBody>
          <a:bodyPr/>
          <a:lstStyle/>
          <a:p>
            <a:fld id="{5B2BC5C0-9ED4-4B0F-9024-E05AFC91B385}" type="slidenum">
              <a:rPr lang="de-AT" smtClean="0"/>
              <a:t>17</a:t>
            </a:fld>
            <a:endParaRPr lang="de-AT" dirty="0"/>
          </a:p>
        </p:txBody>
      </p:sp>
      <p:sp>
        <p:nvSpPr>
          <p:cNvPr id="2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8826" y="4801716"/>
            <a:ext cx="2017390" cy="84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6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 bwMode="auto">
          <a:xfrm>
            <a:off x="462022" y="140400"/>
            <a:ext cx="7278330" cy="903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SBWL Digital Marketing</a:t>
            </a:r>
            <a:r>
              <a:rPr lang="en-US" b="0" spc="-42" dirty="0"/>
              <a:t> </a:t>
            </a:r>
            <a:br>
              <a:rPr lang="en-US" b="0" spc="-42" dirty="0"/>
            </a:br>
            <a:r>
              <a:rPr lang="en-US" sz="2000" b="0" spc="-42" dirty="0"/>
              <a:t>The Electives: 	Growing Companies with Google Ads &amp; Analytics</a:t>
            </a:r>
            <a:endParaRPr lang="en-US" sz="2000" dirty="0"/>
          </a:p>
        </p:txBody>
      </p:sp>
      <p:sp>
        <p:nvSpPr>
          <p:cNvPr id="11" name="Google Shape;173;p3"/>
          <p:cNvSpPr txBox="1"/>
          <p:nvPr/>
        </p:nvSpPr>
        <p:spPr>
          <a:xfrm>
            <a:off x="462400" y="1413100"/>
            <a:ext cx="4822500" cy="36276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06D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45700" rIns="245875" bIns="45700" anchor="t" anchorCtr="0">
            <a:normAutofit fontScale="85000" lnSpcReduction="20000"/>
          </a:bodyPr>
          <a:lstStyle/>
          <a:p>
            <a:pPr marL="176213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600"/>
              <a:buFont typeface="Noto Sans Symbols"/>
              <a:buNone/>
            </a:pPr>
            <a:r>
              <a:rPr lang="en-US" sz="2100" b="1" dirty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What You’ll Discover:</a:t>
            </a:r>
            <a:endParaRPr sz="2100" b="1" i="0" u="none" strike="noStrike" cap="none" dirty="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347662" marR="0" lvl="1" indent="-184149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Char char="▪"/>
            </a:pPr>
            <a:r>
              <a:rPr lang="en-US" sz="16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Up-to-date &amp; practical knowledge about Google Ads campaigns</a:t>
            </a:r>
            <a:endParaRPr sz="1600" b="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7662" marR="0" lvl="1" indent="-18414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Char char="▪"/>
            </a:pPr>
            <a:r>
              <a:rPr lang="en-US" sz="16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How to set up your first campaigns in Google Ads</a:t>
            </a:r>
            <a:endParaRPr sz="1600" b="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7662" marR="0" lvl="1" indent="-184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Char char="▪"/>
            </a:pPr>
            <a:r>
              <a:rPr lang="en-US" sz="16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Everything you need to know to take the Google Ads Certificate at the end of the course (bonus part of your grade)</a:t>
            </a:r>
            <a:endParaRPr sz="16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7662" marR="0" lvl="1" indent="-18414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Verdana"/>
              <a:buChar char="▪"/>
            </a:pPr>
            <a:r>
              <a:rPr lang="en-US" sz="16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Important basics of Google Analytics</a:t>
            </a:r>
            <a:endParaRPr sz="1600" b="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7662" marR="0" lvl="1" indent="-18415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Font typeface="Verdana"/>
              <a:buChar char="▪"/>
            </a:pPr>
            <a:r>
              <a:rPr lang="en-US" sz="16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Insights and tips from running a global marketing agency with 2000+ worldwide clients from many different industries</a:t>
            </a:r>
            <a:endParaRPr sz="1600" b="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" name="Google Shape;17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9863" y="2434946"/>
            <a:ext cx="2914726" cy="728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76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6146" y="1435050"/>
            <a:ext cx="1204167" cy="90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77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4150" y="1553987"/>
            <a:ext cx="1934976" cy="66595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62407" y="5412059"/>
            <a:ext cx="892150" cy="258085"/>
          </a:xfrm>
        </p:spPr>
        <p:txBody>
          <a:bodyPr/>
          <a:lstStyle/>
          <a:p>
            <a:fld id="{5B2BC5C0-9ED4-4B0F-9024-E05AFC91B385}" type="slidenum">
              <a:rPr lang="de-AT" smtClean="0"/>
              <a:t>18</a:t>
            </a:fld>
            <a:endParaRPr lang="de-AT" dirty="0"/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6158" y="3432924"/>
            <a:ext cx="2912306" cy="165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8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el 1"/>
          <p:cNvSpPr txBox="1">
            <a:spLocks/>
          </p:cNvSpPr>
          <p:nvPr/>
        </p:nvSpPr>
        <p:spPr bwMode="auto">
          <a:xfrm>
            <a:off x="462022" y="140400"/>
            <a:ext cx="6840000" cy="903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SBWL Digital Marketing</a:t>
            </a:r>
            <a:r>
              <a:rPr lang="en-US" b="0" spc="-42" dirty="0"/>
              <a:t> </a:t>
            </a:r>
            <a:br>
              <a:rPr lang="en-US" b="0" spc="-42" dirty="0"/>
            </a:br>
            <a:r>
              <a:rPr lang="en-US" sz="2000" b="0" spc="-42" dirty="0"/>
              <a:t>The Electives: 	Influencer Marketing Campaign Management</a:t>
            </a:r>
            <a:endParaRPr lang="en-US" sz="2000" dirty="0"/>
          </a:p>
        </p:txBody>
      </p:sp>
      <p:sp>
        <p:nvSpPr>
          <p:cNvPr id="4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62407" y="5412059"/>
            <a:ext cx="892150" cy="258085"/>
          </a:xfrm>
        </p:spPr>
        <p:txBody>
          <a:bodyPr/>
          <a:lstStyle/>
          <a:p>
            <a:fld id="{5B2BC5C0-9ED4-4B0F-9024-E05AFC91B385}" type="slidenum">
              <a:rPr lang="de-AT" smtClean="0"/>
              <a:t>19</a:t>
            </a:fld>
            <a:endParaRPr lang="de-AT" dirty="0"/>
          </a:p>
        </p:txBody>
      </p:sp>
      <p:sp>
        <p:nvSpPr>
          <p:cNvPr id="4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  <p:pic>
        <p:nvPicPr>
          <p:cNvPr id="48" name="Grafik 4">
            <a:extLst>
              <a:ext uri="{FF2B5EF4-FFF2-40B4-BE49-F238E27FC236}">
                <a16:creationId xmlns:a16="http://schemas.microsoft.com/office/drawing/2014/main" id="{FC18736F-B894-4CFA-88C1-6C3C60D23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8" t="8432" r="9008"/>
          <a:stretch/>
        </p:blipFill>
        <p:spPr>
          <a:xfrm>
            <a:off x="777916" y="2089457"/>
            <a:ext cx="873890" cy="1301408"/>
          </a:xfrm>
          <a:prstGeom prst="ellipse">
            <a:avLst/>
          </a:prstGeom>
        </p:spPr>
      </p:pic>
      <p:pic>
        <p:nvPicPr>
          <p:cNvPr id="49" name="Grafik 38">
            <a:extLst>
              <a:ext uri="{FF2B5EF4-FFF2-40B4-BE49-F238E27FC236}">
                <a16:creationId xmlns:a16="http://schemas.microsoft.com/office/drawing/2014/main" id="{8483D130-3F9D-4337-A5E9-177B7FDDFF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t="34101" r="47412" b="87"/>
          <a:stretch/>
        </p:blipFill>
        <p:spPr>
          <a:xfrm>
            <a:off x="1739468" y="2072863"/>
            <a:ext cx="1218255" cy="875436"/>
          </a:xfrm>
          <a:prstGeom prst="roundRect">
            <a:avLst/>
          </a:prstGeom>
        </p:spPr>
      </p:pic>
      <p:grpSp>
        <p:nvGrpSpPr>
          <p:cNvPr id="50" name="Gruppieren 72">
            <a:extLst>
              <a:ext uri="{FF2B5EF4-FFF2-40B4-BE49-F238E27FC236}">
                <a16:creationId xmlns:a16="http://schemas.microsoft.com/office/drawing/2014/main" id="{4FD805DF-202B-4120-9A51-7A5EC90D61C8}"/>
              </a:ext>
            </a:extLst>
          </p:cNvPr>
          <p:cNvGrpSpPr/>
          <p:nvPr/>
        </p:nvGrpSpPr>
        <p:grpSpPr>
          <a:xfrm>
            <a:off x="1975364" y="3841680"/>
            <a:ext cx="1638674" cy="1431062"/>
            <a:chOff x="1254333" y="3836988"/>
            <a:chExt cx="1820749" cy="1590069"/>
          </a:xfrm>
        </p:grpSpPr>
        <p:pic>
          <p:nvPicPr>
            <p:cNvPr id="51" name="Picture 3">
              <a:extLst>
                <a:ext uri="{FF2B5EF4-FFF2-40B4-BE49-F238E27FC236}">
                  <a16:creationId xmlns:a16="http://schemas.microsoft.com/office/drawing/2014/main" id="{09768473-A0F7-4D05-814A-1637EA846B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333" y="3836988"/>
              <a:ext cx="1177764" cy="1123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Grafik 40">
              <a:extLst>
                <a:ext uri="{FF2B5EF4-FFF2-40B4-BE49-F238E27FC236}">
                  <a16:creationId xmlns:a16="http://schemas.microsoft.com/office/drawing/2014/main" id="{2AEE0B52-769B-4665-BBE4-6F589E762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502" y="4533522"/>
              <a:ext cx="1391580" cy="893535"/>
            </a:xfrm>
            <a:prstGeom prst="rect">
              <a:avLst/>
            </a:prstGeom>
          </p:spPr>
        </p:pic>
      </p:grpSp>
      <p:pic>
        <p:nvPicPr>
          <p:cNvPr id="53" name="Grafik 5" descr="Ein Bild, das Text, Person, Personen, Screenshot enthält.&#10;&#10;Beschreibung automatisch generiert.">
            <a:extLst>
              <a:ext uri="{FF2B5EF4-FFF2-40B4-BE49-F238E27FC236}">
                <a16:creationId xmlns:a16="http://schemas.microsoft.com/office/drawing/2014/main" id="{24EBFC22-939A-49FD-B68A-96FBDC6485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602" t="3166" r="50139" b="53122"/>
          <a:stretch/>
        </p:blipFill>
        <p:spPr>
          <a:xfrm>
            <a:off x="1644919" y="3018076"/>
            <a:ext cx="1059341" cy="681773"/>
          </a:xfrm>
          <a:prstGeom prst="rect">
            <a:avLst/>
          </a:prstGeom>
        </p:spPr>
      </p:pic>
      <p:grpSp>
        <p:nvGrpSpPr>
          <p:cNvPr id="54" name="Gruppieren 73">
            <a:extLst>
              <a:ext uri="{FF2B5EF4-FFF2-40B4-BE49-F238E27FC236}">
                <a16:creationId xmlns:a16="http://schemas.microsoft.com/office/drawing/2014/main" id="{E2FD8A36-B1BB-49EE-96BD-0F80BE5A136F}"/>
              </a:ext>
            </a:extLst>
          </p:cNvPr>
          <p:cNvGrpSpPr/>
          <p:nvPr/>
        </p:nvGrpSpPr>
        <p:grpSpPr>
          <a:xfrm rot="20218966">
            <a:off x="1289057" y="3553825"/>
            <a:ext cx="268596" cy="1021248"/>
            <a:chOff x="814018" y="3274132"/>
            <a:chExt cx="298440" cy="113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6" name="Freihand 7">
                  <a:extLst>
                    <a:ext uri="{FF2B5EF4-FFF2-40B4-BE49-F238E27FC236}">
                      <a16:creationId xmlns:a16="http://schemas.microsoft.com/office/drawing/2014/main" id="{7D16AC04-45BB-472B-B6F4-787020A4FC03}"/>
                    </a:ext>
                  </a:extLst>
                </p14:cNvPr>
                <p14:cNvContentPartPr/>
                <p14:nvPr/>
              </p14:nvContentPartPr>
              <p14:xfrm>
                <a:off x="814018" y="3274132"/>
                <a:ext cx="298440" cy="1074600"/>
              </p14:xfrm>
            </p:contentPart>
          </mc:Choice>
          <mc:Fallback xmlns="">
            <p:pic>
              <p:nvPicPr>
                <p:cNvPr id="8" name="Freihand 7">
                  <a:extLst>
                    <a:ext uri="{FF2B5EF4-FFF2-40B4-BE49-F238E27FC236}">
                      <a16:creationId xmlns:a16="http://schemas.microsoft.com/office/drawing/2014/main" id="{7D16AC04-45BB-472B-B6F4-787020A4FC0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05018" y="3265492"/>
                  <a:ext cx="316080" cy="10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7" name="Freihand 43">
                  <a:extLst>
                    <a:ext uri="{FF2B5EF4-FFF2-40B4-BE49-F238E27FC236}">
                      <a16:creationId xmlns:a16="http://schemas.microsoft.com/office/drawing/2014/main" id="{68B0AEDC-ED05-4378-8CE5-5F16A4E09894}"/>
                    </a:ext>
                  </a:extLst>
                </p14:cNvPr>
                <p14:cNvContentPartPr/>
                <p14:nvPr/>
              </p14:nvContentPartPr>
              <p14:xfrm>
                <a:off x="949378" y="4361332"/>
                <a:ext cx="100800" cy="4752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68B0AEDC-ED05-4378-8CE5-5F16A4E0989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40378" y="4352692"/>
                  <a:ext cx="118440" cy="651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8" name="Grafik 66">
            <a:extLst>
              <a:ext uri="{FF2B5EF4-FFF2-40B4-BE49-F238E27FC236}">
                <a16:creationId xmlns:a16="http://schemas.microsoft.com/office/drawing/2014/main" id="{FE087B52-DFD7-44FE-97A0-851285BDC1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263" flipH="1">
            <a:off x="4643329" y="1223384"/>
            <a:ext cx="3893624" cy="3544133"/>
          </a:xfrm>
          <a:prstGeom prst="rect">
            <a:avLst/>
          </a:prstGeom>
        </p:spPr>
      </p:pic>
      <p:sp>
        <p:nvSpPr>
          <p:cNvPr id="60" name="Textfeld 67">
            <a:extLst>
              <a:ext uri="{FF2B5EF4-FFF2-40B4-BE49-F238E27FC236}">
                <a16:creationId xmlns:a16="http://schemas.microsoft.com/office/drawing/2014/main" id="{9C988765-7BDE-4771-812C-631AF5F30C27}"/>
              </a:ext>
            </a:extLst>
          </p:cNvPr>
          <p:cNvSpPr txBox="1"/>
          <p:nvPr/>
        </p:nvSpPr>
        <p:spPr>
          <a:xfrm>
            <a:off x="5288937" y="1495902"/>
            <a:ext cx="2952093" cy="213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80"/>
              </a:spcAft>
            </a:pPr>
            <a:r>
              <a:rPr lang="en-US" sz="1980" b="1" i="1" dirty="0">
                <a:solidFill>
                  <a:srgbClr val="0C94B7"/>
                </a:solidFill>
              </a:rPr>
              <a:t>So…</a:t>
            </a:r>
          </a:p>
          <a:p>
            <a:pPr marL="411480" indent="-251460">
              <a:spcAft>
                <a:spcPts val="720"/>
              </a:spcAft>
              <a:buClr>
                <a:srgbClr val="0C94B7"/>
              </a:buClr>
              <a:buFont typeface="Wingdings" panose="05000000000000000000" pitchFamily="2" charset="2"/>
              <a:buChar char="§"/>
            </a:pPr>
            <a:r>
              <a:rPr lang="en-US" sz="1440" dirty="0"/>
              <a:t>What makes people talk?</a:t>
            </a:r>
          </a:p>
          <a:p>
            <a:pPr marL="411480" indent="-251460">
              <a:spcAft>
                <a:spcPts val="720"/>
              </a:spcAft>
              <a:buClr>
                <a:srgbClr val="0C94B7"/>
              </a:buClr>
              <a:buFont typeface="Wingdings" panose="05000000000000000000" pitchFamily="2" charset="2"/>
              <a:buChar char="§"/>
            </a:pPr>
            <a:r>
              <a:rPr lang="en-US" sz="1440" dirty="0"/>
              <a:t>How to utilize this?</a:t>
            </a:r>
          </a:p>
          <a:p>
            <a:pPr marL="411480" indent="-251460">
              <a:spcAft>
                <a:spcPts val="720"/>
              </a:spcAft>
              <a:buClr>
                <a:srgbClr val="0C94B7"/>
              </a:buClr>
              <a:buFont typeface="Wingdings" panose="05000000000000000000" pitchFamily="2" charset="2"/>
              <a:buChar char="§"/>
            </a:pPr>
            <a:r>
              <a:rPr lang="en-US" sz="1440" dirty="0"/>
              <a:t>How to set up influencer campaigns?</a:t>
            </a:r>
          </a:p>
          <a:p>
            <a:pPr marL="411480" indent="-251460">
              <a:spcAft>
                <a:spcPts val="720"/>
              </a:spcAft>
              <a:buClr>
                <a:srgbClr val="0C94B7"/>
              </a:buClr>
              <a:buFont typeface="Wingdings" panose="05000000000000000000" pitchFamily="2" charset="2"/>
              <a:buChar char="§"/>
            </a:pPr>
            <a:r>
              <a:rPr lang="en-US" sz="1440" dirty="0"/>
              <a:t>And integrate them to the marketing mix?</a:t>
            </a:r>
          </a:p>
        </p:txBody>
      </p:sp>
      <p:sp>
        <p:nvSpPr>
          <p:cNvPr id="61" name="Textfeld 71">
            <a:extLst>
              <a:ext uri="{FF2B5EF4-FFF2-40B4-BE49-F238E27FC236}">
                <a16:creationId xmlns:a16="http://schemas.microsoft.com/office/drawing/2014/main" id="{42E756C4-A44A-415B-9F1D-DCC62E8FF81D}"/>
              </a:ext>
            </a:extLst>
          </p:cNvPr>
          <p:cNvSpPr txBox="1"/>
          <p:nvPr/>
        </p:nvSpPr>
        <p:spPr>
          <a:xfrm>
            <a:off x="857681" y="1495902"/>
            <a:ext cx="1958778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80" b="1" i="1" dirty="0">
                <a:solidFill>
                  <a:srgbClr val="0C94B7"/>
                </a:solidFill>
              </a:rPr>
              <a:t>In theory…</a:t>
            </a:r>
          </a:p>
        </p:txBody>
      </p:sp>
      <p:grpSp>
        <p:nvGrpSpPr>
          <p:cNvPr id="62" name="Gruppieren 78">
            <a:extLst>
              <a:ext uri="{FF2B5EF4-FFF2-40B4-BE49-F238E27FC236}">
                <a16:creationId xmlns:a16="http://schemas.microsoft.com/office/drawing/2014/main" id="{45B76CD5-1EC3-493D-BB35-CEC37B8B9BA5}"/>
              </a:ext>
            </a:extLst>
          </p:cNvPr>
          <p:cNvGrpSpPr/>
          <p:nvPr/>
        </p:nvGrpSpPr>
        <p:grpSpPr>
          <a:xfrm>
            <a:off x="3394332" y="3897540"/>
            <a:ext cx="487620" cy="468504"/>
            <a:chOff x="3263480" y="4013100"/>
            <a:chExt cx="541800" cy="52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6" name="Freihand 74">
                  <a:extLst>
                    <a:ext uri="{FF2B5EF4-FFF2-40B4-BE49-F238E27FC236}">
                      <a16:creationId xmlns:a16="http://schemas.microsoft.com/office/drawing/2014/main" id="{EC747259-23A0-4F72-A682-E5647E72502C}"/>
                    </a:ext>
                  </a:extLst>
                </p14:cNvPr>
                <p14:cNvContentPartPr/>
                <p14:nvPr/>
              </p14:nvContentPartPr>
              <p14:xfrm>
                <a:off x="3263480" y="4035780"/>
                <a:ext cx="444600" cy="497880"/>
              </p14:xfrm>
            </p:contentPart>
          </mc:Choice>
          <mc:Fallback xmlns="">
            <p:pic>
              <p:nvPicPr>
                <p:cNvPr id="75" name="Freihand 74">
                  <a:extLst>
                    <a:ext uri="{FF2B5EF4-FFF2-40B4-BE49-F238E27FC236}">
                      <a16:creationId xmlns:a16="http://schemas.microsoft.com/office/drawing/2014/main" id="{EC747259-23A0-4F72-A682-E5647E72502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54480" y="4026780"/>
                  <a:ext cx="46224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77" name="Freihand 75">
                  <a:extLst>
                    <a:ext uri="{FF2B5EF4-FFF2-40B4-BE49-F238E27FC236}">
                      <a16:creationId xmlns:a16="http://schemas.microsoft.com/office/drawing/2014/main" id="{71BD3EB2-2C20-4BC4-808B-DE9BC8E7D38A}"/>
                    </a:ext>
                  </a:extLst>
                </p14:cNvPr>
                <p14:cNvContentPartPr/>
                <p14:nvPr/>
              </p14:nvContentPartPr>
              <p14:xfrm>
                <a:off x="3588560" y="4025340"/>
                <a:ext cx="119520" cy="72720"/>
              </p14:xfrm>
            </p:contentPart>
          </mc:Choice>
          <mc:Fallback xmlns="">
            <p:pic>
              <p:nvPicPr>
                <p:cNvPr id="76" name="Freihand 75">
                  <a:extLst>
                    <a:ext uri="{FF2B5EF4-FFF2-40B4-BE49-F238E27FC236}">
                      <a16:creationId xmlns:a16="http://schemas.microsoft.com/office/drawing/2014/main" id="{71BD3EB2-2C20-4BC4-808B-DE9BC8E7D38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79920" y="4016700"/>
                  <a:ext cx="13716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8" name="Freihand 77">
                  <a:extLst>
                    <a:ext uri="{FF2B5EF4-FFF2-40B4-BE49-F238E27FC236}">
                      <a16:creationId xmlns:a16="http://schemas.microsoft.com/office/drawing/2014/main" id="{670B779C-8AB0-4E96-B34E-FC687266EF15}"/>
                    </a:ext>
                  </a:extLst>
                </p14:cNvPr>
                <p14:cNvContentPartPr/>
                <p14:nvPr/>
              </p14:nvContentPartPr>
              <p14:xfrm>
                <a:off x="3707720" y="4013100"/>
                <a:ext cx="97560" cy="173160"/>
              </p14:xfrm>
            </p:contentPart>
          </mc:Choice>
          <mc:Fallback xmlns="">
            <p:pic>
              <p:nvPicPr>
                <p:cNvPr id="78" name="Freihand 77">
                  <a:extLst>
                    <a:ext uri="{FF2B5EF4-FFF2-40B4-BE49-F238E27FC236}">
                      <a16:creationId xmlns:a16="http://schemas.microsoft.com/office/drawing/2014/main" id="{670B779C-8AB0-4E96-B34E-FC687266EF1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699080" y="4004100"/>
                  <a:ext cx="115200" cy="190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9" name="Freihand 79">
                <a:extLst>
                  <a:ext uri="{FF2B5EF4-FFF2-40B4-BE49-F238E27FC236}">
                    <a16:creationId xmlns:a16="http://schemas.microsoft.com/office/drawing/2014/main" id="{81F596FA-C0F8-4202-AF88-646F08FAE040}"/>
                  </a:ext>
                </a:extLst>
              </p14:cNvPr>
              <p14:cNvContentPartPr/>
              <p14:nvPr/>
            </p14:nvContentPartPr>
            <p14:xfrm>
              <a:off x="-754848" y="3954564"/>
              <a:ext cx="324" cy="324"/>
            </p14:xfrm>
          </p:contentPart>
        </mc:Choice>
        <mc:Fallback xmlns="">
          <p:pic>
            <p:nvPicPr>
              <p:cNvPr id="79" name="Freihand 79">
                <a:extLst>
                  <a:ext uri="{FF2B5EF4-FFF2-40B4-BE49-F238E27FC236}">
                    <a16:creationId xmlns:a16="http://schemas.microsoft.com/office/drawing/2014/main" id="{81F596FA-C0F8-4202-AF88-646F08FAE04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765864" y="3943548"/>
                <a:ext cx="22356" cy="22356"/>
              </a:xfrm>
              <a:prstGeom prst="rect">
                <a:avLst/>
              </a:prstGeom>
            </p:spPr>
          </p:pic>
        </mc:Fallback>
      </mc:AlternateContent>
      <p:pic>
        <p:nvPicPr>
          <p:cNvPr id="80" name="Grafik 82">
            <a:extLst>
              <a:ext uri="{FF2B5EF4-FFF2-40B4-BE49-F238E27FC236}">
                <a16:creationId xmlns:a16="http://schemas.microsoft.com/office/drawing/2014/main" id="{6F155376-9267-4737-AE61-3CBF58A53B8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t="11211" r="17769" b="11211"/>
          <a:stretch/>
        </p:blipFill>
        <p:spPr>
          <a:xfrm>
            <a:off x="3338445" y="3028834"/>
            <a:ext cx="1052455" cy="81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3116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SBWL Digital Marketing</a:t>
            </a:r>
            <a:br>
              <a:rPr lang="en-US" dirty="0"/>
            </a:br>
            <a:r>
              <a:rPr lang="en-US" sz="2000" b="0" dirty="0"/>
              <a:t>The Makeup</a:t>
            </a:r>
            <a:endParaRPr lang="de-AT" sz="2000" b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5C0-9ED4-4B0F-9024-E05AFC91B385}" type="slidenum">
              <a:rPr lang="de-AT" smtClean="0"/>
              <a:t>2</a:t>
            </a:fld>
            <a:endParaRPr lang="de-AT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890" y="2541102"/>
            <a:ext cx="2376264" cy="138615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755576" y="2300407"/>
            <a:ext cx="3600000" cy="18002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4845643" y="2300407"/>
            <a:ext cx="3600000" cy="18002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winkelte Verbindung 17"/>
          <p:cNvCxnSpPr>
            <a:stCxn id="11" idx="2"/>
            <a:endCxn id="9" idx="0"/>
          </p:cNvCxnSpPr>
          <p:nvPr/>
        </p:nvCxnSpPr>
        <p:spPr>
          <a:xfrm rot="5400000">
            <a:off x="3281630" y="1010037"/>
            <a:ext cx="564316" cy="2016424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winkelte Verbindung 18"/>
          <p:cNvCxnSpPr>
            <a:stCxn id="11" idx="2"/>
            <a:endCxn id="17" idx="0"/>
          </p:cNvCxnSpPr>
          <p:nvPr/>
        </p:nvCxnSpPr>
        <p:spPr>
          <a:xfrm rot="16200000" flipH="1">
            <a:off x="5326663" y="981427"/>
            <a:ext cx="564316" cy="2073643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210607" y="1302717"/>
            <a:ext cx="4722786" cy="433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b="1" dirty="0"/>
              <a:t>SBWL Service &amp; Digital Marketing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277C71E-66CD-4A43-9CEA-F2B94FB41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891" y="2541103"/>
            <a:ext cx="2376264" cy="1386154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216D70B4-0E5B-4B4B-AA8C-9D8F22493E6D}"/>
              </a:ext>
            </a:extLst>
          </p:cNvPr>
          <p:cNvSpPr/>
          <p:nvPr/>
        </p:nvSpPr>
        <p:spPr>
          <a:xfrm>
            <a:off x="755577" y="2300408"/>
            <a:ext cx="3600000" cy="18002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86D19BE1-A697-4661-811F-6214813CB41C}"/>
              </a:ext>
            </a:extLst>
          </p:cNvPr>
          <p:cNvSpPr/>
          <p:nvPr/>
        </p:nvSpPr>
        <p:spPr>
          <a:xfrm>
            <a:off x="4845644" y="2300408"/>
            <a:ext cx="3600000" cy="18002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winkelte Verbindung 18">
            <a:extLst>
              <a:ext uri="{FF2B5EF4-FFF2-40B4-BE49-F238E27FC236}">
                <a16:creationId xmlns:a16="http://schemas.microsoft.com/office/drawing/2014/main" id="{43A20E9D-B098-4558-BDA4-C53FA6C95E85}"/>
              </a:ext>
            </a:extLst>
          </p:cNvPr>
          <p:cNvCxnSpPr>
            <a:stCxn id="25" idx="2"/>
            <a:endCxn id="23" idx="0"/>
          </p:cNvCxnSpPr>
          <p:nvPr/>
        </p:nvCxnSpPr>
        <p:spPr>
          <a:xfrm rot="16200000" flipH="1">
            <a:off x="5326664" y="981428"/>
            <a:ext cx="564316" cy="2073643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275C9B02-C36F-426F-A122-6EC72560523D}"/>
              </a:ext>
            </a:extLst>
          </p:cNvPr>
          <p:cNvSpPr txBox="1"/>
          <p:nvPr/>
        </p:nvSpPr>
        <p:spPr>
          <a:xfrm>
            <a:off x="2210608" y="1302718"/>
            <a:ext cx="4722786" cy="433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2400" b="1" dirty="0"/>
              <a:t>Digital Marketing</a:t>
            </a:r>
          </a:p>
        </p:txBody>
      </p:sp>
      <p:sp>
        <p:nvSpPr>
          <p:cNvPr id="21" name="Rechteck 2"/>
          <p:cNvSpPr/>
          <p:nvPr/>
        </p:nvSpPr>
        <p:spPr>
          <a:xfrm>
            <a:off x="1355656" y="4441676"/>
            <a:ext cx="2352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spcBef>
                <a:spcPct val="20000"/>
              </a:spcBef>
              <a:buSzPct val="65000"/>
            </a:pPr>
            <a:r>
              <a:rPr lang="de-DE" sz="2000" dirty="0">
                <a:latin typeface="Verdana" pitchFamily="34" charset="0"/>
              </a:rPr>
              <a:t>wu.ac.at/</a:t>
            </a:r>
            <a:r>
              <a:rPr lang="de-DE" sz="2000" dirty="0" err="1">
                <a:latin typeface="Verdana" pitchFamily="34" charset="0"/>
              </a:rPr>
              <a:t>mca</a:t>
            </a:r>
            <a:endParaRPr lang="de-DE" sz="2000" dirty="0">
              <a:latin typeface="Verdana" pitchFamily="34" charset="0"/>
            </a:endParaRPr>
          </a:p>
        </p:txBody>
      </p:sp>
      <p:sp>
        <p:nvSpPr>
          <p:cNvPr id="26" name="Rechteck 4"/>
          <p:cNvSpPr/>
          <p:nvPr/>
        </p:nvSpPr>
        <p:spPr>
          <a:xfrm>
            <a:off x="5580112" y="4441676"/>
            <a:ext cx="2105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latin typeface="Verdana" pitchFamily="34" charset="0"/>
              </a:rPr>
              <a:t>wu.ac.at/</a:t>
            </a:r>
            <a:r>
              <a:rPr lang="de-DE" sz="2000" dirty="0" err="1">
                <a:latin typeface="Verdana" pitchFamily="34" charset="0"/>
              </a:rPr>
              <a:t>imsm</a:t>
            </a:r>
            <a:endParaRPr lang="de-DE" sz="2000" dirty="0"/>
          </a:p>
        </p:txBody>
      </p:sp>
      <p:sp>
        <p:nvSpPr>
          <p:cNvPr id="2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25452"/>
            <a:ext cx="2570672" cy="14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5F19D43-42AB-4A01-9F37-6B3F09B37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1901" y="1811907"/>
            <a:ext cx="4009703" cy="385390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of our graduates are founders, C-level executives in tech-startups, partners in consulting firms, …: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Calibri" panose="020F0502020204030204" pitchFamily="34" charset="0"/>
                <a:cs typeface="Times New Roman" panose="02020603050405020304" pitchFamily="18" charset="0"/>
              </a:rPr>
              <a:t>Sila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Ada (Head of Data Analytics                                           at </a:t>
            </a:r>
            <a:r>
              <a:rPr lang="en-US" dirty="0" err="1">
                <a:latin typeface="Calibri" panose="020F0502020204030204" pitchFamily="34" charset="0"/>
                <a:cs typeface="Times New Roman" panose="02020603050405020304" pitchFamily="18" charset="0"/>
              </a:rPr>
              <a:t>Payla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Financial Services)</a:t>
            </a: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Thomas Haller (Senior Partner                                       at Simon-</a:t>
            </a:r>
            <a:r>
              <a:rPr lang="en-US" dirty="0" err="1">
                <a:latin typeface="Calibri" panose="020F0502020204030204" pitchFamily="34" charset="0"/>
                <a:cs typeface="Times New Roman" panose="02020603050405020304" pitchFamily="18" charset="0"/>
              </a:rPr>
              <a:t>Kucher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&amp; Partners)</a:t>
            </a: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Nicolas March (CEO of </a:t>
            </a:r>
            <a:r>
              <a:rPr lang="en-US" dirty="0" err="1">
                <a:latin typeface="Calibri" panose="020F0502020204030204" pitchFamily="34" charset="0"/>
                <a:cs typeface="Times New Roman" panose="02020603050405020304" pitchFamily="18" charset="0"/>
              </a:rPr>
              <a:t>Vathos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            AI Vision for Industrial Robots)</a:t>
            </a: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Michael </a:t>
            </a:r>
            <a:r>
              <a:rPr lang="en-US" dirty="0" err="1">
                <a:latin typeface="Calibri" panose="020F0502020204030204" pitchFamily="34" charset="0"/>
                <a:cs typeface="Times New Roman" panose="02020603050405020304" pitchFamily="18" charset="0"/>
              </a:rPr>
              <a:t>Platzer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(Co-Founder &amp;                                  CSO @ MOSTLY AI)</a:t>
            </a:r>
          </a:p>
          <a:p>
            <a:endParaRPr lang="en-US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Holger </a:t>
            </a:r>
            <a:r>
              <a:rPr lang="en-US" dirty="0" err="1">
                <a:latin typeface="Calibri" panose="020F0502020204030204" pitchFamily="34" charset="0"/>
                <a:cs typeface="Times New Roman" panose="02020603050405020304" pitchFamily="18" charset="0"/>
              </a:rPr>
              <a:t>Sicking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(Head of Research                                           &amp;  Data Analytics at Ö-</a:t>
            </a:r>
            <a:r>
              <a:rPr lang="en-US" dirty="0" err="1">
                <a:latin typeface="Calibri" panose="020F0502020204030204" pitchFamily="34" charset="0"/>
                <a:cs typeface="Times New Roman" panose="02020603050405020304" pitchFamily="18" charset="0"/>
              </a:rPr>
              <a:t>Werbung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de-DE" dirty="0"/>
          </a:p>
          <a:p>
            <a:pPr marL="266700" lvl="1" indent="0">
              <a:buNone/>
            </a:pPr>
            <a:endParaRPr lang="de-DE" dirty="0"/>
          </a:p>
          <a:p>
            <a:pPr marL="266700" lvl="1" indent="0">
              <a:buNone/>
            </a:pPr>
            <a:endParaRPr lang="en-US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6700" lvl="1" indent="0">
              <a:buNone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1180" y="1201316"/>
            <a:ext cx="3056841" cy="553460"/>
          </a:xfrm>
        </p:spPr>
        <p:txBody>
          <a:bodyPr>
            <a:normAutofit/>
          </a:bodyPr>
          <a:lstStyle/>
          <a:p>
            <a:r>
              <a:rPr lang="de-AT" sz="2000" dirty="0">
                <a:latin typeface="+mn-lt"/>
              </a:rPr>
              <a:t>Corporate Partners:</a:t>
            </a:r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462022" y="140400"/>
            <a:ext cx="6840000" cy="9036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SBWL Digital Marketing</a:t>
            </a:r>
            <a:r>
              <a:rPr lang="en-US" b="0" spc="-42" dirty="0"/>
              <a:t> </a:t>
            </a:r>
            <a:br>
              <a:rPr lang="en-US" b="0" spc="-42" dirty="0"/>
            </a:br>
            <a:r>
              <a:rPr lang="en-US" sz="2000" b="0" spc="-42" dirty="0"/>
              <a:t>The Impact</a:t>
            </a:r>
            <a:endParaRPr lang="en-US" sz="2000" dirty="0"/>
          </a:p>
        </p:txBody>
      </p:sp>
      <p:sp>
        <p:nvSpPr>
          <p:cNvPr id="34" name="Titel 1"/>
          <p:cNvSpPr txBox="1">
            <a:spLocks/>
          </p:cNvSpPr>
          <p:nvPr/>
        </p:nvSpPr>
        <p:spPr bwMode="auto">
          <a:xfrm>
            <a:off x="4827527" y="1201316"/>
            <a:ext cx="3416881" cy="5534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de-AT" sz="2000" dirty="0">
                <a:latin typeface="+mn-lt"/>
              </a:rPr>
              <a:t>Spin-Offs &amp; Start-Ups: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1111" y="1660702"/>
            <a:ext cx="4064922" cy="3842913"/>
            <a:chOff x="323528" y="1796037"/>
            <a:chExt cx="4064922" cy="38429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6" y="1796037"/>
              <a:ext cx="3992914" cy="2285599"/>
            </a:xfrm>
            <a:prstGeom prst="rect">
              <a:avLst/>
            </a:prstGeom>
          </p:spPr>
        </p:pic>
        <p:pic>
          <p:nvPicPr>
            <p:cNvPr id="17" name="Picture 93" descr="Procter and Gambl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23528" y="3957340"/>
              <a:ext cx="1440160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85" descr="McKinse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99221" y="3981981"/>
              <a:ext cx="1360611" cy="149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679" y="3942022"/>
              <a:ext cx="686487" cy="248460"/>
            </a:xfrm>
            <a:prstGeom prst="rect">
              <a:avLst/>
            </a:prstGeom>
          </p:spPr>
        </p:pic>
        <p:pic>
          <p:nvPicPr>
            <p:cNvPr id="19" name="Grafik 12">
              <a:extLst>
                <a:ext uri="{FF2B5EF4-FFF2-40B4-BE49-F238E27FC236}">
                  <a16:creationId xmlns:a16="http://schemas.microsoft.com/office/drawing/2014/main" id="{A56F6FE3-4BC3-4EF2-AD4A-F744FEC5F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1778" y="4279904"/>
              <a:ext cx="917817" cy="20211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38698" y="4596430"/>
              <a:ext cx="689193" cy="34459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80598" y="4236752"/>
              <a:ext cx="657423" cy="49243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6921" y="4749167"/>
              <a:ext cx="863253" cy="57445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41106" y="4220813"/>
              <a:ext cx="747344" cy="41851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38699" y="4236752"/>
              <a:ext cx="1074440" cy="19331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74939" y="4687506"/>
              <a:ext cx="639754" cy="27073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1003" y="5219792"/>
              <a:ext cx="804681" cy="41915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21861" y="5376871"/>
              <a:ext cx="586413" cy="22232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69071" y="5291570"/>
              <a:ext cx="605868" cy="15907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553151" y="4623245"/>
              <a:ext cx="585722" cy="26226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64208" y="4643419"/>
              <a:ext cx="781736" cy="16728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328049" y="4939872"/>
              <a:ext cx="573365" cy="359363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7596336" y="2353444"/>
            <a:ext cx="1489960" cy="3240360"/>
            <a:chOff x="7596336" y="2353444"/>
            <a:chExt cx="1489960" cy="324036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045086" y="2353444"/>
              <a:ext cx="592460" cy="59246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775AAC3-866C-47C0-AB05-C1C3D9ABA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755970" y="3793604"/>
              <a:ext cx="1170693" cy="37781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A56F6FE3-4BC3-4EF2-AD4A-F744FEC5F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7675" y="4509426"/>
              <a:ext cx="1327282" cy="29229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896418" y="2929508"/>
              <a:ext cx="889796" cy="88979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596336" y="5124467"/>
              <a:ext cx="1489960" cy="469337"/>
            </a:xfrm>
            <a:prstGeom prst="rect">
              <a:avLst/>
            </a:prstGeom>
          </p:spPr>
        </p:pic>
      </p:grpSp>
      <p:sp>
        <p:nvSpPr>
          <p:cNvPr id="3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62407" y="5412059"/>
            <a:ext cx="892150" cy="258085"/>
          </a:xfrm>
        </p:spPr>
        <p:txBody>
          <a:bodyPr/>
          <a:lstStyle/>
          <a:p>
            <a:fld id="{5B2BC5C0-9ED4-4B0F-9024-E05AFC91B385}" type="slidenum">
              <a:rPr lang="de-AT" smtClean="0"/>
              <a:t>20</a:t>
            </a:fld>
            <a:endParaRPr lang="de-AT" dirty="0"/>
          </a:p>
        </p:txBody>
      </p:sp>
      <p:sp>
        <p:nvSpPr>
          <p:cNvPr id="3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89372" y="4926576"/>
            <a:ext cx="510589" cy="2932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007836" y="4926576"/>
            <a:ext cx="644904" cy="32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5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22" y="140400"/>
            <a:ext cx="6840000" cy="903600"/>
          </a:xfrm>
        </p:spPr>
        <p:txBody>
          <a:bodyPr>
            <a:normAutofit/>
          </a:bodyPr>
          <a:lstStyle/>
          <a:p>
            <a:r>
              <a:rPr lang="de-DE" dirty="0"/>
              <a:t>SBWL</a:t>
            </a:r>
            <a:r>
              <a:rPr lang="en-US" dirty="0"/>
              <a:t> Digital Marketing</a:t>
            </a:r>
            <a:r>
              <a:rPr lang="en-US" b="0" spc="-42" dirty="0"/>
              <a:t> </a:t>
            </a:r>
            <a:br>
              <a:rPr lang="en-US" b="0" spc="-42" dirty="0"/>
            </a:br>
            <a:r>
              <a:rPr lang="de-AT" sz="2000" b="0" spc="-42" dirty="0"/>
              <a:t>The Action</a:t>
            </a:r>
            <a:endParaRPr lang="de-AT" sz="2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5C0-9ED4-4B0F-9024-E05AFC91B385}" type="slidenum">
              <a:rPr lang="de-AT" smtClean="0"/>
              <a:t>21</a:t>
            </a:fld>
            <a:endParaRPr lang="de-AT" dirty="0"/>
          </a:p>
        </p:txBody>
      </p:sp>
      <p:sp>
        <p:nvSpPr>
          <p:cNvPr id="9" name="Textfeld 8"/>
          <p:cNvSpPr txBox="1"/>
          <p:nvPr/>
        </p:nvSpPr>
        <p:spPr>
          <a:xfrm>
            <a:off x="7340284" y="2711238"/>
            <a:ext cx="1803716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FF0000"/>
                </a:solidFill>
              </a:rPr>
              <a:t>01-02-2024 –  04-02-2024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340284" y="3534995"/>
            <a:ext cx="1625305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FF0000"/>
                </a:solidFill>
              </a:rPr>
              <a:t>02-02-2024 – 05-02-2024 </a:t>
            </a:r>
          </a:p>
        </p:txBody>
      </p:sp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614734655"/>
              </p:ext>
            </p:extLst>
          </p:nvPr>
        </p:nvGraphicFramePr>
        <p:xfrm>
          <a:off x="516448" y="1777380"/>
          <a:ext cx="6647840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A4CE9A05-53FB-4D53-A66E-CA5EBF14B1CC}"/>
              </a:ext>
            </a:extLst>
          </p:cNvPr>
          <p:cNvSpPr txBox="1"/>
          <p:nvPr/>
        </p:nvSpPr>
        <p:spPr>
          <a:xfrm>
            <a:off x="7340284" y="4353540"/>
            <a:ext cx="1625305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dirty="0">
                <a:solidFill>
                  <a:srgbClr val="FF0000"/>
                </a:solidFill>
              </a:rPr>
              <a:t>beginning </a:t>
            </a:r>
            <a:br>
              <a:rPr lang="en-US" sz="1333" b="1" dirty="0">
                <a:solidFill>
                  <a:srgbClr val="FF0000"/>
                </a:solidFill>
              </a:rPr>
            </a:br>
            <a:r>
              <a:rPr lang="en-US" sz="1333" b="1" dirty="0">
                <a:solidFill>
                  <a:srgbClr val="FF0000"/>
                </a:solidFill>
              </a:rPr>
              <a:t>12-02-2024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481180" y="1129308"/>
            <a:ext cx="3056841" cy="5534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0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sz="2000" dirty="0">
                <a:latin typeface="+mn-lt"/>
              </a:rPr>
              <a:t>Admission Process: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6492" y="193203"/>
            <a:ext cx="802433" cy="8024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20136709">
            <a:off x="7226038" y="1287170"/>
            <a:ext cx="1191338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</a:rPr>
              <a:t>Get ready for your application NOW … </a:t>
            </a:r>
            <a:r>
              <a:rPr lang="en-US" sz="1200" dirty="0">
                <a:solidFill>
                  <a:srgbClr val="002060"/>
                </a:solidFill>
                <a:sym typeface="Wingdings" panose="05000000000000000000" pitchFamily="2" charset="2"/>
              </a:rPr>
              <a:t>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0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287338" y="3206399"/>
            <a:ext cx="3852614" cy="1667325"/>
          </a:xfrm>
        </p:spPr>
        <p:txBody>
          <a:bodyPr/>
          <a:lstStyle/>
          <a:p>
            <a:r>
              <a:rPr lang="en-US" b="1" dirty="0"/>
              <a:t>SBWL Digital Marketing </a:t>
            </a:r>
          </a:p>
          <a:p>
            <a:r>
              <a:rPr lang="de-AT" dirty="0">
                <a:hlinkClick r:id="rId3"/>
              </a:rPr>
              <a:t>short.wu.ac.at/</a:t>
            </a:r>
            <a:r>
              <a:rPr lang="de-AT" dirty="0" err="1">
                <a:hlinkClick r:id="rId3"/>
              </a:rPr>
              <a:t>digitalmarketing</a:t>
            </a:r>
            <a:r>
              <a:rPr lang="de-AT" dirty="0">
                <a:hlinkClick r:id="rId3"/>
              </a:rPr>
              <a:t>   </a:t>
            </a:r>
            <a:endParaRPr lang="de-AT" dirty="0"/>
          </a:p>
          <a:p>
            <a:r>
              <a:rPr lang="de-AT" dirty="0">
                <a:hlinkClick r:id="rId4"/>
              </a:rPr>
              <a:t>digital.marketing@wu.ac.at</a:t>
            </a:r>
            <a:r>
              <a:rPr lang="de-AT" dirty="0"/>
              <a:t> </a:t>
            </a:r>
            <a:r>
              <a:rPr lang="de-AT" dirty="0">
                <a:hlinkClick r:id="rId3"/>
              </a:rPr>
              <a:t> </a:t>
            </a:r>
            <a:endParaRPr lang="de-AT" dirty="0"/>
          </a:p>
          <a:p>
            <a:r>
              <a:rPr lang="en-US" dirty="0">
                <a:hlinkClick r:id="rId5"/>
              </a:rPr>
              <a:t>www.wu.ac.at/mca</a:t>
            </a:r>
            <a:r>
              <a:rPr lang="en-US" dirty="0"/>
              <a:t> </a:t>
            </a:r>
          </a:p>
          <a:p>
            <a:r>
              <a:rPr lang="en-US" dirty="0">
                <a:hlinkClick r:id="rId6"/>
              </a:rPr>
              <a:t>www.wu.ac.at/imsm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3438" y="1286028"/>
            <a:ext cx="4614666" cy="923400"/>
          </a:xfrm>
        </p:spPr>
        <p:txBody>
          <a:bodyPr/>
          <a:lstStyle/>
          <a:p>
            <a:pPr algn="ctr"/>
            <a:r>
              <a:rPr lang="en-US" sz="2400" b="0" dirty="0">
                <a:latin typeface="+mn-lt"/>
              </a:rPr>
              <a:t>We look forward to your application and wish you good luck!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289548"/>
            <a:ext cx="788059" cy="7217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702" y="4048969"/>
            <a:ext cx="662669" cy="6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1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SBWL Digital Marketing</a:t>
            </a:r>
            <a:br>
              <a:rPr lang="en-US" dirty="0"/>
            </a:br>
            <a:r>
              <a:rPr lang="en-US" sz="2000" b="0" dirty="0"/>
              <a:t>The Team</a:t>
            </a:r>
            <a:endParaRPr lang="de-AT" sz="2000" b="0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5C0-9ED4-4B0F-9024-E05AFC91B385}" type="slidenum">
              <a:rPr lang="de-AT" smtClean="0"/>
              <a:t>3</a:t>
            </a:fld>
            <a:endParaRPr lang="de-AT" dirty="0"/>
          </a:p>
        </p:txBody>
      </p:sp>
      <p:cxnSp>
        <p:nvCxnSpPr>
          <p:cNvPr id="18" name="Gewinkelte Verbindung 17"/>
          <p:cNvCxnSpPr>
            <a:stCxn id="11" idx="2"/>
          </p:cNvCxnSpPr>
          <p:nvPr/>
        </p:nvCxnSpPr>
        <p:spPr>
          <a:xfrm rot="5400000">
            <a:off x="3281630" y="1010037"/>
            <a:ext cx="564316" cy="2016424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winkelte Verbindung 18"/>
          <p:cNvCxnSpPr>
            <a:stCxn id="11" idx="2"/>
          </p:cNvCxnSpPr>
          <p:nvPr/>
        </p:nvCxnSpPr>
        <p:spPr>
          <a:xfrm rot="16200000" flipH="1">
            <a:off x="5326663" y="981427"/>
            <a:ext cx="564316" cy="2073643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210607" y="1302717"/>
            <a:ext cx="4722786" cy="433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b="1" dirty="0"/>
              <a:t>SBWL Service &amp; Digital Marketing</a:t>
            </a:r>
          </a:p>
        </p:txBody>
      </p:sp>
      <p:sp>
        <p:nvSpPr>
          <p:cNvPr id="3" name="Rechteck 2"/>
          <p:cNvSpPr/>
          <p:nvPr/>
        </p:nvSpPr>
        <p:spPr>
          <a:xfrm>
            <a:off x="2206651" y="4866213"/>
            <a:ext cx="1889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2000">
              <a:spcBef>
                <a:spcPct val="20000"/>
              </a:spcBef>
              <a:buSzPct val="65000"/>
            </a:pPr>
            <a:r>
              <a:rPr lang="de-DE" dirty="0">
                <a:latin typeface="Verdana" pitchFamily="34" charset="0"/>
              </a:rPr>
              <a:t>wu.ac.at/</a:t>
            </a:r>
            <a:r>
              <a:rPr lang="de-DE" dirty="0" err="1">
                <a:latin typeface="Verdana" pitchFamily="34" charset="0"/>
              </a:rPr>
              <a:t>mca</a:t>
            </a:r>
            <a:endParaRPr lang="de-DE" dirty="0">
              <a:latin typeface="Verdana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179941" y="4866213"/>
            <a:ext cx="1911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Verdana" pitchFamily="34" charset="0"/>
              </a:rPr>
              <a:t>wu.ac.at/</a:t>
            </a:r>
            <a:r>
              <a:rPr lang="de-DE" dirty="0" err="1">
                <a:latin typeface="Verdana" pitchFamily="34" charset="0"/>
              </a:rPr>
              <a:t>imsm</a:t>
            </a:r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277C71E-66CD-4A43-9CEA-F2B94FB41E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31" y="4820685"/>
            <a:ext cx="789237" cy="460388"/>
          </a:xfrm>
          <a:prstGeom prst="rect">
            <a:avLst/>
          </a:prstGeom>
        </p:spPr>
      </p:pic>
      <p:cxnSp>
        <p:nvCxnSpPr>
          <p:cNvPr id="24" name="Gewinkelte Verbindung 18">
            <a:extLst>
              <a:ext uri="{FF2B5EF4-FFF2-40B4-BE49-F238E27FC236}">
                <a16:creationId xmlns:a16="http://schemas.microsoft.com/office/drawing/2014/main" id="{43A20E9D-B098-4558-BDA4-C53FA6C95E85}"/>
              </a:ext>
            </a:extLst>
          </p:cNvPr>
          <p:cNvCxnSpPr>
            <a:stCxn id="25" idx="2"/>
          </p:cNvCxnSpPr>
          <p:nvPr/>
        </p:nvCxnSpPr>
        <p:spPr>
          <a:xfrm rot="16200000" flipH="1">
            <a:off x="5326664" y="981428"/>
            <a:ext cx="564316" cy="2073643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275C9B02-C36F-426F-A122-6EC72560523D}"/>
              </a:ext>
            </a:extLst>
          </p:cNvPr>
          <p:cNvSpPr txBox="1"/>
          <p:nvPr/>
        </p:nvSpPr>
        <p:spPr>
          <a:xfrm>
            <a:off x="2210608" y="1302718"/>
            <a:ext cx="4722786" cy="433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de-DE" sz="2400" b="1" dirty="0"/>
              <a:t>Digital Marketing</a:t>
            </a:r>
          </a:p>
        </p:txBody>
      </p:sp>
      <p:pic>
        <p:nvPicPr>
          <p:cNvPr id="33" name="Grafik 12">
            <a:extLst>
              <a:ext uri="{FF2B5EF4-FFF2-40B4-BE49-F238E27FC236}">
                <a16:creationId xmlns:a16="http://schemas.microsoft.com/office/drawing/2014/main" id="{89F92A80-CAD5-45C7-B0D3-A7AF1024B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74" y="2497460"/>
            <a:ext cx="963286" cy="963286"/>
          </a:xfrm>
          <a:prstGeom prst="rect">
            <a:avLst/>
          </a:prstGeom>
        </p:spPr>
      </p:pic>
      <p:pic>
        <p:nvPicPr>
          <p:cNvPr id="34" name="Grafik 13">
            <a:extLst>
              <a:ext uri="{FF2B5EF4-FFF2-40B4-BE49-F238E27FC236}">
                <a16:creationId xmlns:a16="http://schemas.microsoft.com/office/drawing/2014/main" id="{ED1AEC3C-D3B2-42BD-ADA3-C339F9668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403" y="2497460"/>
            <a:ext cx="963286" cy="963286"/>
          </a:xfrm>
          <a:prstGeom prst="rect">
            <a:avLst/>
          </a:prstGeom>
        </p:spPr>
      </p:pic>
      <p:pic>
        <p:nvPicPr>
          <p:cNvPr id="35" name="Grafik 14">
            <a:extLst>
              <a:ext uri="{FF2B5EF4-FFF2-40B4-BE49-F238E27FC236}">
                <a16:creationId xmlns:a16="http://schemas.microsoft.com/office/drawing/2014/main" id="{1D8D65CD-1978-43C3-8556-7B301B1B9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373" y="3565684"/>
            <a:ext cx="963286" cy="963286"/>
          </a:xfrm>
          <a:prstGeom prst="rect">
            <a:avLst/>
          </a:prstGeom>
        </p:spPr>
      </p:pic>
      <p:pic>
        <p:nvPicPr>
          <p:cNvPr id="40" name="Grafik 22">
            <a:extLst>
              <a:ext uri="{FF2B5EF4-FFF2-40B4-BE49-F238E27FC236}">
                <a16:creationId xmlns:a16="http://schemas.microsoft.com/office/drawing/2014/main" id="{801830DE-C0CE-44A0-A0B6-E1AE9B7FEC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0209" y="2500688"/>
            <a:ext cx="963286" cy="963286"/>
          </a:xfrm>
          <a:prstGeom prst="rect">
            <a:avLst/>
          </a:prstGeom>
        </p:spPr>
      </p:pic>
      <p:pic>
        <p:nvPicPr>
          <p:cNvPr id="41" name="Grafik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2" t="11018" r="962" b="22314"/>
          <a:stretch/>
        </p:blipFill>
        <p:spPr>
          <a:xfrm>
            <a:off x="5034328" y="2488626"/>
            <a:ext cx="972119" cy="972120"/>
          </a:xfrm>
          <a:prstGeom prst="rect">
            <a:avLst/>
          </a:prstGeom>
        </p:spPr>
      </p:pic>
      <p:pic>
        <p:nvPicPr>
          <p:cNvPr id="42" name="Grafik 8">
            <a:extLst>
              <a:ext uri="{FF2B5EF4-FFF2-40B4-BE49-F238E27FC236}">
                <a16:creationId xmlns:a16="http://schemas.microsoft.com/office/drawing/2014/main" id="{28B30165-971A-4A24-AD2F-26DAAFB1D7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7381" y="3565196"/>
            <a:ext cx="949083" cy="972586"/>
          </a:xfrm>
          <a:prstGeom prst="rect">
            <a:avLst/>
          </a:prstGeom>
        </p:spPr>
      </p:pic>
      <p:pic>
        <p:nvPicPr>
          <p:cNvPr id="43" name="Grafik 14" descr="Ein Bild, das Mann, Person, Brille, darstellend enthält.&#10;&#10;Automatisch generierte Beschreibung">
            <a:extLst>
              <a:ext uri="{FF2B5EF4-FFF2-40B4-BE49-F238E27FC236}">
                <a16:creationId xmlns:a16="http://schemas.microsoft.com/office/drawing/2014/main" id="{DA6F72E9-AF3E-471A-B0C4-50E5E02F4F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4" t="5056" r="-348" b="26060"/>
          <a:stretch/>
        </p:blipFill>
        <p:spPr>
          <a:xfrm>
            <a:off x="5053671" y="3577580"/>
            <a:ext cx="958489" cy="9460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44" name="Grafik 2">
            <a:extLst>
              <a:ext uri="{FF2B5EF4-FFF2-40B4-BE49-F238E27FC236}">
                <a16:creationId xmlns:a16="http://schemas.microsoft.com/office/drawing/2014/main" id="{D02138DD-C664-4A9F-8B89-3E491F63AE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7380" y="2512712"/>
            <a:ext cx="949084" cy="949084"/>
          </a:xfrm>
          <a:prstGeom prst="rect">
            <a:avLst/>
          </a:prstGeom>
        </p:spPr>
      </p:pic>
      <p:pic>
        <p:nvPicPr>
          <p:cNvPr id="45" name="Grafik 3">
            <a:extLst>
              <a:ext uri="{FF2B5EF4-FFF2-40B4-BE49-F238E27FC236}">
                <a16:creationId xmlns:a16="http://schemas.microsoft.com/office/drawing/2014/main" id="{E23CB8DD-74C3-4F74-97A6-BAFB284D5B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3521" y="2497460"/>
            <a:ext cx="956768" cy="96328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0510" y="3572602"/>
            <a:ext cx="955445" cy="9510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74" y="4775169"/>
            <a:ext cx="945370" cy="551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785" y="3531151"/>
            <a:ext cx="1001047" cy="100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9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90884D-88F4-471C-ACD6-F72CBCB6A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018" y="1201316"/>
            <a:ext cx="8070421" cy="1252317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igital transformation of the marketin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g landscape</a:t>
            </a: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457200" lvl="1" indent="0">
              <a:lnSpc>
                <a:spcPct val="125000"/>
              </a:lnSpc>
              <a:spcBef>
                <a:spcPts val="600"/>
              </a:spcBef>
              <a:buClrTx/>
              <a:buNone/>
            </a:pPr>
            <a:r>
              <a:rPr lang="en-US" sz="1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Information technology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interactive online media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change the way consumers collect information, make decisions, communicate with each other and with firms, …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SBWL </a:t>
            </a:r>
            <a:r>
              <a:rPr lang="en-US" dirty="0"/>
              <a:t>Digital Marketing</a:t>
            </a:r>
            <a:br>
              <a:rPr lang="en-US" dirty="0"/>
            </a:br>
            <a:r>
              <a:rPr lang="de-AT" sz="2000" b="0" spc="-42" dirty="0"/>
              <a:t>The Content</a:t>
            </a:r>
            <a:endParaRPr lang="de-DE" sz="2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5C0-9ED4-4B0F-9024-E05AFC91B385}" type="slidenum">
              <a:rPr lang="de-AT" smtClean="0"/>
              <a:t>4</a:t>
            </a:fld>
            <a:endParaRPr lang="de-AT" dirty="0"/>
          </a:p>
        </p:txBody>
      </p:sp>
      <p:sp>
        <p:nvSpPr>
          <p:cNvPr id="23" name="Rechteck 22"/>
          <p:cNvSpPr/>
          <p:nvPr/>
        </p:nvSpPr>
        <p:spPr>
          <a:xfrm>
            <a:off x="5980535" y="3163116"/>
            <a:ext cx="12250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Luca Bruno / AP</a:t>
            </a:r>
          </a:p>
        </p:txBody>
      </p:sp>
      <p:sp>
        <p:nvSpPr>
          <p:cNvPr id="11" name="Inhaltsplatzhalter 8"/>
          <p:cNvSpPr txBox="1">
            <a:spLocks/>
          </p:cNvSpPr>
          <p:nvPr/>
        </p:nvSpPr>
        <p:spPr>
          <a:xfrm>
            <a:off x="609153" y="1344613"/>
            <a:ext cx="3962847" cy="3859212"/>
          </a:xfrm>
          <a:prstGeom prst="rect">
            <a:avLst/>
          </a:prstGeom>
        </p:spPr>
        <p:txBody>
          <a:bodyPr>
            <a:no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53248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457AA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A991C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rtl="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endParaRPr lang="de-DE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8" y="2699211"/>
            <a:ext cx="3078609" cy="2822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747" y="3001516"/>
            <a:ext cx="4149741" cy="2288842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CDAA18E2-A2E6-463D-A3DC-3735CA4D4D53}"/>
              </a:ext>
            </a:extLst>
          </p:cNvPr>
          <p:cNvSpPr txBox="1">
            <a:spLocks/>
          </p:cNvSpPr>
          <p:nvPr/>
        </p:nvSpPr>
        <p:spPr>
          <a:xfrm>
            <a:off x="395536" y="2525642"/>
            <a:ext cx="3240360" cy="403866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dirty="0"/>
              <a:t>„Classical“ marketing funnel:</a:t>
            </a:r>
          </a:p>
        </p:txBody>
      </p:sp>
      <p:sp>
        <p:nvSpPr>
          <p:cNvPr id="12" name="Chevron 11"/>
          <p:cNvSpPr/>
          <p:nvPr/>
        </p:nvSpPr>
        <p:spPr>
          <a:xfrm>
            <a:off x="524804" y="1717740"/>
            <a:ext cx="251194" cy="38281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CDAA18E2-A2E6-463D-A3DC-3735CA4D4D53}"/>
              </a:ext>
            </a:extLst>
          </p:cNvPr>
          <p:cNvSpPr txBox="1">
            <a:spLocks/>
          </p:cNvSpPr>
          <p:nvPr/>
        </p:nvSpPr>
        <p:spPr>
          <a:xfrm>
            <a:off x="5436096" y="2525642"/>
            <a:ext cx="3240360" cy="403866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dirty="0"/>
              <a:t>Digital customer journey:</a:t>
            </a:r>
          </a:p>
        </p:txBody>
      </p:sp>
      <p:sp>
        <p:nvSpPr>
          <p:cNvPr id="14" name="Pentagon 13"/>
          <p:cNvSpPr/>
          <p:nvPr/>
        </p:nvSpPr>
        <p:spPr>
          <a:xfrm>
            <a:off x="3923928" y="3265816"/>
            <a:ext cx="648072" cy="1626245"/>
          </a:xfrm>
          <a:prstGeom prst="homePlate">
            <a:avLst>
              <a:gd name="adj" fmla="val 60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5306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  <p:bldP spid="16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SBWL Digital Marketing</a:t>
            </a:r>
            <a:br>
              <a:rPr lang="en-US" dirty="0"/>
            </a:br>
            <a:r>
              <a:rPr lang="en-US" sz="1800" b="0" dirty="0"/>
              <a:t>Let me explain: Technology changed/s the face of marketing</a:t>
            </a:r>
            <a:endParaRPr lang="de-DE" b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5C0-9ED4-4B0F-9024-E05AFC91B385}" type="slidenum">
              <a:rPr lang="de-AT" smtClean="0"/>
              <a:t>5</a:t>
            </a:fld>
            <a:endParaRPr lang="de-AT" dirty="0"/>
          </a:p>
        </p:txBody>
      </p:sp>
      <p:sp>
        <p:nvSpPr>
          <p:cNvPr id="14" name="Inhaltsplatzhalter 8"/>
          <p:cNvSpPr txBox="1">
            <a:spLocks/>
          </p:cNvSpPr>
          <p:nvPr/>
        </p:nvSpPr>
        <p:spPr>
          <a:xfrm>
            <a:off x="395536" y="694245"/>
            <a:ext cx="8424936" cy="720080"/>
          </a:xfrm>
          <a:prstGeom prst="rect">
            <a:avLst/>
          </a:prstGeom>
        </p:spPr>
        <p:txBody>
          <a:bodyPr>
            <a:no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53248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457AA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A991C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rtl="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endParaRPr lang="en-US" sz="1667" b="1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594582"/>
            <a:ext cx="2526119" cy="1766974"/>
          </a:xfrm>
          <a:prstGeom prst="rect">
            <a:avLst/>
          </a:prstGeom>
        </p:spPr>
      </p:pic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CDAA18E2-A2E6-463D-A3DC-3735CA4D4D53}"/>
              </a:ext>
            </a:extLst>
          </p:cNvPr>
          <p:cNvSpPr txBox="1">
            <a:spLocks/>
          </p:cNvSpPr>
          <p:nvPr/>
        </p:nvSpPr>
        <p:spPr>
          <a:xfrm>
            <a:off x="462408" y="1147554"/>
            <a:ext cx="2531256" cy="403866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dirty="0"/>
              <a:t>Online ad displays:</a:t>
            </a:r>
          </a:p>
        </p:txBody>
      </p:sp>
    </p:spTree>
    <p:extLst>
      <p:ext uri="{BB962C8B-B14F-4D97-AF65-F5344CB8AC3E}">
        <p14:creationId xmlns:p14="http://schemas.microsoft.com/office/powerpoint/2010/main" val="32684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b="1" dirty="0">
                <a:cs typeface="Tahoma" pitchFamily="34" charset="0"/>
              </a:rPr>
              <a:t>Online Advertising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725" y="1224498"/>
            <a:ext cx="5685602" cy="3895983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721607" y="1160041"/>
            <a:ext cx="900100" cy="2654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00"/>
          </a:p>
        </p:txBody>
      </p:sp>
      <p:sp>
        <p:nvSpPr>
          <p:cNvPr id="8" name="Rechteck 7"/>
          <p:cNvSpPr/>
          <p:nvPr/>
        </p:nvSpPr>
        <p:spPr>
          <a:xfrm>
            <a:off x="6072167" y="1160041"/>
            <a:ext cx="1500167" cy="40804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00"/>
          </a:p>
        </p:txBody>
      </p:sp>
      <p:sp>
        <p:nvSpPr>
          <p:cNvPr id="3" name="Textfeld 2"/>
          <p:cNvSpPr txBox="1"/>
          <p:nvPr/>
        </p:nvSpPr>
        <p:spPr>
          <a:xfrm>
            <a:off x="2726584" y="4375720"/>
            <a:ext cx="253947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rgbClr val="C00000"/>
                </a:solidFill>
                <a:latin typeface="+mj-lt"/>
              </a:rPr>
              <a:t>Why</a:t>
            </a:r>
            <a:r>
              <a:rPr lang="de-DE" sz="2000" b="1" dirty="0">
                <a:solidFill>
                  <a:srgbClr val="C00000"/>
                </a:solidFill>
                <a:latin typeface="+mj-lt"/>
              </a:rPr>
              <a:t> do I </a:t>
            </a:r>
            <a:r>
              <a:rPr lang="de-DE" sz="2000" b="1" dirty="0" err="1">
                <a:solidFill>
                  <a:srgbClr val="C00000"/>
                </a:solidFill>
                <a:latin typeface="+mj-lt"/>
              </a:rPr>
              <a:t>get</a:t>
            </a:r>
            <a:r>
              <a:rPr lang="de-DE" sz="2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de-DE" sz="2000" b="1" dirty="0" err="1">
                <a:solidFill>
                  <a:srgbClr val="C00000"/>
                </a:solidFill>
                <a:latin typeface="+mj-lt"/>
              </a:rPr>
              <a:t>this</a:t>
            </a:r>
            <a:r>
              <a:rPr lang="de-DE" sz="2000" b="1" dirty="0">
                <a:solidFill>
                  <a:srgbClr val="C00000"/>
                </a:solidFill>
                <a:latin typeface="+mj-lt"/>
              </a:rPr>
              <a:t>?</a:t>
            </a:r>
            <a:endParaRPr lang="de-AT" sz="2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62407" y="5412059"/>
            <a:ext cx="892150" cy="258085"/>
          </a:xfrm>
        </p:spPr>
        <p:txBody>
          <a:bodyPr/>
          <a:lstStyle/>
          <a:p>
            <a:fld id="{5B2BC5C0-9ED4-4B0F-9024-E05AFC91B385}" type="slidenum">
              <a:rPr lang="de-AT" smtClean="0"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29045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b="1" dirty="0">
                <a:cs typeface="Tahoma" pitchFamily="34" charset="0"/>
              </a:rPr>
              <a:t>Online Advertising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687" y="1337068"/>
            <a:ext cx="5681357" cy="3773188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611893" y="2009401"/>
            <a:ext cx="3960440" cy="5400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500"/>
          </a:p>
        </p:txBody>
      </p:sp>
      <p:sp>
        <p:nvSpPr>
          <p:cNvPr id="3" name="Textfeld 2"/>
          <p:cNvSpPr txBox="1"/>
          <p:nvPr/>
        </p:nvSpPr>
        <p:spPr>
          <a:xfrm>
            <a:off x="2171734" y="4264973"/>
            <a:ext cx="408156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C00000"/>
                </a:solidFill>
                <a:latin typeface="+mj-lt"/>
              </a:rPr>
              <a:t>… but </a:t>
            </a:r>
            <a:r>
              <a:rPr lang="de-DE" sz="2000" b="1" dirty="0" err="1">
                <a:solidFill>
                  <a:srgbClr val="C00000"/>
                </a:solidFill>
                <a:latin typeface="+mj-lt"/>
              </a:rPr>
              <a:t>why</a:t>
            </a:r>
            <a:r>
              <a:rPr lang="de-DE" sz="2000" b="1" dirty="0">
                <a:solidFill>
                  <a:srgbClr val="C00000"/>
                </a:solidFill>
                <a:latin typeface="+mj-lt"/>
              </a:rPr>
              <a:t> do I (still) </a:t>
            </a:r>
            <a:r>
              <a:rPr lang="de-DE" sz="2000" b="1" dirty="0" err="1">
                <a:solidFill>
                  <a:srgbClr val="C00000"/>
                </a:solidFill>
                <a:latin typeface="+mj-lt"/>
              </a:rPr>
              <a:t>get</a:t>
            </a:r>
            <a:r>
              <a:rPr lang="de-DE" sz="2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de-DE" sz="2000" b="1" dirty="0" err="1">
                <a:solidFill>
                  <a:srgbClr val="C00000"/>
                </a:solidFill>
                <a:latin typeface="+mj-lt"/>
              </a:rPr>
              <a:t>this</a:t>
            </a:r>
            <a:r>
              <a:rPr lang="de-DE" sz="2000" b="1" dirty="0">
                <a:solidFill>
                  <a:srgbClr val="C00000"/>
                </a:solidFill>
                <a:latin typeface="+mj-lt"/>
              </a:rPr>
              <a:t>?</a:t>
            </a:r>
            <a:endParaRPr lang="de-AT" sz="2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462407" y="5412059"/>
            <a:ext cx="892150" cy="258085"/>
          </a:xfrm>
        </p:spPr>
        <p:txBody>
          <a:bodyPr/>
          <a:lstStyle/>
          <a:p>
            <a:fld id="{5B2BC5C0-9ED4-4B0F-9024-E05AFC91B385}" type="slidenum">
              <a:rPr lang="de-AT" smtClean="0"/>
              <a:t>7</a:t>
            </a:fld>
            <a:endParaRPr lang="de-A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303" y="4190435"/>
            <a:ext cx="729431" cy="54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06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SBWL Digital Marketing</a:t>
            </a:r>
            <a:br>
              <a:rPr lang="en-US" dirty="0"/>
            </a:br>
            <a:r>
              <a:rPr lang="en-US" sz="1800" b="0" dirty="0"/>
              <a:t>Let me explain: Technology changed/s the face of marketing</a:t>
            </a:r>
            <a:endParaRPr lang="de-DE" b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5C0-9ED4-4B0F-9024-E05AFC91B385}" type="slidenum">
              <a:rPr lang="de-AT" smtClean="0"/>
              <a:t>8</a:t>
            </a:fld>
            <a:endParaRPr lang="de-AT" dirty="0"/>
          </a:p>
        </p:txBody>
      </p:sp>
      <p:sp>
        <p:nvSpPr>
          <p:cNvPr id="14" name="Inhaltsplatzhalter 8"/>
          <p:cNvSpPr txBox="1">
            <a:spLocks/>
          </p:cNvSpPr>
          <p:nvPr/>
        </p:nvSpPr>
        <p:spPr>
          <a:xfrm>
            <a:off x="395536" y="694245"/>
            <a:ext cx="8424936" cy="720080"/>
          </a:xfrm>
          <a:prstGeom prst="rect">
            <a:avLst/>
          </a:prstGeom>
        </p:spPr>
        <p:txBody>
          <a:bodyPr>
            <a:no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53248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457AA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A991C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rtl="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endParaRPr lang="en-US" sz="1667" b="1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594582"/>
            <a:ext cx="2526119" cy="1766974"/>
          </a:xfrm>
          <a:prstGeom prst="rect">
            <a:avLst/>
          </a:prstGeom>
        </p:spPr>
      </p:pic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CDAA18E2-A2E6-463D-A3DC-3735CA4D4D53}"/>
              </a:ext>
            </a:extLst>
          </p:cNvPr>
          <p:cNvSpPr txBox="1">
            <a:spLocks/>
          </p:cNvSpPr>
          <p:nvPr/>
        </p:nvSpPr>
        <p:spPr>
          <a:xfrm>
            <a:off x="462408" y="1152522"/>
            <a:ext cx="2531256" cy="403866"/>
          </a:xfrm>
          <a:prstGeom prst="rect">
            <a:avLst/>
          </a:prstGeom>
        </p:spPr>
        <p:txBody>
          <a:bodyPr vert="horz" lIns="0" tIns="45715" rIns="0" bIns="45715" rtlCol="0">
            <a:norm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dirty="0"/>
              <a:t>Online ad displays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361224" y="1152522"/>
            <a:ext cx="2531256" cy="2065018"/>
            <a:chOff x="3408896" y="1152522"/>
            <a:chExt cx="2531256" cy="20650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064" y="1705372"/>
              <a:ext cx="2335080" cy="1512168"/>
            </a:xfrm>
            <a:prstGeom prst="rect">
              <a:avLst/>
            </a:prstGeom>
          </p:spPr>
        </p:pic>
        <p:sp>
          <p:nvSpPr>
            <p:cNvPr id="18" name="Inhaltsplatzhalter 2">
              <a:extLst>
                <a:ext uri="{FF2B5EF4-FFF2-40B4-BE49-F238E27FC236}">
                  <a16:creationId xmlns:a16="http://schemas.microsoft.com/office/drawing/2014/main" id="{CDAA18E2-A2E6-463D-A3DC-3735CA4D4D53}"/>
                </a:ext>
              </a:extLst>
            </p:cNvPr>
            <p:cNvSpPr txBox="1">
              <a:spLocks/>
            </p:cNvSpPr>
            <p:nvPr/>
          </p:nvSpPr>
          <p:spPr>
            <a:xfrm>
              <a:off x="3408896" y="1152522"/>
              <a:ext cx="2531256" cy="403866"/>
            </a:xfrm>
            <a:prstGeom prst="rect">
              <a:avLst/>
            </a:prstGeom>
          </p:spPr>
          <p:txBody>
            <a:bodyPr vert="horz" lIns="0" tIns="45715" rIns="0" bIns="45715" rtlCol="0">
              <a:normAutofit/>
            </a:bodyPr>
            <a:lstStyle>
              <a:lvl1pPr marL="266700" indent="-26670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50" indent="-27305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Wingdings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4388" indent="-27305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74738" indent="-26670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41438" indent="-263525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343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496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50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03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charset="2"/>
                <a:buNone/>
              </a:pPr>
              <a:r>
                <a:rPr lang="en-US" dirty="0"/>
                <a:t>SEO / SEA marketing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275856" y="1152522"/>
            <a:ext cx="2692680" cy="2209034"/>
            <a:chOff x="6156176" y="1152522"/>
            <a:chExt cx="2692680" cy="2209034"/>
          </a:xfrm>
        </p:grpSpPr>
        <p:pic>
          <p:nvPicPr>
            <p:cNvPr id="8" name="Grafik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6176" y="1679749"/>
              <a:ext cx="2692680" cy="1681807"/>
            </a:xfrm>
            <a:prstGeom prst="rect">
              <a:avLst/>
            </a:prstGeom>
          </p:spPr>
        </p:pic>
        <p:sp>
          <p:nvSpPr>
            <p:cNvPr id="19" name="Inhaltsplatzhalter 2">
              <a:extLst>
                <a:ext uri="{FF2B5EF4-FFF2-40B4-BE49-F238E27FC236}">
                  <a16:creationId xmlns:a16="http://schemas.microsoft.com/office/drawing/2014/main" id="{CDAA18E2-A2E6-463D-A3DC-3735CA4D4D53}"/>
                </a:ext>
              </a:extLst>
            </p:cNvPr>
            <p:cNvSpPr txBox="1">
              <a:spLocks/>
            </p:cNvSpPr>
            <p:nvPr/>
          </p:nvSpPr>
          <p:spPr>
            <a:xfrm>
              <a:off x="6228184" y="1152522"/>
              <a:ext cx="2531256" cy="403866"/>
            </a:xfrm>
            <a:prstGeom prst="rect">
              <a:avLst/>
            </a:prstGeom>
          </p:spPr>
          <p:txBody>
            <a:bodyPr vert="horz" lIns="0" tIns="45715" rIns="0" bIns="45715" rtlCol="0">
              <a:normAutofit/>
            </a:bodyPr>
            <a:lstStyle>
              <a:lvl1pPr marL="266700" indent="-26670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50" indent="-27305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Wingdings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4388" indent="-27305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74738" indent="-26670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41438" indent="-263525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343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496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50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03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charset="2"/>
                <a:buNone/>
              </a:pPr>
              <a:r>
                <a:rPr lang="en-US" dirty="0"/>
                <a:t>Real-time ad bidding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67544" y="3462847"/>
            <a:ext cx="2531256" cy="1914933"/>
            <a:chOff x="467544" y="3462847"/>
            <a:chExt cx="2531256" cy="1914933"/>
          </a:xfrm>
        </p:grpSpPr>
        <p:sp>
          <p:nvSpPr>
            <p:cNvPr id="20" name="Inhaltsplatzhalter 2">
              <a:extLst>
                <a:ext uri="{FF2B5EF4-FFF2-40B4-BE49-F238E27FC236}">
                  <a16:creationId xmlns:a16="http://schemas.microsoft.com/office/drawing/2014/main" id="{CDAA18E2-A2E6-463D-A3DC-3735CA4D4D53}"/>
                </a:ext>
              </a:extLst>
            </p:cNvPr>
            <p:cNvSpPr txBox="1">
              <a:spLocks/>
            </p:cNvSpPr>
            <p:nvPr/>
          </p:nvSpPr>
          <p:spPr>
            <a:xfrm>
              <a:off x="467544" y="3462847"/>
              <a:ext cx="2531256" cy="403866"/>
            </a:xfrm>
            <a:prstGeom prst="rect">
              <a:avLst/>
            </a:prstGeom>
          </p:spPr>
          <p:txBody>
            <a:bodyPr vert="horz" lIns="0" tIns="45715" rIns="0" bIns="45715" rtlCol="0">
              <a:normAutofit/>
            </a:bodyPr>
            <a:lstStyle>
              <a:lvl1pPr marL="266700" indent="-26670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50" indent="-27305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Wingdings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4388" indent="-27305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74738" indent="-26670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41438" indent="-263525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343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496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50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03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charset="2"/>
                <a:buNone/>
              </a:pPr>
              <a:r>
                <a:rPr lang="en-US" dirty="0"/>
                <a:t>Influencer marketing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9127" y="3866713"/>
              <a:ext cx="2262951" cy="1511067"/>
            </a:xfrm>
            <a:prstGeom prst="rect">
              <a:avLst/>
            </a:prstGeom>
          </p:spPr>
        </p:pic>
        <p:sp>
          <p:nvSpPr>
            <p:cNvPr id="23" name="Rechteck 2"/>
            <p:cNvSpPr/>
            <p:nvPr/>
          </p:nvSpPr>
          <p:spPr>
            <a:xfrm>
              <a:off x="1085752" y="3912546"/>
              <a:ext cx="1284567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62000">
                <a:spcBef>
                  <a:spcPct val="20000"/>
                </a:spcBef>
                <a:buSzPct val="65000"/>
              </a:pPr>
              <a:r>
                <a:rPr lang="en-US" sz="800" dirty="0">
                  <a:latin typeface="Verdana" pitchFamily="34" charset="0"/>
                </a:rPr>
                <a:t>&gt;110mn followers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347864" y="3461746"/>
            <a:ext cx="2531256" cy="1914933"/>
            <a:chOff x="3347864" y="3461746"/>
            <a:chExt cx="2531256" cy="191493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91880" y="3793604"/>
              <a:ext cx="2256343" cy="1583075"/>
            </a:xfrm>
            <a:prstGeom prst="rect">
              <a:avLst/>
            </a:prstGeom>
          </p:spPr>
        </p:pic>
        <p:sp>
          <p:nvSpPr>
            <p:cNvPr id="24" name="Inhaltsplatzhalter 2">
              <a:extLst>
                <a:ext uri="{FF2B5EF4-FFF2-40B4-BE49-F238E27FC236}">
                  <a16:creationId xmlns:a16="http://schemas.microsoft.com/office/drawing/2014/main" id="{CDAA18E2-A2E6-463D-A3DC-3735CA4D4D53}"/>
                </a:ext>
              </a:extLst>
            </p:cNvPr>
            <p:cNvSpPr txBox="1">
              <a:spLocks/>
            </p:cNvSpPr>
            <p:nvPr/>
          </p:nvSpPr>
          <p:spPr>
            <a:xfrm>
              <a:off x="3347864" y="3461746"/>
              <a:ext cx="2531256" cy="403866"/>
            </a:xfrm>
            <a:prstGeom prst="rect">
              <a:avLst/>
            </a:prstGeom>
          </p:spPr>
          <p:txBody>
            <a:bodyPr vert="horz" lIns="0" tIns="45715" rIns="0" bIns="45715" rtlCol="0">
              <a:normAutofit/>
            </a:bodyPr>
            <a:lstStyle>
              <a:lvl1pPr marL="266700" indent="-26670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50" indent="-27305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Wingdings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4388" indent="-27305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74738" indent="-26670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41438" indent="-263525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343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496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50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03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charset="2"/>
                <a:buNone/>
              </a:pPr>
              <a:r>
                <a:rPr lang="en-US" dirty="0"/>
                <a:t>Subscription services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300192" y="3461746"/>
            <a:ext cx="2531256" cy="1856319"/>
            <a:chOff x="6300192" y="3461746"/>
            <a:chExt cx="2531256" cy="185631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89390" y="4269478"/>
              <a:ext cx="1559074" cy="1048587"/>
            </a:xfrm>
            <a:prstGeom prst="rect">
              <a:avLst/>
            </a:prstGeom>
          </p:spPr>
        </p:pic>
        <p:sp>
          <p:nvSpPr>
            <p:cNvPr id="26" name="Inhaltsplatzhalter 2">
              <a:extLst>
                <a:ext uri="{FF2B5EF4-FFF2-40B4-BE49-F238E27FC236}">
                  <a16:creationId xmlns:a16="http://schemas.microsoft.com/office/drawing/2014/main" id="{CDAA18E2-A2E6-463D-A3DC-3735CA4D4D53}"/>
                </a:ext>
              </a:extLst>
            </p:cNvPr>
            <p:cNvSpPr txBox="1">
              <a:spLocks/>
            </p:cNvSpPr>
            <p:nvPr/>
          </p:nvSpPr>
          <p:spPr>
            <a:xfrm>
              <a:off x="6300192" y="3461746"/>
              <a:ext cx="2531256" cy="403866"/>
            </a:xfrm>
            <a:prstGeom prst="rect">
              <a:avLst/>
            </a:prstGeom>
          </p:spPr>
          <p:txBody>
            <a:bodyPr vert="horz" lIns="0" tIns="45715" rIns="0" bIns="45715" rtlCol="0">
              <a:normAutofit/>
            </a:bodyPr>
            <a:lstStyle>
              <a:lvl1pPr marL="266700" indent="-26670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Wingdings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750" indent="-27305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SzPct val="100000"/>
                <a:buFont typeface="Wingdings" charset="2"/>
                <a:buChar char="§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4388" indent="-27305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74738" indent="-266700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41438" indent="-263525" algn="l" defTabSz="91430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accent1"/>
                </a:buClr>
                <a:buFont typeface="Wingdings" charset="2"/>
                <a:buChar char="§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343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496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650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5803" indent="-228577" algn="l" defTabSz="91430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charset="2"/>
                <a:buNone/>
              </a:pPr>
              <a:r>
                <a:rPr lang="en-US" dirty="0"/>
                <a:t>Omni-channel</a:t>
              </a:r>
            </a:p>
          </p:txBody>
        </p:sp>
        <p:pic>
          <p:nvPicPr>
            <p:cNvPr id="28" name="Grafik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21286" y="3927947"/>
              <a:ext cx="934979" cy="297705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44208" y="4269478"/>
              <a:ext cx="1139009" cy="104858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44208" y="3865612"/>
              <a:ext cx="1142628" cy="4072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272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SBWL Digital Marketing</a:t>
            </a:r>
            <a:br>
              <a:rPr lang="en-US" dirty="0"/>
            </a:br>
            <a:r>
              <a:rPr lang="en-US" sz="1800" b="0" dirty="0"/>
              <a:t>… but there are also doubts about its effectiveness</a:t>
            </a:r>
            <a:endParaRPr lang="de-DE" b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5C0-9ED4-4B0F-9024-E05AFC91B385}" type="slidenum">
              <a:rPr lang="de-AT" smtClean="0"/>
              <a:t>9</a:t>
            </a:fld>
            <a:endParaRPr lang="de-AT" dirty="0"/>
          </a:p>
        </p:txBody>
      </p:sp>
      <p:sp>
        <p:nvSpPr>
          <p:cNvPr id="14" name="Inhaltsplatzhalter 8"/>
          <p:cNvSpPr txBox="1">
            <a:spLocks/>
          </p:cNvSpPr>
          <p:nvPr/>
        </p:nvSpPr>
        <p:spPr>
          <a:xfrm>
            <a:off x="395536" y="694245"/>
            <a:ext cx="8424936" cy="720080"/>
          </a:xfrm>
          <a:prstGeom prst="rect">
            <a:avLst/>
          </a:prstGeom>
        </p:spPr>
        <p:txBody>
          <a:bodyPr>
            <a:noAutofit/>
          </a:bodyPr>
          <a:lstStyle>
            <a:lvl1pPr marL="265113" indent="-265113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53248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457AA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A991C0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rtl="0" eaLnBrk="1" fontAlgn="base" hangingPunct="1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endParaRPr lang="en-US" sz="1667" b="1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043608" y="5410800"/>
            <a:ext cx="5793145" cy="259200"/>
          </a:xfrm>
        </p:spPr>
        <p:txBody>
          <a:bodyPr/>
          <a:lstStyle/>
          <a:p>
            <a:r>
              <a:rPr lang="de-DE" dirty="0">
                <a:cs typeface="Arial" pitchFamily="34" charset="0"/>
              </a:rPr>
              <a:t>DIGITAL MARKETING</a:t>
            </a:r>
            <a:endParaRPr lang="de-A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179" y="3261727"/>
            <a:ext cx="3312368" cy="18379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273324"/>
            <a:ext cx="2105640" cy="15792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3089294"/>
            <a:ext cx="2105641" cy="21816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736" y="3073524"/>
            <a:ext cx="519464" cy="3252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3A1EB9-A9EF-4D49-8BDB-68DEDFC476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076" y="1827153"/>
            <a:ext cx="1714428" cy="795353"/>
          </a:xfrm>
          <a:prstGeom prst="rect">
            <a:avLst/>
          </a:prstGeom>
        </p:spPr>
      </p:pic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CDAA18E2-A2E6-463D-A3DC-3735CA4D4D53}"/>
              </a:ext>
            </a:extLst>
          </p:cNvPr>
          <p:cNvSpPr txBox="1">
            <a:spLocks/>
          </p:cNvSpPr>
          <p:nvPr/>
        </p:nvSpPr>
        <p:spPr>
          <a:xfrm>
            <a:off x="3059832" y="1267322"/>
            <a:ext cx="5106665" cy="403866"/>
          </a:xfrm>
          <a:prstGeom prst="rect">
            <a:avLst/>
          </a:prstGeom>
        </p:spPr>
        <p:txBody>
          <a:bodyPr vert="horz" lIns="0" tIns="45715" rIns="0" bIns="45715" rtlCol="0">
            <a:noAutofit/>
          </a:bodyPr>
          <a:lstStyle>
            <a:lvl1pPr marL="266700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Wingdings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14388" indent="-27305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266700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3525" algn="l" defTabSz="91430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96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0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03" indent="-228577" algn="l" defTabSz="91430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1800" u="sng" dirty="0"/>
              <a:t>Ethics, Privacy, AI Accountability Concerns:</a:t>
            </a:r>
          </a:p>
        </p:txBody>
      </p:sp>
      <p:grpSp>
        <p:nvGrpSpPr>
          <p:cNvPr id="23" name="Group 22"/>
          <p:cNvGrpSpPr/>
          <p:nvPr/>
        </p:nvGrpSpPr>
        <p:grpSpPr>
          <a:xfrm rot="21194225">
            <a:off x="3071261" y="1896771"/>
            <a:ext cx="2984541" cy="735627"/>
            <a:chOff x="3843575" y="2168980"/>
            <a:chExt cx="2984541" cy="73562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43575" y="2168980"/>
              <a:ext cx="2984541" cy="49496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51920" y="2637870"/>
              <a:ext cx="843080" cy="26673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53949">
            <a:off x="4201988" y="2632686"/>
            <a:ext cx="2750867" cy="3923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2240" y="3198442"/>
            <a:ext cx="2016799" cy="8643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5681" y="4204158"/>
            <a:ext cx="1579056" cy="8955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2120" y="4874304"/>
            <a:ext cx="7649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>
                <a:solidFill>
                  <a:schemeClr val="bg1"/>
                </a:solidFill>
              </a:rPr>
              <a:t>John Oliver</a:t>
            </a:r>
          </a:p>
        </p:txBody>
      </p:sp>
    </p:spTree>
    <p:extLst>
      <p:ext uri="{BB962C8B-B14F-4D97-AF65-F5344CB8AC3E}">
        <p14:creationId xmlns:p14="http://schemas.microsoft.com/office/powerpoint/2010/main" val="370077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WU 16:10">
  <a:themeElements>
    <a:clrScheme name="WU">
      <a:dk1>
        <a:srgbClr val="000000"/>
      </a:dk1>
      <a:lt1>
        <a:srgbClr val="FFFFFF"/>
      </a:lt1>
      <a:dk2>
        <a:srgbClr val="002350"/>
      </a:dk2>
      <a:lt2>
        <a:srgbClr val="E5F5FA"/>
      </a:lt2>
      <a:accent1>
        <a:srgbClr val="0096D3"/>
      </a:accent1>
      <a:accent2>
        <a:srgbClr val="002350"/>
      </a:accent2>
      <a:accent3>
        <a:srgbClr val="4B2582"/>
      </a:accent3>
      <a:accent4>
        <a:srgbClr val="457AA0"/>
      </a:accent4>
      <a:accent5>
        <a:srgbClr val="A592C0"/>
      </a:accent5>
      <a:accent6>
        <a:srgbClr val="80CFE9"/>
      </a:accent6>
      <a:hlink>
        <a:srgbClr val="405A7C"/>
      </a:hlink>
      <a:folHlink>
        <a:srgbClr val="0082AA"/>
      </a:folHlink>
    </a:clrScheme>
    <a:fontScheme name="WU neu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U Sample Presentation 16x10 V1.potx" id="{79924EFA-6D07-4195-B1E2-174FB006B148}" vid="{F8F55BFD-7489-47FF-AEF0-D435D514EF4B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1572</Words>
  <Application>Microsoft Office PowerPoint</Application>
  <PresentationFormat>On-screen Show (16:10)</PresentationFormat>
  <Paragraphs>277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Cambria Math</vt:lpstr>
      <vt:lpstr>Georgia</vt:lpstr>
      <vt:lpstr>Matura MT Script Capitals</vt:lpstr>
      <vt:lpstr>Noto Sans Symbols</vt:lpstr>
      <vt:lpstr>Symbol</vt:lpstr>
      <vt:lpstr>Verdana</vt:lpstr>
      <vt:lpstr>Wingdings</vt:lpstr>
      <vt:lpstr>WU 16:10</vt:lpstr>
      <vt:lpstr>SBWL Digital Marketing</vt:lpstr>
      <vt:lpstr>SBWL Digital Marketing The Makeup</vt:lpstr>
      <vt:lpstr>SBWL Digital Marketing The Team</vt:lpstr>
      <vt:lpstr>SBWL Digital Marketing The Content</vt:lpstr>
      <vt:lpstr>SBWL Digital Marketing Let me explain: Technology changed/s the face of marketing</vt:lpstr>
      <vt:lpstr>Online Advertising</vt:lpstr>
      <vt:lpstr>Online Advertising</vt:lpstr>
      <vt:lpstr>SBWL Digital Marketing Let me explain: Technology changed/s the face of marketing</vt:lpstr>
      <vt:lpstr>SBWL Digital Marketing … but there are also doubts about its effectiveness</vt:lpstr>
      <vt:lpstr>SBWL Digital Marketing  The Offer</vt:lpstr>
      <vt:lpstr>SBWL Digital Marketing  The Structure</vt:lpstr>
      <vt:lpstr>SBWL Digital Marketing  The Lab</vt:lpstr>
      <vt:lpstr>. . . </vt:lpstr>
      <vt:lpstr>Customer centricity in a digital marketing 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Corporate Partners:</vt:lpstr>
      <vt:lpstr>SBWL Digital Marketing  The Action</vt:lpstr>
      <vt:lpstr>We look forward to your application and wish you good luck!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SBWL Digital Marketing</dc:title>
  <dc:creator/>
  <cp:lastModifiedBy/>
  <cp:revision>7</cp:revision>
  <dcterms:created xsi:type="dcterms:W3CDTF">2015-10-05T17:11:51Z</dcterms:created>
  <dcterms:modified xsi:type="dcterms:W3CDTF">2024-01-16T12:50:47Z</dcterms:modified>
</cp:coreProperties>
</file>