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4"/>
  </p:sldMasterIdLst>
  <p:notesMasterIdLst>
    <p:notesMasterId r:id="rId22"/>
  </p:notesMasterIdLst>
  <p:handoutMasterIdLst>
    <p:handoutMasterId r:id="rId23"/>
  </p:handoutMasterIdLst>
  <p:sldIdLst>
    <p:sldId id="278" r:id="rId5"/>
    <p:sldId id="301" r:id="rId6"/>
    <p:sldId id="303" r:id="rId7"/>
    <p:sldId id="316" r:id="rId8"/>
    <p:sldId id="317" r:id="rId9"/>
    <p:sldId id="322" r:id="rId10"/>
    <p:sldId id="307" r:id="rId11"/>
    <p:sldId id="309" r:id="rId12"/>
    <p:sldId id="308" r:id="rId13"/>
    <p:sldId id="310" r:id="rId14"/>
    <p:sldId id="312" r:id="rId15"/>
    <p:sldId id="319" r:id="rId16"/>
    <p:sldId id="320" r:id="rId17"/>
    <p:sldId id="311" r:id="rId18"/>
    <p:sldId id="318" r:id="rId19"/>
    <p:sldId id="321" r:id="rId20"/>
    <p:sldId id="314" r:id="rId21"/>
  </p:sldIdLst>
  <p:sldSz cx="9144000" cy="6858000" type="screen4x3"/>
  <p:notesSz cx="6858000" cy="9144000"/>
  <p:custDataLst>
    <p:tags r:id="rId24"/>
  </p:custDataLst>
  <p:defaultTextStyle>
    <a:defPPr>
      <a:defRPr lang="de-DE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9" name="Autor" initials="A" lastIdx="0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F893"/>
    <a:srgbClr val="0096D3"/>
    <a:srgbClr val="159DD3"/>
    <a:srgbClr val="E7EFF7"/>
    <a:srgbClr val="CBDDEF"/>
    <a:srgbClr val="0C94B7"/>
    <a:srgbClr val="41B4CE"/>
    <a:srgbClr val="73BAD1"/>
    <a:srgbClr val="65B4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5" autoAdjust="0"/>
    <p:restoredTop sz="91565" autoAdjust="0"/>
  </p:normalViewPr>
  <p:slideViewPr>
    <p:cSldViewPr snapToGrid="0" showGuides="1">
      <p:cViewPr varScale="1">
        <p:scale>
          <a:sx n="117" d="100"/>
          <a:sy n="117" d="100"/>
        </p:scale>
        <p:origin x="184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94" d="100"/>
          <a:sy n="94" d="100"/>
        </p:scale>
        <p:origin x="2748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817FD-8155-4502-AF78-DBC2EA4B168F}" type="datetimeFigureOut">
              <a:rPr lang="de-AT" sz="1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15.01.24</a:t>
            </a:fld>
            <a:endParaRPr lang="de-AT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F6F62-1C91-45E7-BAED-FBFBF67C82BC}" type="slidenum">
              <a:rPr lang="de-AT" sz="1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‹#›</a:t>
            </a:fld>
            <a:endParaRPr lang="de-AT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5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C0A972FC-F5E0-4F80-B169-F0B5EFC71333}" type="datetimeFigureOut">
              <a:rPr lang="de-AT" smtClean="0"/>
              <a:pPr/>
              <a:t>15.01.24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219CC2FD-B32F-4992-A15B-F95E2E35C81B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15136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56595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96179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T" dirty="0"/>
              <a:t>We'll provide DataCamp acccess with the entry tutorials already! But not prior programming skills necessary to pass the entry exam!</a:t>
            </a:r>
          </a:p>
          <a:p>
            <a:endParaRPr lang="en-AT" dirty="0"/>
          </a:p>
          <a:p>
            <a:r>
              <a:rPr lang="en-AT" dirty="0"/>
              <a:t>Some of the most successful team projects so far involved pople who didn't know a single line of coding/programming in the past!</a:t>
            </a:r>
          </a:p>
          <a:p>
            <a:r>
              <a:rPr lang="en-AT" dirty="0"/>
              <a:t>We saw many of our project students come back the years after as coaches with now projects from the companyies they started to work with!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32482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T" dirty="0"/>
              <a:t>We'll provide DataCamp acccess with the entry tutorials already! But not prior programming skills necessary to pass the entry exam!</a:t>
            </a:r>
          </a:p>
          <a:p>
            <a:endParaRPr lang="en-AT" dirty="0"/>
          </a:p>
          <a:p>
            <a:r>
              <a:rPr lang="en-AT" dirty="0"/>
              <a:t>Some of the most successful team projects so far involved pople who didn't know a single line of coding/programming in the past!</a:t>
            </a:r>
          </a:p>
          <a:p>
            <a:r>
              <a:rPr lang="en-AT" dirty="0"/>
              <a:t>We saw many of our project students come back the years after as coaches with now projects from the companyies they started to work with!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0551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AT" sz="1600" dirty="0"/>
              <a:t>Exact mode currently discussed with VR teaching to ensure</a:t>
            </a:r>
          </a:p>
          <a:p>
            <a:pPr marL="171450" indent="-171450" algn="ctr">
              <a:buFontTx/>
              <a:buChar char="-"/>
            </a:pPr>
            <a:r>
              <a:rPr lang="en-AT" sz="1600" dirty="0"/>
              <a:t>fair chances between specializations (all welcome!)</a:t>
            </a:r>
          </a:p>
          <a:p>
            <a:pPr algn="ctr"/>
            <a:r>
              <a:rPr lang="en-AT" sz="1600" dirty="0"/>
              <a:t>- while still having a focus on relevent skills for the SBWL </a:t>
            </a:r>
          </a:p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07383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FB129CB2-F80C-418F-9A99-1F85CA329F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white">
          <a:xfrm>
            <a:off x="287338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grpSp>
        <p:nvGrpSpPr>
          <p:cNvPr id="7" name="Gruppieren 6"/>
          <p:cNvGrpSpPr/>
          <p:nvPr userDrawn="1"/>
        </p:nvGrpSpPr>
        <p:grpSpPr>
          <a:xfrm>
            <a:off x="288000" y="720000"/>
            <a:ext cx="8552850" cy="2445780"/>
            <a:chOff x="287338" y="603319"/>
            <a:chExt cx="8552850" cy="2038150"/>
          </a:xfrm>
        </p:grpSpPr>
        <p:sp>
          <p:nvSpPr>
            <p:cNvPr id="13" name="Rechteck 12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6" name="Rechteck 5"/>
            <p:cNvSpPr/>
            <p:nvPr userDrawn="1"/>
          </p:nvSpPr>
          <p:spPr bwMode="blackWhite">
            <a:xfrm>
              <a:off x="287338" y="60386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BBBA1F81-147C-481C-ABB4-DA08CD251F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6" y="1191698"/>
            <a:ext cx="5436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2ED52DE-5FB6-4DC3-9B08-10CB5B4CEF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897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/>
          <p:cNvGrpSpPr/>
          <p:nvPr userDrawn="1"/>
        </p:nvGrpSpPr>
        <p:grpSpPr>
          <a:xfrm>
            <a:off x="288000" y="720000"/>
            <a:ext cx="8544988" cy="2445121"/>
            <a:chOff x="295200" y="588000"/>
            <a:chExt cx="8544988" cy="2037600"/>
          </a:xfrm>
        </p:grpSpPr>
        <p:sp>
          <p:nvSpPr>
            <p:cNvPr id="22" name="Rechteck 21"/>
            <p:cNvSpPr/>
            <p:nvPr userDrawn="1"/>
          </p:nvSpPr>
          <p:spPr>
            <a:xfrm>
              <a:off x="6192000" y="588000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23" name="Rechteck 22"/>
            <p:cNvSpPr/>
            <p:nvPr userDrawn="1"/>
          </p:nvSpPr>
          <p:spPr bwMode="blackWhite">
            <a:xfrm>
              <a:off x="295200" y="588000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F4458FDE-15D4-4C68-B94E-89B01DEA8E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sp>
        <p:nvSpPr>
          <p:cNvPr id="14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7338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F16FBD4-A1A0-4C0D-8ECA-591A550A295A}" type="datetime1">
              <a:rPr lang="de-AT" smtClean="0"/>
              <a:t>15.01.24</a:t>
            </a:fld>
            <a:endParaRPr lang="de-A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E1B1CF5-3E40-4645-885E-5E7FF43CFF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8" y="6448659"/>
            <a:ext cx="1408538" cy="2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7673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>
          <a:xfrm>
            <a:off x="288000" y="720000"/>
            <a:ext cx="8544988" cy="2078015"/>
            <a:chOff x="295200" y="603319"/>
            <a:chExt cx="8544988" cy="2037600"/>
          </a:xfrm>
        </p:grpSpPr>
        <p:sp>
          <p:nvSpPr>
            <p:cNvPr id="15" name="Rechteck 14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95200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563112"/>
            <a:ext cx="5436000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7338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F16FBD4-A1A0-4C0D-8ECA-591A550A295A}" type="datetime1">
              <a:rPr lang="de-AT" smtClean="0"/>
              <a:t>15.01.24</a:t>
            </a:fld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FAE2663-7B05-4FBE-8201-52BF686A5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ABE0907-E46F-4ED9-983E-9AC179FE9A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8" y="6448659"/>
            <a:ext cx="1408538" cy="2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9461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7" y="1613538"/>
            <a:ext cx="8210548" cy="5244464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/>
              <a:t>Platzhalter für Objekte</a:t>
            </a:r>
          </a:p>
        </p:txBody>
      </p:sp>
      <p:sp>
        <p:nvSpPr>
          <p:cNvPr id="8" name="Rechteck 7"/>
          <p:cNvSpPr/>
          <p:nvPr userDrawn="1"/>
        </p:nvSpPr>
        <p:spPr bwMode="gray">
          <a:xfrm>
            <a:off x="0" y="1252226"/>
            <a:ext cx="9144000" cy="30240"/>
          </a:xfrm>
          <a:prstGeom prst="rect">
            <a:avLst/>
          </a:prstGeom>
          <a:solidFill>
            <a:srgbClr val="0C9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800" dirty="0"/>
              <a:t>    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DA5419C-89AB-42FD-9796-7433852D68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4076" y="346075"/>
            <a:ext cx="1396800" cy="73693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6" y="1613536"/>
            <a:ext cx="3960000" cy="4631054"/>
          </a:xfrm>
        </p:spPr>
        <p:txBody>
          <a:bodyPr>
            <a:normAutofit/>
          </a:bodyPr>
          <a:lstStyle>
            <a:lvl1pPr>
              <a:defRPr sz="1600"/>
            </a:lvl1pPr>
            <a:lvl2pPr marL="541290" indent="-285738">
              <a:buClr>
                <a:schemeClr val="accent1"/>
              </a:buClr>
              <a:buFont typeface="Wingdings" charset="2"/>
              <a:buChar char="§"/>
              <a:defRPr sz="1500"/>
            </a:lvl2pPr>
            <a:lvl3pPr>
              <a:defRPr sz="1400"/>
            </a:lvl3pPr>
            <a:lvl4pPr>
              <a:buClr>
                <a:schemeClr val="accent1"/>
              </a:buCl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1613536"/>
            <a:ext cx="3960000" cy="4631054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600"/>
            </a:lvl1pPr>
            <a:lvl2pPr marL="541290" indent="-285738">
              <a:buClr>
                <a:schemeClr val="accent1"/>
              </a:buClr>
              <a:buFont typeface="Wingdings" charset="2"/>
              <a:buChar char="§"/>
              <a:defRPr sz="1500"/>
            </a:lvl2pPr>
            <a:lvl3pPr>
              <a:defRPr sz="1400"/>
            </a:lvl3pPr>
            <a:lvl4pPr>
              <a:buClr>
                <a:schemeClr val="accent1"/>
              </a:buClr>
              <a:defRPr sz="1200"/>
            </a:lvl4pPr>
            <a:lvl5pPr>
              <a:buClr>
                <a:schemeClr val="accent1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0548-BB61-4975-B080-1B6E0D52ECC3}" type="datetime1">
              <a:rPr lang="de-AT" smtClean="0"/>
              <a:t>15.01.24</a:t>
            </a:fld>
            <a:endParaRPr lang="de-AT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6" y="2323189"/>
            <a:ext cx="3960000" cy="39214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2323189"/>
            <a:ext cx="3960000" cy="39214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 bwMode="gray">
          <a:xfrm>
            <a:off x="468315" y="1613536"/>
            <a:ext cx="3960811" cy="6397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3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35" indent="0">
              <a:buNone/>
              <a:defRPr sz="2000" b="1"/>
            </a:lvl2pPr>
            <a:lvl3pPr marL="914269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0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0" indent="0">
              <a:buNone/>
              <a:defRPr sz="1600" b="1"/>
            </a:lvl7pPr>
            <a:lvl8pPr marL="3199945" indent="0">
              <a:buNone/>
              <a:defRPr sz="1600" b="1"/>
            </a:lvl8pPr>
            <a:lvl9pPr marL="3657080" indent="0">
              <a:buNone/>
              <a:defRPr sz="1600" b="1"/>
            </a:lvl9pPr>
          </a:lstStyle>
          <a:p>
            <a:pPr lvl="0"/>
            <a:r>
              <a:rPr lang="de-AT" dirty="0"/>
              <a:t>Text hier einfügen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208B580-4914-472C-873D-0ABC3D2F1944}" type="datetime1">
              <a:rPr lang="de-AT" smtClean="0"/>
              <a:t>15.01.24</a:t>
            </a:fld>
            <a:endParaRPr lang="de-AT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idx="17" hasCustomPrompt="1"/>
          </p:nvPr>
        </p:nvSpPr>
        <p:spPr bwMode="gray">
          <a:xfrm>
            <a:off x="4727895" y="1613536"/>
            <a:ext cx="3960811" cy="6397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3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35" indent="0">
              <a:buNone/>
              <a:defRPr sz="2000" b="1"/>
            </a:lvl2pPr>
            <a:lvl3pPr marL="914269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0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0" indent="0">
              <a:buNone/>
              <a:defRPr sz="1600" b="1"/>
            </a:lvl7pPr>
            <a:lvl8pPr marL="3199945" indent="0">
              <a:buNone/>
              <a:defRPr sz="1600" b="1"/>
            </a:lvl8pPr>
            <a:lvl9pPr marL="3657080" indent="0">
              <a:buNone/>
              <a:defRPr sz="1600" b="1"/>
            </a:lvl9pPr>
          </a:lstStyle>
          <a:p>
            <a:pPr lvl="0"/>
            <a:r>
              <a:rPr lang="de-AT" dirty="0"/>
              <a:t>Text hier einfügen</a:t>
            </a: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67544" y="2380617"/>
            <a:ext cx="5148000" cy="326034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2" tIns="45715" rIns="91432" bIns="45715" rtlCol="0" anchor="ctr"/>
          <a:lstStyle/>
          <a:p>
            <a:pPr algn="ctr"/>
            <a:endParaRPr lang="de-AT" sz="1800" dirty="0"/>
          </a:p>
        </p:txBody>
      </p:sp>
      <p:pic>
        <p:nvPicPr>
          <p:cNvPr id="7" name="Grafik 6" descr="Logo-für-V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1" y="2552702"/>
            <a:ext cx="590932" cy="2703196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00757" y="3071813"/>
            <a:ext cx="2763926" cy="2173549"/>
          </a:xfrm>
        </p:spPr>
        <p:txBody>
          <a:bodyPr>
            <a:normAutofit/>
          </a:bodyPr>
          <a:lstStyle>
            <a:lvl1pPr marL="0" marR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11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 Adressdaten eingeben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60B22D8-19A8-4750-AD83-286C35A4BCEC}" type="datetime1">
              <a:rPr lang="de-AT" smtClean="0"/>
              <a:t>15.01.24</a:t>
            </a:fld>
            <a:endParaRPr lang="de-AT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kurz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 userDrawn="1"/>
        </p:nvGrpSpPr>
        <p:grpSpPr>
          <a:xfrm>
            <a:off x="288000" y="720000"/>
            <a:ext cx="8552850" cy="2078015"/>
            <a:chOff x="295022" y="706438"/>
            <a:chExt cx="8552850" cy="2078015"/>
          </a:xfrm>
        </p:grpSpPr>
        <p:sp>
          <p:nvSpPr>
            <p:cNvPr id="19" name="Rechteck 18"/>
            <p:cNvSpPr/>
            <p:nvPr userDrawn="1"/>
          </p:nvSpPr>
          <p:spPr>
            <a:xfrm>
              <a:off x="6199684" y="706438"/>
              <a:ext cx="2648188" cy="2078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21" name="Rechteck 20"/>
            <p:cNvSpPr/>
            <p:nvPr userDrawn="1"/>
          </p:nvSpPr>
          <p:spPr bwMode="blackWhite">
            <a:xfrm>
              <a:off x="295022" y="706438"/>
              <a:ext cx="5904662" cy="2078015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8" y="1555385"/>
            <a:ext cx="5466982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8" y="1191698"/>
            <a:ext cx="5466982" cy="36541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6" name="Textplatzhalter 9"/>
          <p:cNvSpPr>
            <a:spLocks noGrp="1"/>
          </p:cNvSpPr>
          <p:nvPr userDrawn="1">
            <p:ph type="body" sz="quarter" idx="11"/>
          </p:nvPr>
        </p:nvSpPr>
        <p:spPr bwMode="white">
          <a:xfrm>
            <a:off x="287338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 userDrawn="1">
            <p:ph type="body" sz="quarter" idx="12" hasCustomPrompt="1"/>
          </p:nvPr>
        </p:nvSpPr>
        <p:spPr bwMode="auto"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29E1B7A-33AA-4317-9333-014650A091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7FD83DD-93AC-4FD9-89BE-042200EC0C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2019" y="1613536"/>
            <a:ext cx="7759644" cy="4624686"/>
          </a:xfrm>
        </p:spPr>
        <p:txBody>
          <a:bodyPr lIns="0" rIns="0"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AT" dirty="0"/>
              <a:t>Textmasterformat durch Klicken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B0F6-B814-432F-A5EF-779CD4E3E58E}" type="datetime1">
              <a:rPr lang="de-AT" smtClean="0"/>
              <a:t>15.01.24</a:t>
            </a:fld>
            <a:endParaRPr lang="de-AT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 userDrawn="1"/>
        </p:nvGrpSpPr>
        <p:grpSpPr>
          <a:xfrm>
            <a:off x="288000" y="720000"/>
            <a:ext cx="8552850" cy="2445120"/>
            <a:chOff x="287338" y="603319"/>
            <a:chExt cx="8552850" cy="2037600"/>
          </a:xfrm>
        </p:grpSpPr>
        <p:sp>
          <p:nvSpPr>
            <p:cNvPr id="16" name="Rechteck 15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14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8000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1191698"/>
            <a:ext cx="5436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5661DFF-A019-4E61-B1BD-049F1B5CBE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BFE10AA-75A4-4890-9EDF-8C4C050328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94" y="6262496"/>
            <a:ext cx="1884536" cy="3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961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>
          <a:xfrm>
            <a:off x="288000" y="720000"/>
            <a:ext cx="8552850" cy="2078015"/>
            <a:chOff x="287338" y="603319"/>
            <a:chExt cx="8552850" cy="2037600"/>
          </a:xfrm>
        </p:grpSpPr>
        <p:sp>
          <p:nvSpPr>
            <p:cNvPr id="15" name="Rechteck 14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555385"/>
            <a:ext cx="5436000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1191698"/>
            <a:ext cx="5436000" cy="36541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8000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FC30608-9040-436C-954E-349C16345B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0D26964-FFB5-4179-91AA-CBFDA5A788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94" y="6262496"/>
            <a:ext cx="1884536" cy="3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6800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2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288000" y="720000"/>
            <a:ext cx="8552850" cy="2445120"/>
            <a:chOff x="295022" y="708615"/>
            <a:chExt cx="8552850" cy="2445120"/>
          </a:xfrm>
        </p:grpSpPr>
        <p:sp>
          <p:nvSpPr>
            <p:cNvPr id="21" name="Rechteck 20"/>
            <p:cNvSpPr/>
            <p:nvPr userDrawn="1"/>
          </p:nvSpPr>
          <p:spPr>
            <a:xfrm>
              <a:off x="6199684" y="708615"/>
              <a:ext cx="2648188" cy="2445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22" name="Rechteck 21"/>
            <p:cNvSpPr/>
            <p:nvPr userDrawn="1"/>
          </p:nvSpPr>
          <p:spPr bwMode="blackWhite">
            <a:xfrm>
              <a:off x="295022" y="708615"/>
              <a:ext cx="5904662" cy="244512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10" name="Textplatzhalter 9"/>
          <p:cNvSpPr>
            <a:spLocks noGrp="1"/>
          </p:cNvSpPr>
          <p:nvPr userDrawn="1">
            <p:ph type="body" sz="quarter" idx="11"/>
          </p:nvPr>
        </p:nvSpPr>
        <p:spPr bwMode="white">
          <a:xfrm>
            <a:off x="287338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4" name="Textplatzhalter 7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sp>
        <p:nvSpPr>
          <p:cNvPr id="16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17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6" y="1191698"/>
            <a:ext cx="5436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2360A1A-6DB4-493F-A661-2E50532712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74E8E43-3049-475F-AA77-1CEF034C1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7811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2 kurz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/>
          <p:cNvGrpSpPr/>
          <p:nvPr userDrawn="1"/>
        </p:nvGrpSpPr>
        <p:grpSpPr>
          <a:xfrm>
            <a:off x="288000" y="720000"/>
            <a:ext cx="8552850" cy="2078015"/>
            <a:chOff x="287338" y="603319"/>
            <a:chExt cx="8552850" cy="2037600"/>
          </a:xfrm>
        </p:grpSpPr>
        <p:sp>
          <p:nvSpPr>
            <p:cNvPr id="29" name="Rechteck 28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28" name="Rechteck 27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555385"/>
            <a:ext cx="5436000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1191698"/>
            <a:ext cx="5436000" cy="36541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7338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C29FFC4-0B95-4222-889B-42858955DF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A04CCDB-F0D1-45D1-AAC5-D09AA0E833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6685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3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/>
          <p:nvPr userDrawn="1"/>
        </p:nvGrpSpPr>
        <p:grpSpPr>
          <a:xfrm>
            <a:off x="288000" y="720000"/>
            <a:ext cx="8552850" cy="2445120"/>
            <a:chOff x="287338" y="603319"/>
            <a:chExt cx="8552850" cy="2037600"/>
          </a:xfrm>
        </p:grpSpPr>
        <p:sp>
          <p:nvSpPr>
            <p:cNvPr id="17" name="Rechteck 16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18" name="Rechteck 17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01553FF7-654D-469E-8394-2189F563E8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7338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1191698"/>
            <a:ext cx="5436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015221C-1ED6-4CE4-ACA4-1419DD3F97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1637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´3 kurz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 userDrawn="1"/>
        </p:nvSpPr>
        <p:spPr>
          <a:xfrm>
            <a:off x="6199684" y="706438"/>
            <a:ext cx="2648188" cy="2078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  <p:sp>
        <p:nvSpPr>
          <p:cNvPr id="26" name="Rechteck 25"/>
          <p:cNvSpPr/>
          <p:nvPr userDrawn="1"/>
        </p:nvSpPr>
        <p:spPr bwMode="blackWhite">
          <a:xfrm>
            <a:off x="288000" y="720000"/>
            <a:ext cx="5904662" cy="2078015"/>
          </a:xfrm>
          <a:prstGeom prst="rect">
            <a:avLst/>
          </a:prstGeom>
          <a:solidFill>
            <a:srgbClr val="0096D3">
              <a:alpha val="89804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7" y="1555385"/>
            <a:ext cx="5436000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7" y="1191698"/>
            <a:ext cx="5436000" cy="36541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6" name="Textplatzhalter 9"/>
          <p:cNvSpPr>
            <a:spLocks noGrp="1"/>
          </p:cNvSpPr>
          <p:nvPr userDrawn="1">
            <p:ph type="body" sz="quarter" idx="11"/>
          </p:nvPr>
        </p:nvSpPr>
        <p:spPr bwMode="white">
          <a:xfrm>
            <a:off x="287338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3FE82C0-4FDB-4D2A-A182-623C852CF5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B0AEE84-E3C4-47D4-892D-1766F953AC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11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2E84154-2F65-4807-B4F0-B7DA8E1E90B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284076" y="346075"/>
            <a:ext cx="1396800" cy="736937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13536"/>
            <a:ext cx="7764463" cy="4631054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/>
          <a:p>
            <a:pPr lvl="0"/>
            <a:r>
              <a:rPr lang="de-AT" dirty="0"/>
              <a:t>Textmasterformate durch Klicken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1354562" y="6494473"/>
            <a:ext cx="3217444" cy="309702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/>
              <a:t>Fusszeile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462407" y="6494473"/>
            <a:ext cx="892150" cy="309702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/>
              <a:t>SEITE </a:t>
            </a:r>
            <a:fld id="{BE3DC40E-DBBE-4E2D-9EEC-FBF0DA0E9179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 userDrawn="1">
            <p:ph type="dt" sz="half" idx="2"/>
          </p:nvPr>
        </p:nvSpPr>
        <p:spPr>
          <a:xfrm>
            <a:off x="5745182" y="6494473"/>
            <a:ext cx="987407" cy="309702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lvl1pPr algn="r">
              <a:defRPr lang="de-DE" sz="8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F16FBD4-A1A0-4C0D-8ECA-591A550A295A}" type="datetime1">
              <a:rPr lang="de-AT" smtClean="0"/>
              <a:pPr/>
              <a:t>15.01.24</a:t>
            </a:fld>
            <a:endParaRPr lang="de-AT" dirty="0"/>
          </a:p>
        </p:txBody>
      </p:sp>
      <p:sp>
        <p:nvSpPr>
          <p:cNvPr id="18" name="Rechteck 17"/>
          <p:cNvSpPr/>
          <p:nvPr userDrawn="1"/>
        </p:nvSpPr>
        <p:spPr bwMode="gray">
          <a:xfrm>
            <a:off x="0" y="1252226"/>
            <a:ext cx="9144000" cy="30240"/>
          </a:xfrm>
          <a:prstGeom prst="rect">
            <a:avLst/>
          </a:prstGeom>
          <a:solidFill>
            <a:srgbClr val="0C94B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800" dirty="0"/>
              <a:t>      </a:t>
            </a:r>
          </a:p>
        </p:txBody>
      </p:sp>
      <p:sp>
        <p:nvSpPr>
          <p:cNvPr id="15" name="Titelplatzhalter 14"/>
          <p:cNvSpPr>
            <a:spLocks noGrp="1"/>
          </p:cNvSpPr>
          <p:nvPr userDrawn="1">
            <p:ph type="title"/>
          </p:nvPr>
        </p:nvSpPr>
        <p:spPr bwMode="auto">
          <a:xfrm>
            <a:off x="462408" y="167640"/>
            <a:ext cx="6646730" cy="10845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AT" dirty="0"/>
              <a:t>Titelmasterformat durch </a:t>
            </a:r>
            <a:br>
              <a:rPr lang="de-AT" dirty="0"/>
            </a:br>
            <a:r>
              <a:rPr lang="de-AT" dirty="0"/>
              <a:t>Klicken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DB27540-BA36-424B-8F70-11086F28288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8" y="6448659"/>
            <a:ext cx="1408538" cy="2442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3" r:id="rId3"/>
    <p:sldLayoutId id="2147483675" r:id="rId4"/>
    <p:sldLayoutId id="2147483676" r:id="rId5"/>
    <p:sldLayoutId id="2147483686" r:id="rId6"/>
    <p:sldLayoutId id="2147483687" r:id="rId7"/>
    <p:sldLayoutId id="2147483681" r:id="rId8"/>
    <p:sldLayoutId id="2147483682" r:id="rId9"/>
    <p:sldLayoutId id="2147483688" r:id="rId10"/>
    <p:sldLayoutId id="2147483691" r:id="rId11"/>
    <p:sldLayoutId id="2147483664" r:id="rId12"/>
    <p:sldLayoutId id="2147483667" r:id="rId13"/>
    <p:sldLayoutId id="2147483668" r:id="rId14"/>
    <p:sldLayoutId id="2147483670" r:id="rId15"/>
  </p:sldLayoutIdLst>
  <p:transition>
    <p:fade/>
  </p:transition>
  <p:hf hdr="0" dt="0"/>
  <p:txStyles>
    <p:titleStyle>
      <a:lvl1pPr algn="l" defTabSz="914269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1pPr>
    </p:titleStyle>
    <p:bodyStyle>
      <a:lvl1pPr marL="266689" indent="-266689" algn="l" defTabSz="91426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29" indent="-273040" algn="l" defTabSz="91426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SzPct val="100000"/>
        <a:buFont typeface="Wingdings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14356" indent="-273040" algn="l" defTabSz="91426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695" indent="-266689" algn="l" defTabSz="91426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384" indent="-263514" algn="l" defTabSz="91426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2" indent="-228568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8" indent="-228568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3" indent="-228568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48" indent="-228568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179" userDrawn="1">
          <p15:clr>
            <a:srgbClr val="F26B43"/>
          </p15:clr>
        </p15:guide>
        <p15:guide id="5" pos="5467" userDrawn="1">
          <p15:clr>
            <a:srgbClr val="F26B43"/>
          </p15:clr>
        </p15:guide>
        <p15:guide id="7" orient="horz" pos="3934" userDrawn="1">
          <p15:clr>
            <a:srgbClr val="F26B43"/>
          </p15:clr>
        </p15:guide>
        <p15:guide id="9" orient="horz" pos="218" userDrawn="1">
          <p15:clr>
            <a:srgbClr val="F26B43"/>
          </p15:clr>
        </p15:guide>
        <p15:guide id="10" orient="horz" pos="1016" userDrawn="1">
          <p15:clr>
            <a:srgbClr val="F26B43"/>
          </p15:clr>
        </p15:guide>
        <p15:guide id="11" orient="horz" pos="4216" userDrawn="1">
          <p15:clr>
            <a:srgbClr val="F26B43"/>
          </p15:clr>
        </p15:guide>
        <p15:guide id="16" orient="horz" pos="2160" userDrawn="1">
          <p15:clr>
            <a:srgbClr val="F26B43"/>
          </p15:clr>
        </p15:guide>
        <p15:guide id="19" pos="39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olleres.net/presentations/" TargetMode="External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.ac.at/dpkm/teaching/sbwl-data-scienc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u.ac.at/dpkm/teaching/sbwl-data-science/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50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.ac.at/dpkm/teaching/sbwl-data-scienc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data.wu.ac.at/" TargetMode="Externa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wu.ac.at/en/dpkm/teaching/sbwl-data-science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hbr.org/2012/10/data-scientist-the-sexiest-job-of-the-21st-century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s://hbr.org/2018/11/the-kinds-of-data-scientist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laroyo/keynote-at-international-conference-of-art-libraries-2018-rijksmuseum/27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slideshare.net/laroyo/keynote-at-international-conference-of-art-libraries-2018-rijksmuseum/27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cg.at/sites/ocg.at/files/medien/pdfs/OCG-Journal1503.pdf#13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xecutiveacademy.at/en/news/detail/data-governance-vs-data-science-twins-but-nothing-alike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287337" y="3492000"/>
            <a:ext cx="5275264" cy="1630865"/>
          </a:xfrm>
        </p:spPr>
        <p:txBody>
          <a:bodyPr/>
          <a:lstStyle/>
          <a:p>
            <a:r>
              <a:rPr lang="de-DE" sz="1400" dirty="0"/>
              <a:t>Prof. Axel Polleres,</a:t>
            </a:r>
            <a:r>
              <a:rPr lang="de-DE" sz="1400" i="1" dirty="0"/>
              <a:t> </a:t>
            </a:r>
            <a:r>
              <a:rPr lang="de-DE" sz="1400" dirty="0"/>
              <a:t>Dr. Sabrina </a:t>
            </a:r>
            <a:r>
              <a:rPr lang="de-DE" sz="1400" dirty="0" err="1"/>
              <a:t>Kirrane</a:t>
            </a:r>
            <a:endParaRPr lang="de-DE" sz="14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4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i="1" dirty="0"/>
              <a:t>Find </a:t>
            </a:r>
            <a:r>
              <a:rPr lang="de-DE" i="1" dirty="0" err="1"/>
              <a:t>these</a:t>
            </a:r>
            <a:r>
              <a:rPr lang="de-DE" i="1" dirty="0"/>
              <a:t> </a:t>
            </a:r>
            <a:r>
              <a:rPr lang="de-DE" i="1" dirty="0" err="1"/>
              <a:t>slides</a:t>
            </a:r>
            <a:r>
              <a:rPr lang="de-DE" i="1" dirty="0"/>
              <a:t> at: </a:t>
            </a:r>
            <a:r>
              <a:rPr lang="de-DE" sz="1800" i="1" dirty="0">
                <a:hlinkClick r:id="rId3"/>
              </a:rPr>
              <a:t>http://polleres.net/presentations/</a:t>
            </a:r>
            <a:endParaRPr lang="de-DE" sz="1400" i="1" dirty="0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457200" y="1239904"/>
            <a:ext cx="5436000" cy="1231200"/>
          </a:xfrm>
        </p:spPr>
        <p:txBody>
          <a:bodyPr/>
          <a:lstStyle/>
          <a:p>
            <a:pPr algn="ctr"/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Data Science @WU?</a:t>
            </a:r>
            <a:endParaRPr lang="de-AT" dirty="0"/>
          </a:p>
        </p:txBody>
      </p:sp>
      <p:pic>
        <p:nvPicPr>
          <p:cNvPr id="2050" name="Picture 2" descr="Avatar">
            <a:extLst>
              <a:ext uri="{FF2B5EF4-FFF2-40B4-BE49-F238E27FC236}">
                <a16:creationId xmlns:a16="http://schemas.microsoft.com/office/drawing/2014/main" id="{88C21446-1F72-5E30-75EA-815087910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14" t="10442" r="18624" b="39716"/>
          <a:stretch/>
        </p:blipFill>
        <p:spPr bwMode="auto">
          <a:xfrm>
            <a:off x="7267349" y="3492000"/>
            <a:ext cx="1589314" cy="163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xel Polleres' Personal Web Page">
            <a:extLst>
              <a:ext uri="{FF2B5EF4-FFF2-40B4-BE49-F238E27FC236}">
                <a16:creationId xmlns:a16="http://schemas.microsoft.com/office/drawing/2014/main" id="{80B25BDE-104C-1C4D-32DA-995F21A15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208"/>
                    </a14:imgEffect>
                    <a14:imgEffect>
                      <a14:saturation sat="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54" t="-416" r="15024" b="13815"/>
          <a:stretch/>
        </p:blipFill>
        <p:spPr bwMode="auto">
          <a:xfrm>
            <a:off x="5682344" y="3492000"/>
            <a:ext cx="1465262" cy="163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23101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 4">
            <a:extLst>
              <a:ext uri="{FF2B5EF4-FFF2-40B4-BE49-F238E27FC236}">
                <a16:creationId xmlns:a16="http://schemas.microsoft.com/office/drawing/2014/main" id="{7FFD7B28-CEA7-F343-9077-3842F769340E}"/>
              </a:ext>
            </a:extLst>
          </p:cNvPr>
          <p:cNvSpPr txBox="1">
            <a:spLocks/>
          </p:cNvSpPr>
          <p:nvPr/>
        </p:nvSpPr>
        <p:spPr>
          <a:xfrm>
            <a:off x="304412" y="6373022"/>
            <a:ext cx="892150" cy="309702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defPPr>
              <a:defRPr lang="de-DE"/>
            </a:defPPr>
            <a:lvl1pPr marL="0" algn="l" defTabSz="109728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de-AT" smtClean="0"/>
              <a:pPr/>
              <a:t>10</a:t>
            </a:fld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937" y="1269167"/>
            <a:ext cx="8313846" cy="4624686"/>
          </a:xfrm>
        </p:spPr>
        <p:txBody>
          <a:bodyPr>
            <a:normAutofit lnSpcReduction="10000"/>
          </a:bodyPr>
          <a:lstStyle/>
          <a:p>
            <a:r>
              <a:rPr lang="en-US" sz="1400" b="1" dirty="0"/>
              <a:t>Interdisciplinary!  International!</a:t>
            </a:r>
          </a:p>
          <a:p>
            <a:pPr lvl="1"/>
            <a:r>
              <a:rPr lang="en-US" sz="1400" dirty="0"/>
              <a:t>6 Institutes: </a:t>
            </a:r>
          </a:p>
          <a:p>
            <a:pPr lvl="3"/>
            <a:r>
              <a:rPr lang="en-US" sz="1100" dirty="0"/>
              <a:t>Data, Process and Knowledge Management, </a:t>
            </a:r>
          </a:p>
          <a:p>
            <a:pPr lvl="3"/>
            <a:r>
              <a:rPr lang="en-US" sz="1100" dirty="0"/>
              <a:t>Production Management, </a:t>
            </a:r>
          </a:p>
          <a:p>
            <a:pPr lvl="3"/>
            <a:r>
              <a:rPr lang="en-US" sz="1100" dirty="0"/>
              <a:t>New Media, </a:t>
            </a:r>
          </a:p>
          <a:p>
            <a:pPr lvl="3"/>
            <a:r>
              <a:rPr lang="en-US" sz="1100" dirty="0"/>
              <a:t>Statistics &amp; Mathematics, </a:t>
            </a:r>
          </a:p>
          <a:p>
            <a:pPr lvl="3"/>
            <a:r>
              <a:rPr lang="en-US" sz="1100" dirty="0"/>
              <a:t>Marketing, </a:t>
            </a:r>
          </a:p>
          <a:p>
            <a:pPr lvl="3"/>
            <a:r>
              <a:rPr lang="en-US" sz="1100" dirty="0"/>
              <a:t>Business Law</a:t>
            </a:r>
          </a:p>
          <a:p>
            <a:pPr lvl="1"/>
            <a:r>
              <a:rPr lang="en-US" sz="1400" dirty="0"/>
              <a:t>all courses taught in </a:t>
            </a:r>
            <a:r>
              <a:rPr lang="en-US" sz="1400" b="1" dirty="0"/>
              <a:t>English</a:t>
            </a:r>
          </a:p>
          <a:p>
            <a:r>
              <a:rPr lang="en-US" sz="1400" dirty="0"/>
              <a:t>5 Courses (PI 2.0) :</a:t>
            </a:r>
          </a:p>
          <a:p>
            <a:pPr lvl="1"/>
            <a:r>
              <a:rPr lang="en-US" sz="1400" b="1" dirty="0"/>
              <a:t>SBWL DS 1</a:t>
            </a:r>
            <a:r>
              <a:rPr lang="en-US" sz="1400" dirty="0"/>
              <a:t>: Data Processing 1</a:t>
            </a:r>
          </a:p>
          <a:p>
            <a:pPr lvl="1"/>
            <a:r>
              <a:rPr lang="en-US" sz="1400" b="1" dirty="0"/>
              <a:t>SBWL DS 2</a:t>
            </a:r>
            <a:r>
              <a:rPr lang="en-US" sz="1400" dirty="0"/>
              <a:t>: Data Analytics</a:t>
            </a:r>
          </a:p>
          <a:p>
            <a:pPr lvl="1"/>
            <a:r>
              <a:rPr lang="en-US" sz="1400" b="1" dirty="0"/>
              <a:t>SBWL DS 3</a:t>
            </a:r>
            <a:r>
              <a:rPr lang="en-US" sz="1400" dirty="0"/>
              <a:t>: Data Processing 2: Scalable data processing, </a:t>
            </a:r>
          </a:p>
          <a:p>
            <a:pPr marL="255559" lvl="1" indent="0">
              <a:buNone/>
            </a:pPr>
            <a:r>
              <a:rPr lang="en-US" sz="1400" dirty="0"/>
              <a:t>		Legal &amp; Ethical foundations of data science, Open Data </a:t>
            </a:r>
          </a:p>
          <a:p>
            <a:pPr lvl="1"/>
            <a:r>
              <a:rPr lang="en-US" sz="1400" b="1" dirty="0"/>
              <a:t>SBWL DS 4</a:t>
            </a:r>
            <a:r>
              <a:rPr lang="en-US" sz="1400" dirty="0"/>
              <a:t>: Applications of Data Science </a:t>
            </a:r>
          </a:p>
          <a:p>
            <a:pPr marL="255559" lvl="1" indent="0">
              <a:buNone/>
            </a:pPr>
            <a:r>
              <a:rPr lang="en-US" sz="1400" dirty="0"/>
              <a:t>	       </a:t>
            </a:r>
            <a:r>
              <a:rPr lang="en-US" sz="1600" dirty="0"/>
              <a:t> 	(Production Management, Supply Chain, Marketing, 		 Process Management, Computational Social Sciences)</a:t>
            </a:r>
          </a:p>
          <a:p>
            <a:pPr lvl="1"/>
            <a:r>
              <a:rPr lang="en-US" sz="1400" b="1" dirty="0"/>
              <a:t>SBWL DS 5</a:t>
            </a:r>
            <a:r>
              <a:rPr lang="en-US" sz="1400" dirty="0"/>
              <a:t>: Data Science Lab,</a:t>
            </a:r>
          </a:p>
          <a:p>
            <a:pPr marL="255559" lvl="1" indent="0">
              <a:buNone/>
            </a:pPr>
            <a:r>
              <a:rPr lang="en-US" sz="1400" dirty="0"/>
              <a:t>	              in collaboration with real data providers!</a:t>
            </a:r>
          </a:p>
          <a:p>
            <a:pPr lvl="1"/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Science SBWL:</a:t>
            </a:r>
            <a:br>
              <a:rPr lang="en-US" dirty="0"/>
            </a:br>
            <a:r>
              <a:rPr lang="en-GB" sz="1600" dirty="0">
                <a:hlinkClick r:id="rId3"/>
              </a:rPr>
              <a:t>https://www.wu.ac.at/dpkm/teaching/sbwl-data-science/</a:t>
            </a:r>
            <a:endParaRPr lang="en-US" sz="1601" dirty="0"/>
          </a:p>
        </p:txBody>
      </p:sp>
    </p:spTree>
    <p:extLst>
      <p:ext uri="{BB962C8B-B14F-4D97-AF65-F5344CB8AC3E}">
        <p14:creationId xmlns:p14="http://schemas.microsoft.com/office/powerpoint/2010/main" val="136240739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1700" dirty="0"/>
              <a:t>Schedule: </a:t>
            </a:r>
          </a:p>
          <a:p>
            <a:pPr marL="255559" lvl="1" indent="0">
              <a:buNone/>
            </a:pPr>
            <a:r>
              <a:rPr lang="en-US" sz="1600" dirty="0"/>
              <a:t>		</a:t>
            </a:r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r>
              <a:rPr lang="en-US" sz="1600" dirty="0"/>
              <a:t>- Next cohort:		</a:t>
            </a:r>
            <a:endParaRPr lang="en-US" sz="16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Science SBWL: </a:t>
            </a:r>
            <a:r>
              <a:rPr lang="en-US" dirty="0" err="1"/>
              <a:t>Organisation</a:t>
            </a:r>
            <a:br>
              <a:rPr lang="en-US" dirty="0"/>
            </a:br>
            <a:r>
              <a:rPr lang="en-GB" sz="1600" dirty="0">
                <a:hlinkClick r:id="rId2"/>
              </a:rPr>
              <a:t>https://www.wu.ac.at/dpkm/teaching/sbwl-data-science/</a:t>
            </a:r>
            <a:endParaRPr lang="en-US" sz="1601" dirty="0"/>
          </a:p>
        </p:txBody>
      </p:sp>
      <p:sp>
        <p:nvSpPr>
          <p:cNvPr id="7" name="AutoShape 2" descr="ildergebnis für Python logo"/>
          <p:cNvSpPr>
            <a:spLocks noChangeAspect="1" noChangeArrowheads="1"/>
          </p:cNvSpPr>
          <p:nvPr/>
        </p:nvSpPr>
        <p:spPr bwMode="auto">
          <a:xfrm>
            <a:off x="1" y="5715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FF5FD47-04C6-5F4A-A070-067A6CC14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051689"/>
              </p:ext>
            </p:extLst>
          </p:nvPr>
        </p:nvGraphicFramePr>
        <p:xfrm>
          <a:off x="770779" y="2193001"/>
          <a:ext cx="7788710" cy="128016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894355">
                  <a:extLst>
                    <a:ext uri="{9D8B030D-6E8A-4147-A177-3AD203B41FA5}">
                      <a16:colId xmlns:a16="http://schemas.microsoft.com/office/drawing/2014/main" val="2693697578"/>
                    </a:ext>
                  </a:extLst>
                </a:gridCol>
                <a:gridCol w="3894355">
                  <a:extLst>
                    <a:ext uri="{9D8B030D-6E8A-4147-A177-3AD203B41FA5}">
                      <a16:colId xmlns:a16="http://schemas.microsoft.com/office/drawing/2014/main" val="17477908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SS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WS 2024/2025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174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Processing 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Processing 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Analytics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2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Applications of Data Science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Data Science Lab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65198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3C6CAC-2907-554A-A4B6-A22796215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107785"/>
              </p:ext>
            </p:extLst>
          </p:nvPr>
        </p:nvGraphicFramePr>
        <p:xfrm>
          <a:off x="770779" y="4369914"/>
          <a:ext cx="7788710" cy="128524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894355">
                  <a:extLst>
                    <a:ext uri="{9D8B030D-6E8A-4147-A177-3AD203B41FA5}">
                      <a16:colId xmlns:a16="http://schemas.microsoft.com/office/drawing/2014/main" val="2693697578"/>
                    </a:ext>
                  </a:extLst>
                </a:gridCol>
                <a:gridCol w="3894355">
                  <a:extLst>
                    <a:ext uri="{9D8B030D-6E8A-4147-A177-3AD203B41FA5}">
                      <a16:colId xmlns:a16="http://schemas.microsoft.com/office/drawing/2014/main" val="1747790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WS 2024/2025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SS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174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Processing 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Processing 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Analytics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2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Applications of Data Science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Data Science Lab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65198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B9D8EF9-DDB9-8946-88E5-75847562EEB8}"/>
              </a:ext>
            </a:extLst>
          </p:cNvPr>
          <p:cNvSpPr/>
          <p:nvPr/>
        </p:nvSpPr>
        <p:spPr>
          <a:xfrm>
            <a:off x="304801" y="4143411"/>
            <a:ext cx="8720666" cy="209481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CAFC87E3-57D3-004C-BBB4-08BF96CC0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11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3288524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95F0B7-8BE7-38FD-214C-0C8A5FC18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13" y="1306759"/>
            <a:ext cx="5525040" cy="4624686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AT" dirty="0"/>
              <a:t>You can prepare!</a:t>
            </a:r>
          </a:p>
          <a:p>
            <a:pPr marL="615940" lvl="1" indent="-342900"/>
            <a:r>
              <a:rPr lang="en-AT" dirty="0"/>
              <a:t>"Algorithmic Thinking and Programming"course … recommended, but not strictly needed</a:t>
            </a:r>
          </a:p>
          <a:p>
            <a:pPr marL="615940" lvl="1" indent="-342900"/>
            <a:r>
              <a:rPr lang="en-AT" dirty="0"/>
              <a:t>DataCamp python &amp; R tutorials to get a glimpse </a:t>
            </a:r>
            <a:r>
              <a:rPr lang="en-AT" sz="1200" i="1" dirty="0"/>
              <a:t>(access will be provided through the courses)</a:t>
            </a:r>
          </a:p>
          <a:p>
            <a:pPr marL="615940" lvl="1" indent="-342900"/>
            <a:endParaRPr lang="en-AT" i="1" dirty="0"/>
          </a:p>
          <a:p>
            <a:pPr marL="342900" indent="-342900">
              <a:buFont typeface="+mj-lt"/>
              <a:buAutoNum type="arabicPeriod"/>
            </a:pPr>
            <a:r>
              <a:rPr lang="en-AT" dirty="0"/>
              <a:t>We'll provide support!</a:t>
            </a:r>
          </a:p>
          <a:p>
            <a:pPr marL="615940" lvl="1" indent="-342900"/>
            <a:r>
              <a:rPr lang="en-AT" sz="1200" dirty="0"/>
              <a:t>Our </a:t>
            </a:r>
            <a:r>
              <a:rPr lang="en-AT" sz="1200" b="1" dirty="0"/>
              <a:t>tutors</a:t>
            </a:r>
            <a:r>
              <a:rPr lang="en-AT" sz="1200" dirty="0"/>
              <a:t> provide help, particularly for students new to coding and programming </a:t>
            </a:r>
            <a:r>
              <a:rPr lang="en-AT" sz="1200" i="1" dirty="0"/>
              <a:t>(</a:t>
            </a:r>
            <a:r>
              <a:rPr lang="en-AT" sz="1200" b="1" i="1" dirty="0"/>
              <a:t>New</a:t>
            </a:r>
            <a:r>
              <a:rPr lang="en-AT" sz="1200" i="1" dirty="0"/>
              <a:t>: we'll provide separate ”</a:t>
            </a:r>
            <a:r>
              <a:rPr lang="en-AT" sz="1200" b="1" i="1" dirty="0"/>
              <a:t>bridging tutorials</a:t>
            </a:r>
            <a:r>
              <a:rPr lang="en-AT" sz="1200" i="1" dirty="0"/>
              <a:t>" to support you </a:t>
            </a:r>
            <a:r>
              <a:rPr lang="en-GB" sz="1200" i="1" dirty="0" err="1"/>
              <a:t>i</a:t>
            </a:r>
            <a:r>
              <a:rPr lang="en-AT" sz="1200" i="1" dirty="0"/>
              <a:t>n the first assignments and get </a:t>
            </a:r>
            <a:r>
              <a:rPr lang="en-AT" sz="1200" b="1" i="1" dirty="0"/>
              <a:t>all</a:t>
            </a:r>
            <a:r>
              <a:rPr lang="en-AT" sz="1200" i="1" dirty="0"/>
              <a:t> "up to speed")</a:t>
            </a:r>
          </a:p>
          <a:p>
            <a:pPr marL="615940" lvl="1" indent="-342900"/>
            <a:r>
              <a:rPr lang="en-AT" sz="1200" dirty="0"/>
              <a:t>Group works emphasizing on mixed skills and mutual support!</a:t>
            </a:r>
          </a:p>
          <a:p>
            <a:pPr marL="615940" lvl="1" indent="-342900"/>
            <a:r>
              <a:rPr lang="en-AT" sz="1200" dirty="0"/>
              <a:t>Get help through our course </a:t>
            </a:r>
            <a:r>
              <a:rPr lang="en-AT" sz="1200" b="1" dirty="0"/>
              <a:t>online forums</a:t>
            </a:r>
            <a:r>
              <a:rPr lang="en-AT" sz="1200" dirty="0"/>
              <a:t> </a:t>
            </a:r>
          </a:p>
          <a:p>
            <a:pPr marL="273040" lvl="1" indent="0">
              <a:buNone/>
            </a:pPr>
            <a:r>
              <a:rPr lang="en-AT" sz="1200" b="1" i="1" dirty="0"/>
              <a:t>       </a:t>
            </a:r>
            <a:r>
              <a:rPr lang="en-AT" sz="1200" i="1" dirty="0"/>
              <a:t>(we commit to response-within-a-day (except weekends ;-)))</a:t>
            </a:r>
            <a:endParaRPr lang="en-AT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1F11E-7E61-17EE-AF34-AE1DB439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BE3DC40E-DBBE-4E2D-9EEC-FBF0DA0E9179}" type="slidenum">
              <a:rPr lang="de-AT" smtClean="0"/>
              <a:t>12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40FF6F-1362-CBA3-C2C8-6D46AB888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Steep Learning curve? </a:t>
            </a:r>
            <a:br>
              <a:rPr lang="en-AT" dirty="0"/>
            </a:br>
            <a:r>
              <a:rPr lang="en-AT" dirty="0"/>
              <a:t>Well, yes but…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3276B58-B465-B30C-D376-95B994955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134" y="0"/>
            <a:ext cx="3678865" cy="267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D445CE4-8A71-4A93-A209-F0E9152A101C}"/>
              </a:ext>
            </a:extLst>
          </p:cNvPr>
          <p:cNvGrpSpPr/>
          <p:nvPr/>
        </p:nvGrpSpPr>
        <p:grpSpPr>
          <a:xfrm>
            <a:off x="-16700" y="4818271"/>
            <a:ext cx="9130314" cy="1676202"/>
            <a:chOff x="-31893" y="4980551"/>
            <a:chExt cx="9130314" cy="167620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FE3F3FF-225E-6F25-B88F-CB518FA550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59" t="30167" r="16455" b="27167"/>
            <a:stretch/>
          </p:blipFill>
          <p:spPr bwMode="auto">
            <a:xfrm>
              <a:off x="92158" y="5601552"/>
              <a:ext cx="1171449" cy="42807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4" descr="https://upload.wikimedia.org/wikipedia/commons/thumb/8/8f/SAP-Logo.svg/2000px-SAP-Logo.svg.png">
              <a:extLst>
                <a:ext uri="{FF2B5EF4-FFF2-40B4-BE49-F238E27FC236}">
                  <a16:creationId xmlns:a16="http://schemas.microsoft.com/office/drawing/2014/main" id="{018F9081-8C33-9F0B-9580-668C30255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8029" y="5623618"/>
              <a:ext cx="689640" cy="34160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6" descr="http://vignette1.wikia.nocookie.net/marvelcinematicuniverse/images/7/77/Oracle-logo.png/revision/latest?cb=20140803214942">
              <a:extLst>
                <a:ext uri="{FF2B5EF4-FFF2-40B4-BE49-F238E27FC236}">
                  <a16:creationId xmlns:a16="http://schemas.microsoft.com/office/drawing/2014/main" id="{31953CE8-5A6D-AD09-C122-EAB8953432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58" t="31532" r="4880" b="32277"/>
            <a:stretch/>
          </p:blipFill>
          <p:spPr bwMode="auto">
            <a:xfrm>
              <a:off x="2207992" y="5659363"/>
              <a:ext cx="1299156" cy="26550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4" descr="ildergebnis für IBM logo">
              <a:extLst>
                <a:ext uri="{FF2B5EF4-FFF2-40B4-BE49-F238E27FC236}">
                  <a16:creationId xmlns:a16="http://schemas.microsoft.com/office/drawing/2014/main" id="{C758ACDC-89B0-6436-215C-1AECFDCFC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6568" y="5924869"/>
              <a:ext cx="598218" cy="31161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Picture 14" descr="ildergebnis für erste bank">
              <a:extLst>
                <a:ext uri="{FF2B5EF4-FFF2-40B4-BE49-F238E27FC236}">
                  <a16:creationId xmlns:a16="http://schemas.microsoft.com/office/drawing/2014/main" id="{E1CECD80-E9FE-7A6E-B691-1E5C600039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441" b="32760"/>
            <a:stretch/>
          </p:blipFill>
          <p:spPr bwMode="auto">
            <a:xfrm>
              <a:off x="5659153" y="6117425"/>
              <a:ext cx="1439633" cy="51688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" name="Picture 2" descr="ildergebnis für zamg logo">
              <a:extLst>
                <a:ext uri="{FF2B5EF4-FFF2-40B4-BE49-F238E27FC236}">
                  <a16:creationId xmlns:a16="http://schemas.microsoft.com/office/drawing/2014/main" id="{D32D8980-2229-6785-F36E-1310B1961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050" y="5510319"/>
              <a:ext cx="1664612" cy="64960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46D27E-421D-9C09-B5D3-B97B6CE65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434" y="5637624"/>
              <a:ext cx="882582" cy="42807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061E1B5-ABC7-8088-5DA9-4B852C1BB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86175" y="5642541"/>
              <a:ext cx="700171" cy="37645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" name="Picture 4" descr="data:image/png;base64,iVBORw0KGgoAAAANSUhEUgAAAScAAACrCAMAAAATgapkAAAAzFBMVEX///8jHyDtHCQZFBUAAAAfGxy9vLzw8PAZFBYfGhsWEBJCP0DMy8yioaEuKywNAwbX1taop6hkYWIUDA7DwsL39/eGhIRdWlrl5eV7eXkzLzC1tLV0cnMJAABpZ2jtERuVk5TsAAApJSY7Nzj4u71FQkP+8/SYl5dVUlOBgIDg39/sAA9NSkvS0dH83N370NHuLTPxXmLuNTv5v8H5s7b1i47wVFn82tvzd3v+6uvvP0T1m573paj6y8zyaG3wTFH4qq3zdXr1kpX0hIfMj37rAAAL2ElEQVR4nO2aa3eiyhJAQUAeooAIgvggMomCOnmeTEzGTCbz///T7ermLY6Se9c690Pttc4ZAwjFpqu7upHjEARBEARBEARBEARBEARBEARBEARBEARBEARBEARBEARBEARBEARBEARBEARBEARBEARBEOQk+8PHzzfCz2/f/+1Q/o85/Hl+7XQWhM7dr/efN/92PP+fHO6Jok4GkfXwhqaO+P6yKSSxRrW4evjm1I+TvV2wcmPfd61RIn/tWrLnXXBMYiZfOnfjt7zEO7qVr3B43WSGNpsNJN7dwyvhrXJ2Z9efR8LMsDVNs2fGcm595Va608n83DG7OOKFyXmddfQ4so+fnmP1+N7qvxflPD1kjWlx9/L58fR4ONxSDpXU068NReIJkgT/SIKwtlpfzFra2vDMMfrWJheYBW3PPYpsdXbsKVAFXhVbn+2Ib3e5ps73m6Ne6ZB96C6pHpGfRBNbFMhnYem2vJY+UHnhjCdvrcDTUM7prCNfazzf0J58CFUZtzzbEYdO0TVtfh7vf/yTfugOQNM17ZfkYMyktWtRzpzEfM5TMOMpRssOMAQfDZ5cDbZP253siP1DuQe/er6tNSjn5S79RD3lT9lxISypXS9ibtXznoYK89Q2VeYnPJlb29Yis93Jjvi96ZTZdD4qu28+N/fpR+pJyNuvHNHOqt/mYnpPOutJVpkmXjjb31dwhic8cWboh7tW5zrmsOhUWXyUd9/801n8SD/XPHExtGchbnM1vXe+PdG0A1dSr1VbdWg7bPJE3Lc5USPvNU+b35W8+73oXO3Tz3VPFtyQMG0z4F7iCZqFMoZrLdslHs07o9VXLubxodaafu3Lu5+viLmX9I+6J/rgldST4436ru+HQamicxyzSzbGbl9PN1Y9OZRaRDKMquIObAl+sdmz/KKH8fo+a2qOvor9sEuay873aT+g+rFPayUnCVZxTApiWffjOJ6O0jBpRGG3ZXH2WW1OizzJgP099F2Lh32zp74BcdHKwOyPVREKUFIvzJkUedcfDmZsoyFOXPPIU3cymQx6ei0iS4XRgZ5c3WZqHGsiGt3sj5U6E2GP0+2JBlxzEHqBqEmsV9NmW9nZhdc27NMMXrc0EoO4Isebq62QhsnHbXqs/X3F02LzUdr54z7t4p+aPc2VLDfMgaHQ8hNC1XgLRAWSLUh8hmpfBzVPXk+QJCGstyeoduyY2/HlxOsLKi+N0j9WM4m3iSc5VAV2dkl0dTG/ljB2+rydjgZSpFu0yCDjTTcy1LxKtqMWWX2opt3mT2nf7XOqafHZ6MmEBBHWcJ8kSEmbLaNoOSOBqEsoqvq0CpI0Y2ZoNPqBXvU0teHr9R42gcrB1jlvTBxoLrPogfHMkw75RTw5Fg9bDds2BM2vevJtenGFFASTwlMfnpdBwuQNCH3Z5S7lsarpubTudLjL53y/S57y+skckxtSRJZOorj0R54se8GWRKhAvtCslCK/H1hTCR6usK14CqA1ikeNPxhIvEoGOie0IfHYDHJFz5V6YuWkySXX0IUNwp1prcV4JIqsBYmiuHV8eDTSYB6uhsvCk6WKkavTMCcQR3Sxp2/l4mnxelvseSpWWRb3+8KTuibzfS8JprzAC9KW3ad+bWXpQ9vBrJ96Eli5TpsAb49Knkz4ZIf1gBwonm1IxhERxmvMDc3w1JM81ZgnGG6ltHsL55y5gwfHazqsNFBPA5pYslx4WuctSKZj48WTiaqnjyLcn6XJzCJtZtQTD21Dnc1IIIPhKh015FL2QD+szOXUU1qF0lJLWRWeHJ/cujY8qimSNdzAKBNux/QIOuLnntL2BC4EPz3DLp0T8QbdUPJEIso8lXOcfvviuUzZ09WfvHK6+SxpIrVC2ROvqopKe8Jo1TS4BuQo9dqremKlllt4CpaQXsdDzmgJTdaEesGFBxLJpzyxqWJpHl6uM5s9lbGM8xOoRk+LTqHpZVFZtau0p2Wv14uWNvSEk3H/uMjsTiQ666t4CqCXVQpP3lZpnPLQXkmK5tPp1N/C1WajU56oC3VcPKp2nqD4u3xFovC0uMrXT/bv1SlfxRMZTGTSEephREwp/LgqSt51/SV/3hPchzY8nk3INO14QSHQokKbnvRkwTmlOA+ghSdP706VNp4e83azecu23b5edaqe3kv9eFEXrODydj4HI0XceCKKs2wVoeppVvbkgza1aQavw3guCQya3OpJT3S8440ocNp4kvVwvTRYmC083WWa3rP5yreHo5lxOnGp15kh7ZxZT+oF45mhCJpG10T+7klaw/DXONi4NO2mDDiWF0enPJGeEA5Qxa3lXeop6W8NQ1E0VoVe7unHLyZl8ZBl3VunrqnTeWv2RBdWpAjC1+eCQmYMvWlouYNznkiDgcCbqjw4o+o7jkyS2+lD49Lik54cK6LlpECmSpd5Gq1JQa5oWxImlP2XeyI9NvOUqrj5Z3Os6e622ROLRiPFzq4Ho+w2MGXnRD9e9qQOr0HH9ni0NGlRnc0nPDp/3MqnPJHj5wqt9bVIv8RTNyJHGOtRQsJs149zP1nWPbO/6j14WhZwJzxRFcpU5iK6FMLuGwrqv3tSpnrardeho90g90fb66R72hPn7KYK2BF68nlPtDYzfDZ6WO087SHxFgtWEhRTlTJXT6c8sbsfenQ0E9LR67wnMt5B3SkdLy/VVqdAGy2RTnrisspUC8976tOSKX0KLT1xb8TThpn42dA1QdeV1VUn2tNchqjya17kydtCkbitjXj6kmdznuxvWp2Ok7964hL65md41pMDE54soNae9g+LzQuY2H9eNWnKJDZ5ohFrvgPTLzvLoos80aOyWUlOCJWAUbw8lXs08UZ/98TBCoOy9s55ksdKqfNr64n7uKLTkh/3i2ZN73mZXvfk8XS5qU9Xas94qtWZnExfqgmVzKMzEXVb2sAGihV7IKp1whNMBNXM0+y0J5qgX/Z08+eD/P/prtFSZQ2h5skZ06dMhhqobfPtl3nizAgqKb5cktOdRljaEkAHpYzlkJ5rWvaU7PID4XGRaULqqXvSEzwGMhf/oifq6r0550jn9FgclXmCSarsBT02xQjTWa6dTmob64JR2ZNGl70tujxSfvXUp6tU5T4rgcTjFZPVC6qfkClTwl7TJaY43MkQyZy+9llxNP1h6W88pw0RErbwJAbciq5o7b7u6fB81Wips7h7Kh3G3gdHbhzH/jBiJa0xl2HpH6qi65EHcVtNdaYDKwyZp7TCHML9LYuqnC4skX6mdEU6QvDGihuzMmkwHm8j6OypJ0Fdu2F8DXZUeN3qslVgwV5TT3mBxtpTQqo8eEhjFiaE1y7vDm8PV031AGh6LB+Zrj9pAFv6FrQpjSVQ6HLvMHbdeM03eOJWs9yTnc5/6bpx8aogW7mrdO0jyE516+gTNh8SBJWtuYMnUGJrtMDX6OJ7ug/WfYknMR/aIB1JWe/0YWVcWc5JmD7t/Ft5+udq89RUhnc297eVI7uD4r0ALEPZxjrIiyaDZBuZ3qVxD1JPShar7M8Euv6kGFnLT03GWRcFnZGk1mYzFrwqmJlEmFG+uCQmSfaChUhLW2XIln4F0p5sVcxfLFq8OqNlk9PXtHKY7fLu5uMHSb1fi/obqrv6D+q6A03IUNTB1t0Vzz5xJxqshpA95D8tIp5EclixmuFY10bM6REf54nlzQ1y6CzNPHlOTNr1korbbXlFJI3Bc8nVFXpphVydT8iccqnQS6rT7Et9GoQxdqazXr4SzfW1SZg+DHMKZ1HSs2jtXswzvr0/wO/oOuzXdHe/Pvf1IxzPS5LEpCTHk7NdsApdN1xZgQ7vOr0dHFcez8h3nMoGGY7YZfUSPW/DCqmcHuLoFr1APxiZ7GWqo/dDdxWUTumM+m4YeFzlZ3WyWcrl7Cwrq7v7ys/cCIe3P/e/Xh9eX59fPp+OLCEFN/sft4fD7Xf8BSuCIAiCIAiCIAiCIAiCIAiCIAiCIAiCIAiCIAiCIAiCIAiCIAiCIAiCIAiCIAiCIAiCIAiCIAiCIAiCIMj/lv8Axg8RBFSyHOIAAAAASUVORK5CYII=">
              <a:extLst>
                <a:ext uri="{FF2B5EF4-FFF2-40B4-BE49-F238E27FC236}">
                  <a16:creationId xmlns:a16="http://schemas.microsoft.com/office/drawing/2014/main" id="{3A1C8EDC-6281-CB30-D458-794D1E1149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80" r="3434" b="36149"/>
            <a:stretch/>
          </p:blipFill>
          <p:spPr bwMode="auto">
            <a:xfrm>
              <a:off x="1494626" y="6246220"/>
              <a:ext cx="1874120" cy="34279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7" name="Picture 6" descr="Image result for rbi bank raiffeisen">
              <a:extLst>
                <a:ext uri="{FF2B5EF4-FFF2-40B4-BE49-F238E27FC236}">
                  <a16:creationId xmlns:a16="http://schemas.microsoft.com/office/drawing/2014/main" id="{EFD8C005-AB25-CD91-34C3-029D3EA66C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" t="30919" r="4244" b="34211"/>
            <a:stretch/>
          </p:blipFill>
          <p:spPr bwMode="auto">
            <a:xfrm>
              <a:off x="3472687" y="6125043"/>
              <a:ext cx="2104454" cy="53171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8" name="Picture 8" descr="Image result for APA">
              <a:extLst>
                <a:ext uri="{FF2B5EF4-FFF2-40B4-BE49-F238E27FC236}">
                  <a16:creationId xmlns:a16="http://schemas.microsoft.com/office/drawing/2014/main" id="{10999B92-D9D5-9B65-2B4F-873DF37B7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124" y="5661965"/>
              <a:ext cx="616853" cy="28326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9" name="Picture 10" descr="Image result for hutchison drei austria">
              <a:extLst>
                <a:ext uri="{FF2B5EF4-FFF2-40B4-BE49-F238E27FC236}">
                  <a16:creationId xmlns:a16="http://schemas.microsoft.com/office/drawing/2014/main" id="{96D05107-290A-B5FD-569E-5E0CB1B46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994" y="5620596"/>
              <a:ext cx="307551" cy="35930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" name="Picture 12" descr="Image result for wiener stadtwerke">
              <a:extLst>
                <a:ext uri="{FF2B5EF4-FFF2-40B4-BE49-F238E27FC236}">
                  <a16:creationId xmlns:a16="http://schemas.microsoft.com/office/drawing/2014/main" id="{A14F05AE-3D11-3122-8144-4C2C51CCB7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48" b="22344"/>
            <a:stretch/>
          </p:blipFill>
          <p:spPr bwMode="auto">
            <a:xfrm>
              <a:off x="15193" y="6191687"/>
              <a:ext cx="1487007" cy="46506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1" name="Picture 14" descr="Image result for siemens ag österreich">
              <a:extLst>
                <a:ext uri="{FF2B5EF4-FFF2-40B4-BE49-F238E27FC236}">
                  <a16:creationId xmlns:a16="http://schemas.microsoft.com/office/drawing/2014/main" id="{683D57FE-6D4F-F54A-9199-17AD9CC904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2687" y="5510320"/>
              <a:ext cx="1125734" cy="4763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26" name="Picture 2" descr="HOME - CSH">
              <a:extLst>
                <a:ext uri="{FF2B5EF4-FFF2-40B4-BE49-F238E27FC236}">
                  <a16:creationId xmlns:a16="http://schemas.microsoft.com/office/drawing/2014/main" id="{AC7021EA-F33F-F4AD-D097-8718F061C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3765" y="6080675"/>
              <a:ext cx="1021352" cy="473262"/>
            </a:xfrm>
            <a:prstGeom prst="rect">
              <a:avLst/>
            </a:prstGeom>
            <a:solidFill>
              <a:srgbClr val="C00000"/>
            </a:solidFill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BE92E4C-F602-787F-5F3E-DAB43DD96E7F}"/>
                </a:ext>
              </a:extLst>
            </p:cNvPr>
            <p:cNvSpPr txBox="1"/>
            <p:nvPr/>
          </p:nvSpPr>
          <p:spPr>
            <a:xfrm>
              <a:off x="-31893" y="4980551"/>
              <a:ext cx="911361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T" sz="1800" b="1" i="1" dirty="0"/>
                <a:t>High reward, high impact! </a:t>
              </a:r>
            </a:p>
            <a:p>
              <a:r>
                <a:rPr lang="en-AT" sz="1800" dirty="0"/>
                <a:t>You'll be trained up to solving real use case with real partners, e.g.:</a:t>
              </a:r>
            </a:p>
          </p:txBody>
        </p:sp>
      </p:grpSp>
      <p:pic>
        <p:nvPicPr>
          <p:cNvPr id="1034" name="Picture 10" descr="Support groups - Food Allergy Canada">
            <a:extLst>
              <a:ext uri="{FF2B5EF4-FFF2-40B4-BE49-F238E27FC236}">
                <a16:creationId xmlns:a16="http://schemas.microsoft.com/office/drawing/2014/main" id="{DA886971-1F5B-00A4-46C1-5F6F910D4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771" y="2687460"/>
            <a:ext cx="2287916" cy="228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ounded Rectangular Callout 28">
            <a:extLst>
              <a:ext uri="{FF2B5EF4-FFF2-40B4-BE49-F238E27FC236}">
                <a16:creationId xmlns:a16="http://schemas.microsoft.com/office/drawing/2014/main" id="{B01DC63C-F3B1-9AEE-3A03-8098D09225F9}"/>
              </a:ext>
            </a:extLst>
          </p:cNvPr>
          <p:cNvSpPr/>
          <p:nvPr/>
        </p:nvSpPr>
        <p:spPr>
          <a:xfrm>
            <a:off x="7972687" y="2676574"/>
            <a:ext cx="1125734" cy="2287916"/>
          </a:xfrm>
          <a:prstGeom prst="wedgeRoundRectCallout">
            <a:avLst>
              <a:gd name="adj1" fmla="val -47428"/>
              <a:gd name="adj2" fmla="val -185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1400" dirty="0"/>
              <a:t>Data Science is a team sport!</a:t>
            </a:r>
          </a:p>
        </p:txBody>
      </p:sp>
    </p:spTree>
    <p:extLst>
      <p:ext uri="{BB962C8B-B14F-4D97-AF65-F5344CB8AC3E}">
        <p14:creationId xmlns:p14="http://schemas.microsoft.com/office/powerpoint/2010/main" val="820109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1F11E-7E61-17EE-AF34-AE1DB439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BE3DC40E-DBBE-4E2D-9EEC-FBF0DA0E9179}" type="slidenum">
              <a:rPr lang="de-AT" smtClean="0"/>
              <a:t>13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40FF6F-1362-CBA3-C2C8-6D46AB888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Data Science Lab – news!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D445CE4-8A71-4A93-A209-F0E9152A101C}"/>
              </a:ext>
            </a:extLst>
          </p:cNvPr>
          <p:cNvGrpSpPr/>
          <p:nvPr/>
        </p:nvGrpSpPr>
        <p:grpSpPr>
          <a:xfrm>
            <a:off x="-16700" y="4818271"/>
            <a:ext cx="9130314" cy="1676202"/>
            <a:chOff x="-31893" y="4980551"/>
            <a:chExt cx="9130314" cy="167620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FE3F3FF-225E-6F25-B88F-CB518FA550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59" t="30167" r="16455" b="27167"/>
            <a:stretch/>
          </p:blipFill>
          <p:spPr bwMode="auto">
            <a:xfrm>
              <a:off x="92158" y="5601552"/>
              <a:ext cx="1171449" cy="42807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4" descr="https://upload.wikimedia.org/wikipedia/commons/thumb/8/8f/SAP-Logo.svg/2000px-SAP-Logo.svg.png">
              <a:extLst>
                <a:ext uri="{FF2B5EF4-FFF2-40B4-BE49-F238E27FC236}">
                  <a16:creationId xmlns:a16="http://schemas.microsoft.com/office/drawing/2014/main" id="{018F9081-8C33-9F0B-9580-668C30255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8029" y="5623618"/>
              <a:ext cx="689640" cy="34160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6" descr="http://vignette1.wikia.nocookie.net/marvelcinematicuniverse/images/7/77/Oracle-logo.png/revision/latest?cb=20140803214942">
              <a:extLst>
                <a:ext uri="{FF2B5EF4-FFF2-40B4-BE49-F238E27FC236}">
                  <a16:creationId xmlns:a16="http://schemas.microsoft.com/office/drawing/2014/main" id="{31953CE8-5A6D-AD09-C122-EAB8953432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58" t="31532" r="4880" b="32277"/>
            <a:stretch/>
          </p:blipFill>
          <p:spPr bwMode="auto">
            <a:xfrm>
              <a:off x="2207992" y="5659363"/>
              <a:ext cx="1299156" cy="26550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4" descr="ildergebnis für IBM logo">
              <a:extLst>
                <a:ext uri="{FF2B5EF4-FFF2-40B4-BE49-F238E27FC236}">
                  <a16:creationId xmlns:a16="http://schemas.microsoft.com/office/drawing/2014/main" id="{C758ACDC-89B0-6436-215C-1AECFDCFC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6568" y="5924869"/>
              <a:ext cx="598218" cy="31161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Picture 14" descr="ildergebnis für erste bank">
              <a:extLst>
                <a:ext uri="{FF2B5EF4-FFF2-40B4-BE49-F238E27FC236}">
                  <a16:creationId xmlns:a16="http://schemas.microsoft.com/office/drawing/2014/main" id="{E1CECD80-E9FE-7A6E-B691-1E5C600039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441" b="32760"/>
            <a:stretch/>
          </p:blipFill>
          <p:spPr bwMode="auto">
            <a:xfrm>
              <a:off x="5659153" y="6117425"/>
              <a:ext cx="1439633" cy="51688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" name="Picture 2" descr="ildergebnis für zamg logo">
              <a:extLst>
                <a:ext uri="{FF2B5EF4-FFF2-40B4-BE49-F238E27FC236}">
                  <a16:creationId xmlns:a16="http://schemas.microsoft.com/office/drawing/2014/main" id="{D32D8980-2229-6785-F36E-1310B1961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050" y="5510319"/>
              <a:ext cx="1664612" cy="64960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46D27E-421D-9C09-B5D3-B97B6CE65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434" y="5637624"/>
              <a:ext cx="882582" cy="42807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061E1B5-ABC7-8088-5DA9-4B852C1BB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86175" y="5642541"/>
              <a:ext cx="700171" cy="37645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" name="Picture 4" descr="data:image/png;base64,iVBORw0KGgoAAAANSUhEUgAAAScAAACrCAMAAAATgapkAAAAzFBMVEX///8jHyDtHCQZFBUAAAAfGxy9vLzw8PAZFBYfGhsWEBJCP0DMy8yioaEuKywNAwbX1taop6hkYWIUDA7DwsL39/eGhIRdWlrl5eV7eXkzLzC1tLV0cnMJAABpZ2jtERuVk5TsAAApJSY7Nzj4u71FQkP+8/SYl5dVUlOBgIDg39/sAA9NSkvS0dH83N370NHuLTPxXmLuNTv5v8H5s7b1i47wVFn82tvzd3v+6uvvP0T1m573paj6y8zyaG3wTFH4qq3zdXr1kpX0hIfMj37rAAAL2ElEQVR4nO2aa3eiyhJAQUAeooAIgvggMomCOnmeTEzGTCbz///T7ermLY6Se9c690Pttc4ZAwjFpqu7upHjEARBEARBEARBEARBEARBEARBEARBEARBEARBEARBEARBEARBEARBEARBEARBEARBEARBEOQk+8PHzzfCz2/f/+1Q/o85/Hl+7XQWhM7dr/efN/92PP+fHO6Jok4GkfXwhqaO+P6yKSSxRrW4evjm1I+TvV2wcmPfd61RIn/tWrLnXXBMYiZfOnfjt7zEO7qVr3B43WSGNpsNJN7dwyvhrXJ2Z9efR8LMsDVNs2fGcm595Va608n83DG7OOKFyXmddfQ4so+fnmP1+N7qvxflPD1kjWlx9/L58fR4ONxSDpXU068NReIJkgT/SIKwtlpfzFra2vDMMfrWJheYBW3PPYpsdXbsKVAFXhVbn+2Ib3e5ps73m6Ne6ZB96C6pHpGfRBNbFMhnYem2vJY+UHnhjCdvrcDTUM7prCNfazzf0J58CFUZtzzbEYdO0TVtfh7vf/yTfugOQNM17ZfkYMyktWtRzpzEfM5TMOMpRssOMAQfDZ5cDbZP253siP1DuQe/er6tNSjn5S79RD3lT9lxISypXS9ibtXznoYK89Q2VeYnPJlb29Yis93Jjvi96ZTZdD4qu28+N/fpR+pJyNuvHNHOqt/mYnpPOutJVpkmXjjb31dwhic8cWboh7tW5zrmsOhUWXyUd9/801n8SD/XPHExtGchbnM1vXe+PdG0A1dSr1VbdWg7bPJE3Lc5USPvNU+b35W8+73oXO3Tz3VPFtyQMG0z4F7iCZqFMoZrLdslHs07o9VXLubxodaafu3Lu5+viLmX9I+6J/rgldST4436ru+HQamicxyzSzbGbl9PN1Y9OZRaRDKMquIObAl+sdmz/KKH8fo+a2qOvor9sEuay873aT+g+rFPayUnCVZxTApiWffjOJ6O0jBpRGG3ZXH2WW1OizzJgP099F2Lh32zp74BcdHKwOyPVREKUFIvzJkUedcfDmZsoyFOXPPIU3cymQx6ei0iS4XRgZ5c3WZqHGsiGt3sj5U6E2GP0+2JBlxzEHqBqEmsV9NmW9nZhdc27NMMXrc0EoO4Isebq62QhsnHbXqs/X3F02LzUdr54z7t4p+aPc2VLDfMgaHQ8hNC1XgLRAWSLUh8hmpfBzVPXk+QJCGstyeoduyY2/HlxOsLKi+N0j9WM4m3iSc5VAV2dkl0dTG/ljB2+rydjgZSpFu0yCDjTTcy1LxKtqMWWX2opt3mT2nf7XOqafHZ6MmEBBHWcJ8kSEmbLaNoOSOBqEsoqvq0CpI0Y2ZoNPqBXvU0teHr9R42gcrB1jlvTBxoLrPogfHMkw75RTw5Fg9bDds2BM2vevJtenGFFASTwlMfnpdBwuQNCH3Z5S7lsarpubTudLjL53y/S57y+skckxtSRJZOorj0R54se8GWRKhAvtCslCK/H1hTCR6usK14CqA1ikeNPxhIvEoGOie0IfHYDHJFz5V6YuWkySXX0IUNwp1prcV4JIqsBYmiuHV8eDTSYB6uhsvCk6WKkavTMCcQR3Sxp2/l4mnxelvseSpWWRb3+8KTuibzfS8JprzAC9KW3ad+bWXpQ9vBrJ96Eli5TpsAb49Knkz4ZIf1gBwonm1IxhERxmvMDc3w1JM81ZgnGG6ltHsL55y5gwfHazqsNFBPA5pYslx4WuctSKZj48WTiaqnjyLcn6XJzCJtZtQTD21Dnc1IIIPhKh015FL2QD+szOXUU1qF0lJLWRWeHJ/cujY8qimSNdzAKBNux/QIOuLnntL2BC4EPz3DLp0T8QbdUPJEIso8lXOcfvviuUzZ09WfvHK6+SxpIrVC2ROvqopKe8Jo1TS4BuQo9dqremKlllt4CpaQXsdDzmgJTdaEesGFBxLJpzyxqWJpHl6uM5s9lbGM8xOoRk+LTqHpZVFZtau0p2Wv14uWNvSEk3H/uMjsTiQ666t4CqCXVQpP3lZpnPLQXkmK5tPp1N/C1WajU56oC3VcPKp2nqD4u3xFovC0uMrXT/bv1SlfxRMZTGTSEephREwp/LgqSt51/SV/3hPchzY8nk3INO14QSHQokKbnvRkwTmlOA+ghSdP706VNp4e83azecu23b5edaqe3kv9eFEXrODydj4HI0XceCKKs2wVoeppVvbkgza1aQavw3guCQya3OpJT3S8440ocNp4kvVwvTRYmC083WWa3rP5yreHo5lxOnGp15kh7ZxZT+oF45mhCJpG10T+7klaw/DXONi4NO2mDDiWF0enPJGeEA5Qxa3lXeop6W8NQ1E0VoVe7unHLyZl8ZBl3VunrqnTeWv2RBdWpAjC1+eCQmYMvWlouYNznkiDgcCbqjw4o+o7jkyS2+lD49Lik54cK6LlpECmSpd5Gq1JQa5oWxImlP2XeyI9NvOUqrj5Z3Os6e622ROLRiPFzq4Ho+w2MGXnRD9e9qQOr0HH9ni0NGlRnc0nPDp/3MqnPJHj5wqt9bVIv8RTNyJHGOtRQsJs149zP1nWPbO/6j14WhZwJzxRFcpU5iK6FMLuGwrqv3tSpnrardeho90g90fb66R72hPn7KYK2BF68nlPtDYzfDZ6WO087SHxFgtWEhRTlTJXT6c8sbsfenQ0E9LR67wnMt5B3SkdLy/VVqdAGy2RTnrisspUC8976tOSKX0KLT1xb8TThpn42dA1QdeV1VUn2tNchqjya17kydtCkbitjXj6kmdznuxvWp2Ok7964hL65md41pMDE54soNae9g+LzQuY2H9eNWnKJDZ5ohFrvgPTLzvLoos80aOyWUlOCJWAUbw8lXs08UZ/98TBCoOy9s55ksdKqfNr64n7uKLTkh/3i2ZN73mZXvfk8XS5qU9Xas94qtWZnExfqgmVzKMzEXVb2sAGihV7IKp1whNMBNXM0+y0J5qgX/Z08+eD/P/prtFSZQ2h5skZ06dMhhqobfPtl3nizAgqKb5cktOdRljaEkAHpYzlkJ5rWvaU7PID4XGRaULqqXvSEzwGMhf/oifq6r0550jn9FgclXmCSarsBT02xQjTWa6dTmob64JR2ZNGl70tujxSfvXUp6tU5T4rgcTjFZPVC6qfkClTwl7TJaY43MkQyZy+9llxNP1h6W88pw0RErbwJAbciq5o7b7u6fB81Wips7h7Kh3G3gdHbhzH/jBiJa0xl2HpH6qi65EHcVtNdaYDKwyZp7TCHML9LYuqnC4skX6mdEU6QvDGihuzMmkwHm8j6OypJ0Fdu2F8DXZUeN3qslVgwV5TT3mBxtpTQqo8eEhjFiaE1y7vDm8PV031AGh6LB+Zrj9pAFv6FrQpjSVQ6HLvMHbdeM03eOJWs9yTnc5/6bpx8aogW7mrdO0jyE516+gTNh8SBJWtuYMnUGJrtMDX6OJ7ug/WfYknMR/aIB1JWe/0YWVcWc5JmD7t/Ft5+udq89RUhnc297eVI7uD4r0ALEPZxjrIiyaDZBuZ3qVxD1JPShar7M8Euv6kGFnLT03GWRcFnZGk1mYzFrwqmJlEmFG+uCQmSfaChUhLW2XIln4F0p5sVcxfLFq8OqNlk9PXtHKY7fLu5uMHSb1fi/obqrv6D+q6A03IUNTB1t0Vzz5xJxqshpA95D8tIp5EclixmuFY10bM6REf54nlzQ1y6CzNPHlOTNr1korbbXlFJI3Bc8nVFXpphVydT8iccqnQS6rT7Et9GoQxdqazXr4SzfW1SZg+DHMKZ1HSs2jtXswzvr0/wO/oOuzXdHe/Pvf1IxzPS5LEpCTHk7NdsApdN1xZgQ7vOr0dHFcez8h3nMoGGY7YZfUSPW/DCqmcHuLoFr1APxiZ7GWqo/dDdxWUTumM+m4YeFzlZ3WyWcrl7Cwrq7v7ys/cCIe3P/e/Xh9eX59fPp+OLCEFN/sft4fD7Xf8BSuCIAiCIAiCIAiCIAiCIAiCIAiCIAiCIAiCIAiCIAiCIAiCIAiCIAiCIAiCIAiCIAiCIAiCIAiCIAiCIMj/lv8Axg8RBFSyHOIAAAAASUVORK5CYII=">
              <a:extLst>
                <a:ext uri="{FF2B5EF4-FFF2-40B4-BE49-F238E27FC236}">
                  <a16:creationId xmlns:a16="http://schemas.microsoft.com/office/drawing/2014/main" id="{3A1C8EDC-6281-CB30-D458-794D1E1149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80" r="3434" b="36149"/>
            <a:stretch/>
          </p:blipFill>
          <p:spPr bwMode="auto">
            <a:xfrm>
              <a:off x="1494626" y="6246220"/>
              <a:ext cx="1874120" cy="34279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7" name="Picture 6" descr="Image result for rbi bank raiffeisen">
              <a:extLst>
                <a:ext uri="{FF2B5EF4-FFF2-40B4-BE49-F238E27FC236}">
                  <a16:creationId xmlns:a16="http://schemas.microsoft.com/office/drawing/2014/main" id="{EFD8C005-AB25-CD91-34C3-029D3EA66C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" t="30919" r="4244" b="34211"/>
            <a:stretch/>
          </p:blipFill>
          <p:spPr bwMode="auto">
            <a:xfrm>
              <a:off x="3472687" y="6125043"/>
              <a:ext cx="2104454" cy="53171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8" name="Picture 8" descr="Image result for APA">
              <a:extLst>
                <a:ext uri="{FF2B5EF4-FFF2-40B4-BE49-F238E27FC236}">
                  <a16:creationId xmlns:a16="http://schemas.microsoft.com/office/drawing/2014/main" id="{10999B92-D9D5-9B65-2B4F-873DF37B7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124" y="5661965"/>
              <a:ext cx="616853" cy="28326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9" name="Picture 10" descr="Image result for hutchison drei austria">
              <a:extLst>
                <a:ext uri="{FF2B5EF4-FFF2-40B4-BE49-F238E27FC236}">
                  <a16:creationId xmlns:a16="http://schemas.microsoft.com/office/drawing/2014/main" id="{96D05107-290A-B5FD-569E-5E0CB1B46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994" y="5620596"/>
              <a:ext cx="307551" cy="35930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" name="Picture 12" descr="Image result for wiener stadtwerke">
              <a:extLst>
                <a:ext uri="{FF2B5EF4-FFF2-40B4-BE49-F238E27FC236}">
                  <a16:creationId xmlns:a16="http://schemas.microsoft.com/office/drawing/2014/main" id="{A14F05AE-3D11-3122-8144-4C2C51CCB7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48" b="22344"/>
            <a:stretch/>
          </p:blipFill>
          <p:spPr bwMode="auto">
            <a:xfrm>
              <a:off x="15193" y="6191687"/>
              <a:ext cx="1487007" cy="46506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1" name="Picture 14" descr="Image result for siemens ag österreich">
              <a:extLst>
                <a:ext uri="{FF2B5EF4-FFF2-40B4-BE49-F238E27FC236}">
                  <a16:creationId xmlns:a16="http://schemas.microsoft.com/office/drawing/2014/main" id="{683D57FE-6D4F-F54A-9199-17AD9CC904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2687" y="5510320"/>
              <a:ext cx="1125734" cy="4763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26" name="Picture 2" descr="HOME - CSH">
              <a:extLst>
                <a:ext uri="{FF2B5EF4-FFF2-40B4-BE49-F238E27FC236}">
                  <a16:creationId xmlns:a16="http://schemas.microsoft.com/office/drawing/2014/main" id="{AC7021EA-F33F-F4AD-D097-8718F061C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3765" y="6080675"/>
              <a:ext cx="1021352" cy="473262"/>
            </a:xfrm>
            <a:prstGeom prst="rect">
              <a:avLst/>
            </a:prstGeom>
            <a:solidFill>
              <a:srgbClr val="C00000"/>
            </a:solidFill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BE92E4C-F602-787F-5F3E-DAB43DD96E7F}"/>
                </a:ext>
              </a:extLst>
            </p:cNvPr>
            <p:cNvSpPr txBox="1"/>
            <p:nvPr/>
          </p:nvSpPr>
          <p:spPr>
            <a:xfrm>
              <a:off x="-31893" y="4980551"/>
              <a:ext cx="911361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T" sz="1800" b="1" i="1" dirty="0"/>
                <a:t>High reward, high impact! </a:t>
              </a:r>
            </a:p>
            <a:p>
              <a:r>
                <a:rPr lang="en-AT" sz="1800" dirty="0"/>
                <a:t>You'll be trained up to solving real use case with real partners, e.g.: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E3B91E0-791D-5774-E38D-8F5043C6E16C}"/>
              </a:ext>
            </a:extLst>
          </p:cNvPr>
          <p:cNvSpPr txBox="1"/>
          <p:nvPr/>
        </p:nvSpPr>
        <p:spPr>
          <a:xfrm>
            <a:off x="337459" y="1871564"/>
            <a:ext cx="6005764" cy="2079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800"/>
              </a:spcAft>
            </a:pPr>
            <a:r>
              <a:rPr lang="en-GB" sz="2400" b="1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WU Innovative Teaching Award 2023 </a:t>
            </a:r>
          </a:p>
          <a:p>
            <a:pPr algn="l">
              <a:spcAft>
                <a:spcPts val="800"/>
              </a:spcAft>
            </a:pP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Schwerpunkt</a:t>
            </a:r>
            <a:r>
              <a:rPr lang="en-GB" sz="2400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 „</a:t>
            </a: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Gemeinsam</a:t>
            </a:r>
            <a:r>
              <a:rPr lang="en-GB" sz="2400" i="1" dirty="0">
                <a:solidFill>
                  <a:srgbClr val="1F497D"/>
                </a:solidFill>
                <a:latin typeface="Verdana" panose="020B0604030504040204" pitchFamily="34" charset="0"/>
              </a:rPr>
              <a:t> </a:t>
            </a: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Lehren</a:t>
            </a:r>
            <a:r>
              <a:rPr lang="en-GB" sz="2400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: Innovative </a:t>
            </a: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Kooperationen</a:t>
            </a:r>
            <a:r>
              <a:rPr lang="en-GB" sz="2400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 und </a:t>
            </a: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Partnerschaften</a:t>
            </a:r>
            <a:r>
              <a:rPr lang="en-GB" sz="2400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”</a:t>
            </a:r>
            <a:endParaRPr lang="en-GB" sz="3600" i="1" u="none" strike="noStrike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23" name="Picture 2" descr="Award Winner Pictures | Download Free Images on Unsplash">
            <a:extLst>
              <a:ext uri="{FF2B5EF4-FFF2-40B4-BE49-F238E27FC236}">
                <a16:creationId xmlns:a16="http://schemas.microsoft.com/office/drawing/2014/main" id="{C72ED5E7-4D9F-4F56-1944-71E5E743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537" y="1866882"/>
            <a:ext cx="2684377" cy="178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280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5896"/>
            <a:ext cx="9144000" cy="5244464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lvl="1"/>
            <a:r>
              <a:rPr lang="en-US" sz="6400" b="1" dirty="0"/>
              <a:t>Requirements</a:t>
            </a:r>
            <a:r>
              <a:rPr lang="en-US" sz="6400" dirty="0"/>
              <a:t>:</a:t>
            </a:r>
          </a:p>
          <a:p>
            <a:pPr lvl="2"/>
            <a:r>
              <a:rPr lang="en-US" sz="6400" dirty="0"/>
              <a:t>Willingness &amp; Fun to work “hands-on” with data! </a:t>
            </a:r>
          </a:p>
          <a:p>
            <a:pPr lvl="3"/>
            <a:r>
              <a:rPr lang="en-US" sz="6400" dirty="0"/>
              <a:t>Learn the most popular Data Science tools  		</a:t>
            </a:r>
          </a:p>
          <a:p>
            <a:pPr lvl="2"/>
            <a:r>
              <a:rPr lang="en-US" sz="6400" dirty="0"/>
              <a:t>Willingness </a:t>
            </a:r>
            <a:r>
              <a:rPr lang="en-US" sz="6400" b="1" i="1" dirty="0"/>
              <a:t>to work in teams</a:t>
            </a:r>
            <a:r>
              <a:rPr lang="en-US" sz="6400" dirty="0"/>
              <a:t> and </a:t>
            </a:r>
            <a:r>
              <a:rPr lang="en-US" sz="6400" b="1" i="1" dirty="0"/>
              <a:t>interdisciplinary</a:t>
            </a:r>
            <a:r>
              <a:rPr lang="en-US" sz="6400" dirty="0"/>
              <a:t>!</a:t>
            </a:r>
          </a:p>
          <a:p>
            <a:pPr lvl="2"/>
            <a:r>
              <a:rPr lang="en-US" sz="6400" dirty="0"/>
              <a:t>Willingness to solve (data) problems!</a:t>
            </a:r>
          </a:p>
          <a:p>
            <a:pPr lvl="1"/>
            <a:endParaRPr lang="en-US" sz="6400" b="1" dirty="0"/>
          </a:p>
          <a:p>
            <a:pPr lvl="1"/>
            <a:r>
              <a:rPr lang="en-US" sz="6400" b="1" dirty="0"/>
              <a:t>Qualification to enter the SBWL: </a:t>
            </a:r>
            <a:br>
              <a:rPr lang="en-US" sz="6400" b="1" dirty="0"/>
            </a:br>
            <a:r>
              <a:rPr lang="en-US" sz="6400" b="1" dirty="0"/>
              <a:t>Register for the entry test/tutorials via LPIS!!!</a:t>
            </a:r>
          </a:p>
          <a:p>
            <a:pPr marL="530166" lvl="2" indent="0">
              <a:buNone/>
            </a:pPr>
            <a:endParaRPr lang="en-US" sz="6000" dirty="0"/>
          </a:p>
          <a:p>
            <a:pPr marL="530166" lvl="2" indent="0">
              <a:buNone/>
            </a:pPr>
            <a:r>
              <a:rPr lang="en-US" sz="6000" dirty="0"/>
              <a:t>Factors taken into account:</a:t>
            </a:r>
            <a:endParaRPr lang="en-US" sz="6400" dirty="0"/>
          </a:p>
          <a:p>
            <a:pPr lvl="2"/>
            <a:r>
              <a:rPr lang="en-US" sz="6600" dirty="0"/>
              <a:t>best grades transcripts/Avg grades</a:t>
            </a:r>
          </a:p>
          <a:p>
            <a:pPr lvl="2"/>
            <a:r>
              <a:rPr lang="en-US" sz="6600" dirty="0"/>
              <a:t>plus, at max 10 "Green Cards":</a:t>
            </a:r>
          </a:p>
          <a:p>
            <a:pPr lvl="2"/>
            <a:endParaRPr lang="en-US" sz="6600" dirty="0"/>
          </a:p>
          <a:p>
            <a:pPr lvl="2"/>
            <a:endParaRPr lang="en-US" sz="6600" dirty="0"/>
          </a:p>
          <a:p>
            <a:pPr lvl="2"/>
            <a:endParaRPr lang="en-US" sz="6600" dirty="0"/>
          </a:p>
          <a:p>
            <a:pPr lvl="2"/>
            <a:endParaRPr lang="en-US" sz="6600" dirty="0"/>
          </a:p>
          <a:p>
            <a:pPr lvl="2"/>
            <a:endParaRPr lang="en-US" sz="6600" dirty="0"/>
          </a:p>
          <a:p>
            <a:pPr lvl="2"/>
            <a:r>
              <a:rPr lang="en-US" sz="6600" dirty="0"/>
              <a:t>online entry exam – all recommended to take the entry exam (even if you qualify for a green card!</a:t>
            </a:r>
            <a:endParaRPr lang="en-US" sz="6400" dirty="0"/>
          </a:p>
          <a:p>
            <a:pPr lvl="4"/>
            <a:endParaRPr lang="en-US" sz="6400" i="1" dirty="0"/>
          </a:p>
          <a:p>
            <a:pPr marL="541316" lvl="2" indent="0">
              <a:buNone/>
            </a:pPr>
            <a:r>
              <a:rPr lang="en-US" sz="6600" b="1" i="1" dirty="0"/>
              <a:t>Note: all (also </a:t>
            </a:r>
            <a:r>
              <a:rPr lang="en-US" sz="6600" i="1" dirty="0"/>
              <a:t>green card holders need to </a:t>
            </a:r>
            <a:r>
              <a:rPr lang="en-US" sz="6600" i="1" u="sng" dirty="0"/>
              <a:t>register for the entry test/tutorials on LPIS! </a:t>
            </a:r>
            <a:r>
              <a:rPr lang="en-US" sz="6600" i="1" dirty="0">
                <a:sym typeface="Wingdings" pitchFamily="2" charset="2"/>
              </a:rPr>
              <a:t> counts as registration of interest to the SBWL)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Science SBWL: </a:t>
            </a:r>
            <a:r>
              <a:rPr lang="en-US" dirty="0" err="1"/>
              <a:t>Organisation</a:t>
            </a:r>
            <a:br>
              <a:rPr lang="en-US" dirty="0"/>
            </a:br>
            <a:r>
              <a:rPr lang="en-GB" sz="1600" dirty="0">
                <a:hlinkClick r:id="rId3"/>
              </a:rPr>
              <a:t>https://www.wu.ac.at/dpkm/teaching/sbwl-data-science/</a:t>
            </a:r>
            <a:endParaRPr lang="en-US" sz="1601" dirty="0"/>
          </a:p>
        </p:txBody>
      </p:sp>
      <p:sp>
        <p:nvSpPr>
          <p:cNvPr id="7" name="AutoShape 2" descr="ildergebnis für Python logo"/>
          <p:cNvSpPr>
            <a:spLocks noChangeAspect="1" noChangeArrowheads="1"/>
          </p:cNvSpPr>
          <p:nvPr/>
        </p:nvSpPr>
        <p:spPr bwMode="auto">
          <a:xfrm>
            <a:off x="1" y="5715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1030" name="Picture 6" descr="ildergebnis für Python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9276" y="1686607"/>
            <a:ext cx="1368550" cy="46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ldergebnis für R statistics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2699" y="2221934"/>
            <a:ext cx="561704" cy="42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3A3D59-3F4A-2349-9011-A120C7D00FE5}"/>
              </a:ext>
            </a:extLst>
          </p:cNvPr>
          <p:cNvSpPr txBox="1">
            <a:spLocks/>
          </p:cNvSpPr>
          <p:nvPr/>
        </p:nvSpPr>
        <p:spPr>
          <a:xfrm>
            <a:off x="820932" y="4394320"/>
            <a:ext cx="3620530" cy="1202725"/>
          </a:xfrm>
          <a:prstGeom prst="rect">
            <a:avLst/>
          </a:prstGeom>
          <a:solidFill>
            <a:srgbClr val="B9F89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45715" rIns="0" bIns="45715" rtlCol="0">
            <a:normAutofit fontScale="92500" lnSpcReduction="10000"/>
          </a:bodyPr>
          <a:lstStyle>
            <a:lvl1pPr marL="266689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29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56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695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384" indent="-263514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42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7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13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4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 err="1"/>
              <a:t>BaWISO</a:t>
            </a:r>
            <a:r>
              <a:rPr lang="en-US" sz="1500" b="1" dirty="0"/>
              <a:t>/</a:t>
            </a:r>
            <a:r>
              <a:rPr lang="en-US" sz="1500" b="1" dirty="0" err="1"/>
              <a:t>WiRe</a:t>
            </a:r>
            <a:r>
              <a:rPr lang="en-US" sz="1500" b="1" dirty="0"/>
              <a:t> </a:t>
            </a:r>
            <a:r>
              <a:rPr lang="en-US" sz="1500" dirty="0"/>
              <a:t>- Avg. grade 1,5 among these 3 courses:</a:t>
            </a:r>
          </a:p>
          <a:p>
            <a:pPr lvl="1"/>
            <a:r>
              <a:rPr lang="en-US" sz="1300" dirty="0" err="1"/>
              <a:t>Grundzüge</a:t>
            </a:r>
            <a:r>
              <a:rPr lang="en-US" sz="1300" dirty="0"/>
              <a:t> der </a:t>
            </a:r>
            <a:r>
              <a:rPr lang="en-US" sz="1300" dirty="0" err="1"/>
              <a:t>Programmierung</a:t>
            </a:r>
            <a:r>
              <a:rPr lang="en-US" sz="1300" dirty="0"/>
              <a:t>, </a:t>
            </a:r>
          </a:p>
          <a:p>
            <a:pPr lvl="1"/>
            <a:r>
              <a:rPr lang="en-US" sz="1300" dirty="0" err="1"/>
              <a:t>Datenbanksysteme</a:t>
            </a:r>
            <a:r>
              <a:rPr lang="en-US" sz="1300" dirty="0"/>
              <a:t>, </a:t>
            </a:r>
          </a:p>
          <a:p>
            <a:pPr lvl="1"/>
            <a:r>
              <a:rPr lang="en-US" sz="1300" dirty="0" err="1"/>
              <a:t>Einführung</a:t>
            </a:r>
            <a:r>
              <a:rPr lang="en-US" sz="1300" dirty="0"/>
              <a:t> </a:t>
            </a:r>
            <a:r>
              <a:rPr lang="en-US" sz="1300" dirty="0" err="1"/>
              <a:t>i.d.Statistik</a:t>
            </a:r>
            <a:r>
              <a:rPr lang="en-US" sz="1300" dirty="0"/>
              <a:t> 	</a:t>
            </a:r>
          </a:p>
          <a:p>
            <a:pPr lvl="4"/>
            <a:endParaRPr lang="en-US" sz="1400" i="1" dirty="0"/>
          </a:p>
          <a:p>
            <a:endParaRPr lang="en-US" sz="1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E00184-B1A1-4344-93BD-F7725BAC0995}"/>
              </a:ext>
            </a:extLst>
          </p:cNvPr>
          <p:cNvSpPr txBox="1">
            <a:spLocks/>
          </p:cNvSpPr>
          <p:nvPr/>
        </p:nvSpPr>
        <p:spPr>
          <a:xfrm>
            <a:off x="4731116" y="4394319"/>
            <a:ext cx="3591952" cy="1202725"/>
          </a:xfrm>
          <a:prstGeom prst="rect">
            <a:avLst/>
          </a:prstGeom>
          <a:solidFill>
            <a:srgbClr val="B9F89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45715" rIns="0" bIns="45715" rtlCol="0">
            <a:normAutofit fontScale="92500" lnSpcReduction="10000"/>
          </a:bodyPr>
          <a:lstStyle>
            <a:defPPr>
              <a:defRPr lang="de-DE"/>
            </a:defPPr>
            <a:lvl1pPr marL="266689" indent="-266689" defTabSz="91426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500" b="1"/>
            </a:lvl1pPr>
            <a:lvl2pPr marL="539729" lvl="1" indent="-273040" defTabSz="9142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300"/>
            </a:lvl2pPr>
            <a:lvl3pPr marL="814356" indent="-273040" defTabSz="9142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/>
            </a:lvl3pPr>
            <a:lvl4pPr marL="1074695" indent="-266689" defTabSz="9142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/>
            </a:lvl4pPr>
            <a:lvl5pPr marL="1341384" lvl="4" indent="-263514" defTabSz="9142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i="1"/>
            </a:lvl5pPr>
            <a:lvl6pPr marL="2514242" indent="-228568" defTabSz="914269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378" indent="-228568" defTabSz="914269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8513" indent="-228568" defTabSz="914269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5648" indent="-228568" defTabSz="914269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BBE </a:t>
            </a:r>
            <a:r>
              <a:rPr lang="en-US" b="0" dirty="0"/>
              <a:t>- Avg. grade 1,5 among these 3 courses:</a:t>
            </a:r>
          </a:p>
          <a:p>
            <a:pPr lvl="1"/>
            <a:r>
              <a:rPr lang="en-US" dirty="0"/>
              <a:t>Quantitative Methods 1</a:t>
            </a:r>
          </a:p>
          <a:p>
            <a:pPr lvl="1"/>
            <a:r>
              <a:rPr lang="en-US" dirty="0"/>
              <a:t>Quantitative Methods 2</a:t>
            </a:r>
          </a:p>
          <a:p>
            <a:pPr lvl="1"/>
            <a:r>
              <a:rPr lang="en-US" dirty="0"/>
              <a:t>Business Analytics 2</a:t>
            </a:r>
          </a:p>
          <a:p>
            <a:pPr lvl="4"/>
            <a:endParaRPr lang="en-US" dirty="0"/>
          </a:p>
          <a:p>
            <a:endParaRPr lang="en-US" dirty="0"/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2484E759-1D14-624A-A8A2-11A6FCFFD372}"/>
              </a:ext>
            </a:extLst>
          </p:cNvPr>
          <p:cNvSpPr/>
          <p:nvPr/>
        </p:nvSpPr>
        <p:spPr>
          <a:xfrm>
            <a:off x="5906064" y="3137600"/>
            <a:ext cx="3237936" cy="971921"/>
          </a:xfrm>
          <a:prstGeom prst="wedgeRectCallout">
            <a:avLst>
              <a:gd name="adj1" fmla="val -87016"/>
              <a:gd name="adj2" fmla="val 43191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1200" dirty="0">
                <a:solidFill>
                  <a:schemeClr val="tx1"/>
                </a:solidFill>
              </a:rPr>
              <a:t>Details described on our Web page:</a:t>
            </a:r>
          </a:p>
          <a:p>
            <a:pPr algn="ctr"/>
            <a:r>
              <a:rPr lang="en-GB" sz="1200" dirty="0">
                <a:hlinkClick r:id="rId3"/>
              </a:rPr>
              <a:t>https://www.wu.ac.at/dpkm/teaching/sbwl-data-science/</a:t>
            </a:r>
            <a:r>
              <a:rPr lang="en-GB" sz="1200" dirty="0"/>
              <a:t> </a:t>
            </a:r>
            <a:endParaRPr lang="en-AT" sz="1200" dirty="0"/>
          </a:p>
        </p:txBody>
      </p:sp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4F3391C5-A287-1941-A1C0-27ABDC40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1" y="6476306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41353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66FDC6-E448-3E40-B285-EB76CDC0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795" y="1303834"/>
            <a:ext cx="8341739" cy="4624686"/>
          </a:xfrm>
        </p:spPr>
        <p:txBody>
          <a:bodyPr/>
          <a:lstStyle/>
          <a:p>
            <a:r>
              <a:rPr lang="en-AT" dirty="0"/>
              <a:t>DataScience@WU  - Alumni network on </a:t>
            </a:r>
            <a:r>
              <a:rPr lang="en-AT" b="1" dirty="0"/>
              <a:t>LinkedIn</a:t>
            </a:r>
          </a:p>
          <a:p>
            <a:pPr lvl="2"/>
            <a:r>
              <a:rPr lang="en-AT" dirty="0"/>
              <a:t>Keep in touch with our company coaches, lecturers, current students and alumni!</a:t>
            </a:r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1"/>
            <a:r>
              <a:rPr lang="en-AT" dirty="0"/>
              <a:t>once per semester we meet at the </a:t>
            </a:r>
          </a:p>
          <a:p>
            <a:pPr marL="266689" lvl="1" indent="0">
              <a:buNone/>
            </a:pPr>
            <a:r>
              <a:rPr lang="en-AT" dirty="0"/>
              <a:t>    "</a:t>
            </a:r>
            <a:r>
              <a:rPr lang="en-AT" b="1" dirty="0"/>
              <a:t>DataScience@WU-Stammtisch</a:t>
            </a:r>
            <a:r>
              <a:rPr lang="en-AT" dirty="0"/>
              <a:t>" </a:t>
            </a:r>
          </a:p>
          <a:p>
            <a:pPr marL="266689" lvl="1" indent="0">
              <a:buNone/>
            </a:pPr>
            <a:r>
              <a:rPr lang="en-AT" dirty="0"/>
              <a:t>    with students, lecturers, </a:t>
            </a:r>
          </a:p>
          <a:p>
            <a:pPr marL="266689" lvl="1" indent="0">
              <a:buNone/>
            </a:pPr>
            <a:r>
              <a:rPr lang="en-AT" dirty="0"/>
              <a:t>    industry coaches and alumni…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1E3F3-A5E7-DB44-8FA7-53AB8F61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15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082399D-FF7F-DD42-84F0-2C1628DBC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T" dirty="0"/>
              <a:t>Our Data Science@</a:t>
            </a:r>
            <a:r>
              <a:rPr lang="en-AT"/>
              <a:t>WU Community:</a:t>
            </a:r>
            <a:endParaRPr lang="en-A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8A936-051D-9A4C-839B-EC3ADCDE0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95" y="1960038"/>
            <a:ext cx="6124353" cy="24586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21E714-DF7B-93C2-7502-4C27321E5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879" y="4518175"/>
            <a:ext cx="2404382" cy="2286000"/>
          </a:xfrm>
          <a:prstGeom prst="rect">
            <a:avLst/>
          </a:prstGeom>
        </p:spPr>
      </p:pic>
      <p:pic>
        <p:nvPicPr>
          <p:cNvPr id="7" name="Picture 2" descr="https://pbs.twimg.com/media/C5_4bCnWAAAF7LG.jpg:large">
            <a:extLst>
              <a:ext uri="{FF2B5EF4-FFF2-40B4-BE49-F238E27FC236}">
                <a16:creationId xmlns:a16="http://schemas.microsoft.com/office/drawing/2014/main" id="{E1FA6F99-D406-787B-7751-A1B6E36D6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9398" y="3361577"/>
            <a:ext cx="2530148" cy="142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14C702-39C4-203F-2FDC-9EED5E2C8817}"/>
              </a:ext>
            </a:extLst>
          </p:cNvPr>
          <p:cNvSpPr txBox="1"/>
          <p:nvPr/>
        </p:nvSpPr>
        <p:spPr>
          <a:xfrm>
            <a:off x="6549398" y="2355862"/>
            <a:ext cx="2409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For our own research on</a:t>
            </a:r>
          </a:p>
          <a:p>
            <a:r>
              <a:rPr lang="en-US" sz="1400" i="1" dirty="0"/>
              <a:t>Data Science, Data Quality, etc. visit</a:t>
            </a:r>
          </a:p>
          <a:p>
            <a:r>
              <a:rPr lang="en-US" sz="1400" dirty="0">
                <a:hlinkClick r:id="rId5"/>
              </a:rPr>
              <a:t>http://data.wu.ac.at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74045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66FDC6-E448-3E40-B285-EB76CDC0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795" y="1303834"/>
            <a:ext cx="8341739" cy="4624686"/>
          </a:xfrm>
        </p:spPr>
        <p:txBody>
          <a:bodyPr/>
          <a:lstStyle/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marL="541316" lvl="2" indent="0">
              <a:buNone/>
            </a:pPr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1E3F3-A5E7-DB44-8FA7-53AB8F61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16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082399D-FF7F-DD42-84F0-2C1628DB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9" y="166298"/>
            <a:ext cx="6646730" cy="1084586"/>
          </a:xfrm>
        </p:spPr>
        <p:txBody>
          <a:bodyPr>
            <a:normAutofit/>
          </a:bodyPr>
          <a:lstStyle/>
          <a:p>
            <a:r>
              <a:rPr lang="en-AT" sz="2000" dirty="0"/>
              <a:t>Our Data Science@WU Community: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9E151D-C427-B1A0-51FB-43A433AC6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5" y="1866046"/>
            <a:ext cx="4245112" cy="1883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AD7ABE-4690-1D8B-6D49-5143FEAB5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481" y="4807129"/>
            <a:ext cx="4224519" cy="1997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4A700E-1433-42B8-0963-3944612CC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267" y="1916221"/>
            <a:ext cx="4331472" cy="27879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47B8CF-4254-8F96-3967-EA5758FF2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95" y="3822054"/>
            <a:ext cx="4331472" cy="2827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7232EC-AC61-375C-70E2-02C30DF76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703" y="94072"/>
            <a:ext cx="4066298" cy="17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459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F2CB5CC9-7862-0B4B-BD63-5F5D730EB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17</a:t>
            </a:fld>
            <a:endParaRPr lang="de-AT" dirty="0"/>
          </a:p>
        </p:txBody>
      </p:sp>
      <p:sp>
        <p:nvSpPr>
          <p:cNvPr id="13" name="TextBox 12"/>
          <p:cNvSpPr txBox="1"/>
          <p:nvPr/>
        </p:nvSpPr>
        <p:spPr>
          <a:xfrm>
            <a:off x="566499" y="1418905"/>
            <a:ext cx="790253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Questions?</a:t>
            </a:r>
          </a:p>
          <a:p>
            <a:pPr algn="ctr"/>
            <a:r>
              <a:rPr lang="en-US" sz="2000" b="1" i="1" dirty="0"/>
              <a:t> </a:t>
            </a:r>
          </a:p>
          <a:p>
            <a:pPr algn="ctr"/>
            <a:r>
              <a:rPr lang="en-US" sz="2000" b="1" i="1" dirty="0"/>
              <a:t>Looking forward to seeing many of you in the coming semester!!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301" y="2873475"/>
            <a:ext cx="8289615" cy="4624686"/>
          </a:xfrm>
        </p:spPr>
        <p:txBody>
          <a:bodyPr>
            <a:normAutofit lnSpcReduction="10000"/>
          </a:bodyPr>
          <a:lstStyle/>
          <a:p>
            <a:pPr lvl="1"/>
            <a:endParaRPr lang="en-US" sz="1700" dirty="0"/>
          </a:p>
          <a:p>
            <a:pPr marL="255559" lvl="1" indent="0">
              <a:buNone/>
            </a:pPr>
            <a:r>
              <a:rPr lang="en-US" sz="1700" dirty="0"/>
              <a:t>All further info on </a:t>
            </a:r>
          </a:p>
          <a:p>
            <a:pPr marL="255559" lvl="1" indent="0">
              <a:buNone/>
            </a:pPr>
            <a:r>
              <a:rPr lang="en-US" sz="1700" dirty="0"/>
              <a:t>our Webpage:</a:t>
            </a:r>
          </a:p>
          <a:p>
            <a:pPr marL="541309" lvl="1" indent="-285750"/>
            <a:r>
              <a:rPr lang="en-US" sz="1700" dirty="0"/>
              <a:t>description</a:t>
            </a:r>
          </a:p>
          <a:p>
            <a:pPr marL="541309" lvl="1" indent="-285750"/>
            <a:r>
              <a:rPr lang="en-US" sz="1700" dirty="0"/>
              <a:t>green card</a:t>
            </a:r>
          </a:p>
          <a:p>
            <a:pPr marL="541309" lvl="1" indent="-285750"/>
            <a:r>
              <a:rPr lang="en-US" sz="1700" dirty="0"/>
              <a:t>contact (for questions)</a:t>
            </a:r>
          </a:p>
          <a:p>
            <a:pPr marL="541309" lvl="1" indent="-285750"/>
            <a:r>
              <a:rPr lang="en-US" sz="1700" dirty="0"/>
              <a:t>registration details/dates </a:t>
            </a:r>
          </a:p>
          <a:p>
            <a:pPr marL="541309" lvl="1" indent="-285750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dirty="0"/>
          </a:p>
          <a:p>
            <a:pPr lvl="1"/>
            <a:endParaRPr lang="en-US" sz="1700" dirty="0"/>
          </a:p>
          <a:p>
            <a:pPr marL="255559" lvl="1" indent="0">
              <a:buNone/>
            </a:pPr>
            <a:r>
              <a:rPr lang="en-US" sz="1600" dirty="0"/>
              <a:t>				</a:t>
            </a:r>
            <a:endParaRPr lang="en-US" sz="16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Science SBWL: </a:t>
            </a:r>
            <a:r>
              <a:rPr lang="en-US" dirty="0" err="1"/>
              <a:t>Organisation</a:t>
            </a:r>
            <a:br>
              <a:rPr lang="en-US" dirty="0"/>
            </a:br>
            <a:endParaRPr lang="en-US" sz="1601" dirty="0"/>
          </a:p>
        </p:txBody>
      </p:sp>
      <p:sp>
        <p:nvSpPr>
          <p:cNvPr id="7" name="AutoShape 2" descr="ildergebnis für Python logo"/>
          <p:cNvSpPr>
            <a:spLocks noChangeAspect="1" noChangeArrowheads="1"/>
          </p:cNvSpPr>
          <p:nvPr/>
        </p:nvSpPr>
        <p:spPr bwMode="auto">
          <a:xfrm>
            <a:off x="1" y="5715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34EB03-6505-4042-9DCE-73B84EF80325}"/>
              </a:ext>
            </a:extLst>
          </p:cNvPr>
          <p:cNvSpPr/>
          <p:nvPr/>
        </p:nvSpPr>
        <p:spPr>
          <a:xfrm>
            <a:off x="566499" y="2673420"/>
            <a:ext cx="833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2"/>
              </a:rPr>
              <a:t>https://www.wu.ac.at/en/dpkm/teaching/sbwl-data-science</a:t>
            </a:r>
            <a:r>
              <a:rPr lang="en-US" sz="2000" dirty="0"/>
              <a:t>  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14D48390-0213-B347-8023-DDC25C39C681}"/>
              </a:ext>
            </a:extLst>
          </p:cNvPr>
          <p:cNvSpPr/>
          <p:nvPr/>
        </p:nvSpPr>
        <p:spPr>
          <a:xfrm>
            <a:off x="246301" y="5185818"/>
            <a:ext cx="3496083" cy="1584250"/>
          </a:xfrm>
          <a:prstGeom prst="wedgeRectCallout">
            <a:avLst>
              <a:gd name="adj1" fmla="val 35030"/>
              <a:gd name="adj2" fmla="val -710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050" b="1" dirty="0"/>
          </a:p>
          <a:p>
            <a:pPr algn="ctr"/>
            <a:r>
              <a:rPr lang="en-AT" sz="1050" b="1" dirty="0"/>
              <a:t>Important Dates:</a:t>
            </a:r>
          </a:p>
          <a:p>
            <a:pPr algn="ctr"/>
            <a:endParaRPr lang="en-AT" sz="1050" b="1" u="sng" dirty="0"/>
          </a:p>
          <a:p>
            <a:pPr algn="ctr"/>
            <a:r>
              <a:rPr lang="en-AT" sz="1050" b="1" i="1" u="sng" dirty="0"/>
              <a:t>Tutorials</a:t>
            </a:r>
            <a:r>
              <a:rPr lang="en-GB" sz="1050" b="1" i="1" u="sng" dirty="0"/>
              <a:t> (Online)</a:t>
            </a:r>
            <a:r>
              <a:rPr lang="en-AT" sz="1050" b="1" i="1" u="sng" dirty="0"/>
              <a:t>:</a:t>
            </a:r>
            <a:endParaRPr lang="en-AT" sz="1050" i="1" dirty="0"/>
          </a:p>
          <a:p>
            <a:pPr algn="ctr"/>
            <a:r>
              <a:rPr lang="en-GB" sz="1050" dirty="0"/>
              <a:t>Mon, 12.02.2024 13:00-16:00 </a:t>
            </a:r>
            <a:br>
              <a:rPr lang="en-GB" sz="1050" dirty="0"/>
            </a:br>
            <a:r>
              <a:rPr lang="en-GB" sz="1050" dirty="0"/>
              <a:t>Tue, 13.02.2024 ,13:00-16:00</a:t>
            </a:r>
            <a:br>
              <a:rPr lang="en-GB" sz="1050" dirty="0"/>
            </a:br>
            <a:endParaRPr lang="en-GB" sz="1050" dirty="0"/>
          </a:p>
          <a:p>
            <a:pPr algn="ctr"/>
            <a:r>
              <a:rPr lang="en-AT" sz="1050" b="1" i="1" u="sng" dirty="0"/>
              <a:t>Entry Exam (Online):</a:t>
            </a:r>
          </a:p>
          <a:p>
            <a:pPr algn="ctr"/>
            <a:r>
              <a:rPr lang="en-GB" sz="1050" dirty="0"/>
              <a:t>Thu, 15.02.2024 08:00-10:00</a:t>
            </a:r>
            <a:endParaRPr lang="en-AT" sz="1050" b="1" dirty="0"/>
          </a:p>
          <a:p>
            <a:pPr algn="ctr"/>
            <a:endParaRPr lang="en-AT" sz="1050" b="1" dirty="0"/>
          </a:p>
          <a:p>
            <a:pPr algn="ctr"/>
            <a:r>
              <a:rPr lang="en-AT" sz="1050" dirty="0"/>
              <a:t>Don’t miss the LPIS registration!</a:t>
            </a:r>
          </a:p>
          <a:p>
            <a:pPr algn="ctr"/>
            <a:endParaRPr lang="en-AT" sz="10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D2240-821F-AF45-81A8-C94A92B15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884" y="3137187"/>
            <a:ext cx="4993815" cy="32098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91813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Screen Shot 2015-05-28 at 06.17.4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403" y="1357301"/>
            <a:ext cx="6565900" cy="3086100"/>
          </a:xfrm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Data Science @WU?</a:t>
            </a:r>
          </a:p>
        </p:txBody>
      </p:sp>
      <p:pic>
        <p:nvPicPr>
          <p:cNvPr id="7" name="Bild 6" descr="Screen Shot 2015-05-28 at 06.17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24" y="1357301"/>
            <a:ext cx="1549879" cy="119589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003438" y="3925887"/>
            <a:ext cx="2843808" cy="2811829"/>
            <a:chOff x="6300192" y="2420195"/>
            <a:chExt cx="2843808" cy="2811829"/>
          </a:xfrm>
        </p:grpSpPr>
        <p:grpSp>
          <p:nvGrpSpPr>
            <p:cNvPr id="3" name="Group 2"/>
            <p:cNvGrpSpPr/>
            <p:nvPr/>
          </p:nvGrpSpPr>
          <p:grpSpPr>
            <a:xfrm>
              <a:off x="6333430" y="2420195"/>
              <a:ext cx="2810570" cy="2604958"/>
              <a:chOff x="6300192" y="2569468"/>
              <a:chExt cx="2810570" cy="2604958"/>
            </a:xfrm>
          </p:grpSpPr>
          <p:pic>
            <p:nvPicPr>
              <p:cNvPr id="8" name="Bild 7" descr="Screen Shot 2015-05-28 at 07.14.03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00192" y="2907163"/>
                <a:ext cx="2810570" cy="2267263"/>
              </a:xfrm>
              <a:prstGeom prst="rect">
                <a:avLst/>
              </a:prstGeom>
            </p:spPr>
          </p:pic>
          <p:pic>
            <p:nvPicPr>
              <p:cNvPr id="9" name="Bild 8" descr="Screen Shot 2015-05-28 at 07.13.56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00192" y="2569468"/>
                <a:ext cx="2255168" cy="342891"/>
              </a:xfrm>
              <a:prstGeom prst="rect">
                <a:avLst/>
              </a:prstGeom>
            </p:spPr>
          </p:pic>
        </p:grpSp>
        <p:sp>
          <p:nvSpPr>
            <p:cNvPr id="2" name="Rechteck 1"/>
            <p:cNvSpPr/>
            <p:nvPr/>
          </p:nvSpPr>
          <p:spPr>
            <a:xfrm>
              <a:off x="6300192" y="4585693"/>
              <a:ext cx="284380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de-DE" sz="900" i="1" dirty="0"/>
                <a:t>"50 Prozent glauben, dass Technologieriesen wie Google mit ihrer Big-Data-Kompetenz künftig in direkte Konkurrenz zu den angestammten Consultants treten."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5B2E80E-EED9-BB42-ACDF-A192704310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4" y="4714242"/>
            <a:ext cx="5615517" cy="18608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64EF918-C786-154A-A123-065B68163B8C}"/>
              </a:ext>
            </a:extLst>
          </p:cNvPr>
          <p:cNvSpPr/>
          <p:nvPr/>
        </p:nvSpPr>
        <p:spPr>
          <a:xfrm>
            <a:off x="1178940" y="6542357"/>
            <a:ext cx="59301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7"/>
              </a:rPr>
              <a:t>https://hbr.org/2018/11/the-kinds-of-data-scientist</a:t>
            </a:r>
            <a:endParaRPr lang="en-US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E3D06E-944E-5C4D-9BA6-D68AA669D627}"/>
              </a:ext>
            </a:extLst>
          </p:cNvPr>
          <p:cNvSpPr/>
          <p:nvPr/>
        </p:nvSpPr>
        <p:spPr>
          <a:xfrm>
            <a:off x="107198" y="4309232"/>
            <a:ext cx="63955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8"/>
              </a:rPr>
              <a:t>https://hbr.org/2012/10/data-scientist-the-sexiest-job-of-the-21st-century</a:t>
            </a:r>
            <a:r>
              <a:rPr lang="en-US" sz="1200" dirty="0"/>
              <a:t> </a:t>
            </a:r>
          </a:p>
        </p:txBody>
      </p:sp>
      <p:sp>
        <p:nvSpPr>
          <p:cNvPr id="18" name="Foliennummernplatzhalter 4">
            <a:extLst>
              <a:ext uri="{FF2B5EF4-FFF2-40B4-BE49-F238E27FC236}">
                <a16:creationId xmlns:a16="http://schemas.microsoft.com/office/drawing/2014/main" id="{7E68B21B-8C1A-584A-9EF1-1D8155FC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500529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1015194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Digitalisation</a:t>
            </a:r>
            <a:r>
              <a:rPr lang="de-DE" dirty="0"/>
              <a:t> and Data-</a:t>
            </a:r>
            <a:r>
              <a:rPr lang="de-DE" dirty="0" err="1"/>
              <a:t>driven</a:t>
            </a:r>
            <a:r>
              <a:rPr lang="de-DE" dirty="0"/>
              <a:t> Business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everywhere</a:t>
            </a:r>
            <a:r>
              <a:rPr lang="de-DE" dirty="0"/>
              <a:t>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6036" y="2076600"/>
            <a:ext cx="8430461" cy="3872681"/>
          </a:xfrm>
        </p:spPr>
        <p:txBody>
          <a:bodyPr>
            <a:noAutofit/>
          </a:bodyPr>
          <a:lstStyle/>
          <a:p>
            <a:r>
              <a:rPr lang="de-DE" sz="1601" dirty="0"/>
              <a:t>Big Data </a:t>
            </a:r>
            <a:r>
              <a:rPr lang="de-DE" sz="1601" dirty="0" err="1"/>
              <a:t>as</a:t>
            </a:r>
            <a:r>
              <a:rPr lang="de-DE" sz="1601" dirty="0"/>
              <a:t> </a:t>
            </a:r>
            <a:r>
              <a:rPr lang="de-DE" sz="1601" dirty="0" err="1"/>
              <a:t>core</a:t>
            </a:r>
            <a:r>
              <a:rPr lang="de-DE" sz="1601" dirty="0"/>
              <a:t> </a:t>
            </a:r>
            <a:r>
              <a:rPr lang="de-DE" sz="1601" dirty="0" err="1"/>
              <a:t>business</a:t>
            </a:r>
            <a:r>
              <a:rPr lang="de-DE" sz="1601" dirty="0"/>
              <a:t>: </a:t>
            </a:r>
            <a:r>
              <a:rPr lang="de-DE" sz="1601" b="1" dirty="0"/>
              <a:t>Google</a:t>
            </a:r>
            <a:r>
              <a:rPr lang="de-DE" sz="1601" dirty="0"/>
              <a:t> </a:t>
            </a:r>
            <a:r>
              <a:rPr lang="de-DE" sz="1601" dirty="0" err="1"/>
              <a:t>does</a:t>
            </a:r>
            <a:r>
              <a:rPr lang="de-DE" sz="1601" dirty="0"/>
              <a:t> not </a:t>
            </a:r>
            <a:r>
              <a:rPr lang="de-DE" sz="1601" dirty="0" err="1"/>
              <a:t>hire</a:t>
            </a:r>
            <a:r>
              <a:rPr lang="de-DE" sz="1601" dirty="0"/>
              <a:t> </a:t>
            </a:r>
            <a:r>
              <a:rPr lang="de-DE" sz="1601" dirty="0" err="1"/>
              <a:t>anybody</a:t>
            </a:r>
            <a:r>
              <a:rPr lang="de-DE" sz="1601" dirty="0"/>
              <a:t> </a:t>
            </a:r>
            <a:r>
              <a:rPr lang="de-DE" sz="1601" dirty="0" err="1"/>
              <a:t>without</a:t>
            </a:r>
            <a:r>
              <a:rPr lang="de-DE" sz="1601" dirty="0"/>
              <a:t> IT-</a:t>
            </a:r>
            <a:r>
              <a:rPr lang="de-DE" sz="1601" dirty="0" err="1"/>
              <a:t>knowledge</a:t>
            </a:r>
            <a:endParaRPr lang="de-DE" sz="1601" dirty="0"/>
          </a:p>
          <a:p>
            <a:pPr marL="0" indent="0">
              <a:buNone/>
            </a:pPr>
            <a:endParaRPr lang="de-DE" sz="500" dirty="0"/>
          </a:p>
          <a:p>
            <a:r>
              <a:rPr lang="de-DE" sz="1601" b="1" dirty="0"/>
              <a:t>Apple</a:t>
            </a:r>
            <a:r>
              <a:rPr lang="de-DE" sz="1601" dirty="0"/>
              <a:t>: </a:t>
            </a:r>
            <a:r>
              <a:rPr lang="de-DE" sz="1601" dirty="0" err="1"/>
              <a:t>from</a:t>
            </a:r>
            <a:r>
              <a:rPr lang="de-DE" sz="1601" dirty="0"/>
              <a:t> </a:t>
            </a:r>
            <a:r>
              <a:rPr lang="de-DE" sz="1601" dirty="0" err="1"/>
              <a:t>hardware</a:t>
            </a:r>
            <a:r>
              <a:rPr lang="de-DE" sz="1601" dirty="0"/>
              <a:t> </a:t>
            </a:r>
            <a:r>
              <a:rPr lang="de-DE" sz="1601" dirty="0" err="1"/>
              <a:t>company</a:t>
            </a:r>
            <a:r>
              <a:rPr lang="de-DE" sz="1601" dirty="0"/>
              <a:t> </a:t>
            </a:r>
            <a:r>
              <a:rPr lang="de-DE" sz="1601" dirty="0" err="1"/>
              <a:t>to</a:t>
            </a:r>
            <a:r>
              <a:rPr lang="de-DE" sz="1601" dirty="0"/>
              <a:t> </a:t>
            </a:r>
            <a:r>
              <a:rPr lang="de-DE" sz="1601" dirty="0" err="1"/>
              <a:t>data</a:t>
            </a:r>
            <a:r>
              <a:rPr lang="de-DE" sz="1601" dirty="0"/>
              <a:t> </a:t>
            </a:r>
            <a:r>
              <a:rPr lang="de-DE" sz="1601" dirty="0" err="1"/>
              <a:t>company</a:t>
            </a:r>
            <a:endParaRPr lang="de-DE" sz="1601" dirty="0"/>
          </a:p>
          <a:p>
            <a:endParaRPr lang="de-DE" sz="1601" dirty="0"/>
          </a:p>
          <a:p>
            <a:endParaRPr lang="de-DE" sz="1601" dirty="0"/>
          </a:p>
          <a:p>
            <a:endParaRPr lang="de-DE" sz="1601" dirty="0"/>
          </a:p>
          <a:p>
            <a:endParaRPr lang="de-DE" sz="800" dirty="0"/>
          </a:p>
          <a:p>
            <a:r>
              <a:rPr lang="de-DE" sz="1601" b="1" dirty="0" err="1"/>
              <a:t>Red</a:t>
            </a:r>
            <a:r>
              <a:rPr lang="de-DE" sz="1601" b="1" dirty="0"/>
              <a:t> Bull</a:t>
            </a:r>
            <a:r>
              <a:rPr lang="de-DE" sz="1601" dirty="0"/>
              <a:t>: Marketing </a:t>
            </a:r>
            <a:r>
              <a:rPr lang="de-DE" sz="1601" dirty="0" err="1"/>
              <a:t>increasingly</a:t>
            </a:r>
            <a:r>
              <a:rPr lang="de-DE" sz="1601" dirty="0"/>
              <a:t> </a:t>
            </a:r>
            <a:r>
              <a:rPr lang="de-DE" sz="1601" dirty="0" err="1"/>
              <a:t>requires</a:t>
            </a:r>
            <a:r>
              <a:rPr lang="de-DE" sz="1601" dirty="0"/>
              <a:t> Data Science</a:t>
            </a:r>
          </a:p>
          <a:p>
            <a:endParaRPr lang="de-DE" sz="701" dirty="0"/>
          </a:p>
          <a:p>
            <a:r>
              <a:rPr lang="de-DE" sz="1601" b="1" dirty="0"/>
              <a:t>BMW</a:t>
            </a:r>
            <a:r>
              <a:rPr lang="de-DE" sz="1601" dirty="0"/>
              <a:t>: </a:t>
            </a:r>
            <a:r>
              <a:rPr lang="de-DE" sz="1601" dirty="0" err="1"/>
              <a:t>Supply</a:t>
            </a:r>
            <a:r>
              <a:rPr lang="de-DE" sz="1601" dirty="0"/>
              <a:t>-Chain, Intelligente Produktion, </a:t>
            </a:r>
          </a:p>
          <a:p>
            <a:pPr marL="0" indent="0">
              <a:buNone/>
            </a:pPr>
            <a:r>
              <a:rPr lang="de-DE" sz="1601" dirty="0"/>
              <a:t>    in-car-Technologie (car-</a:t>
            </a:r>
            <a:r>
              <a:rPr lang="de-DE" sz="1601" dirty="0" err="1"/>
              <a:t>to</a:t>
            </a:r>
            <a:r>
              <a:rPr lang="de-DE" sz="1601" dirty="0"/>
              <a:t>-car </a:t>
            </a:r>
            <a:r>
              <a:rPr lang="de-DE" sz="1601" dirty="0" err="1"/>
              <a:t>communication</a:t>
            </a:r>
            <a:r>
              <a:rPr lang="de-DE" sz="1601" dirty="0"/>
              <a:t>,...), etc.</a:t>
            </a:r>
          </a:p>
          <a:p>
            <a:pPr marL="0" indent="0">
              <a:buNone/>
            </a:pPr>
            <a:endParaRPr lang="de-DE" sz="600" dirty="0"/>
          </a:p>
          <a:p>
            <a:r>
              <a:rPr lang="de-DE" sz="1601" b="1" dirty="0"/>
              <a:t>UN</a:t>
            </a:r>
            <a:r>
              <a:rPr lang="de-DE" sz="1601" dirty="0"/>
              <a:t>: </a:t>
            </a:r>
            <a:r>
              <a:rPr lang="de-DE" sz="1601" dirty="0" err="1"/>
              <a:t>One</a:t>
            </a:r>
            <a:r>
              <a:rPr lang="de-DE" sz="1601" dirty="0"/>
              <a:t> </a:t>
            </a:r>
            <a:r>
              <a:rPr lang="de-DE" sz="1601" dirty="0" err="1"/>
              <a:t>of</a:t>
            </a:r>
            <a:r>
              <a:rPr lang="de-DE" sz="1601" dirty="0"/>
              <a:t> </a:t>
            </a:r>
            <a:r>
              <a:rPr lang="de-DE" sz="1601" dirty="0" err="1"/>
              <a:t>the</a:t>
            </a:r>
            <a:r>
              <a:rPr lang="de-DE" sz="1601" dirty="0"/>
              <a:t> </a:t>
            </a:r>
            <a:r>
              <a:rPr lang="de-DE" sz="1601" dirty="0" err="1"/>
              <a:t>biggest</a:t>
            </a:r>
            <a:r>
              <a:rPr lang="de-DE" sz="1601" dirty="0"/>
              <a:t> </a:t>
            </a:r>
            <a:r>
              <a:rPr lang="de-DE" sz="1601" dirty="0" err="1"/>
              <a:t>providers</a:t>
            </a:r>
            <a:r>
              <a:rPr lang="de-DE" sz="1601" dirty="0"/>
              <a:t> </a:t>
            </a:r>
            <a:r>
              <a:rPr lang="de-DE" sz="1601" dirty="0" err="1"/>
              <a:t>of</a:t>
            </a:r>
            <a:r>
              <a:rPr lang="de-DE" sz="1601" dirty="0"/>
              <a:t> Open Data, </a:t>
            </a:r>
          </a:p>
          <a:p>
            <a:pPr marL="0" indent="0">
              <a:buNone/>
            </a:pPr>
            <a:r>
              <a:rPr lang="de-DE" sz="1601" dirty="0"/>
              <a:t>	</a:t>
            </a:r>
            <a:r>
              <a:rPr lang="de-DE" sz="1601" dirty="0" err="1"/>
              <a:t>Disaster</a:t>
            </a:r>
            <a:r>
              <a:rPr lang="de-DE" sz="1601" dirty="0"/>
              <a:t> &amp; </a:t>
            </a:r>
            <a:r>
              <a:rPr lang="de-DE" sz="1601" dirty="0" err="1"/>
              <a:t>Crisis</a:t>
            </a:r>
            <a:r>
              <a:rPr lang="de-DE" sz="1601" dirty="0"/>
              <a:t> Management, etc. </a:t>
            </a:r>
          </a:p>
        </p:txBody>
      </p:sp>
      <p:pic>
        <p:nvPicPr>
          <p:cNvPr id="6" name="Bild 5" descr="Screen Shot 2015-05-28 at 06.34.4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4173" y="3217802"/>
            <a:ext cx="4128101" cy="9361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Bild 6" descr="Screen Shot 2015-05-28 at 06.35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8" y="2130412"/>
            <a:ext cx="837269" cy="389330"/>
          </a:xfrm>
          <a:prstGeom prst="rect">
            <a:avLst/>
          </a:prstGeom>
        </p:spPr>
      </p:pic>
      <p:pic>
        <p:nvPicPr>
          <p:cNvPr id="8" name="Bild 7" descr="Screen Shot 2015-05-28 at 06.35.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40" y="2492897"/>
            <a:ext cx="668845" cy="680086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5898" y="5789025"/>
            <a:ext cx="1571292" cy="602432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224" y="4733994"/>
            <a:ext cx="1168966" cy="936104"/>
          </a:xfrm>
          <a:prstGeom prst="rect">
            <a:avLst/>
          </a:prstGeom>
        </p:spPr>
      </p:pic>
      <p:pic>
        <p:nvPicPr>
          <p:cNvPr id="11" name="Bild 10" descr="Screen Shot 2015-05-28 at 06.36.0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0" y="4135075"/>
            <a:ext cx="828686" cy="498994"/>
          </a:xfrm>
          <a:prstGeom prst="rect">
            <a:avLst/>
          </a:prstGeom>
        </p:spPr>
      </p:pic>
      <p:pic>
        <p:nvPicPr>
          <p:cNvPr id="12" name="Bild 11" descr="Screen Shot 2015-05-28 at 06.36.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3" y="4733994"/>
            <a:ext cx="637181" cy="648072"/>
          </a:xfrm>
          <a:prstGeom prst="rect">
            <a:avLst/>
          </a:prstGeom>
        </p:spPr>
      </p:pic>
      <p:pic>
        <p:nvPicPr>
          <p:cNvPr id="13" name="Bild 12" descr="Screen Shot 2015-05-28 at 06.36.1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02" y="5630376"/>
            <a:ext cx="745991" cy="514675"/>
          </a:xfrm>
          <a:prstGeom prst="rect">
            <a:avLst/>
          </a:prstGeom>
        </p:spPr>
      </p:pic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id="{63ED38EA-AA58-D84B-8AF6-A277C540EDDD}"/>
              </a:ext>
            </a:extLst>
          </p:cNvPr>
          <p:cNvSpPr txBox="1">
            <a:spLocks/>
          </p:cNvSpPr>
          <p:nvPr/>
        </p:nvSpPr>
        <p:spPr>
          <a:xfrm>
            <a:off x="462407" y="6494473"/>
            <a:ext cx="892150" cy="309702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defPPr>
              <a:defRPr lang="de-DE"/>
            </a:defPPr>
            <a:lvl1pPr marL="0" algn="l" defTabSz="109728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de-AT" smtClean="0"/>
              <a:pPr/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0214452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9A1EEC-10C0-544B-9221-958A6C3D4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08" y="167640"/>
            <a:ext cx="6555909" cy="1084586"/>
          </a:xfrm>
        </p:spPr>
        <p:txBody>
          <a:bodyPr>
            <a:normAutofit/>
          </a:bodyPr>
          <a:lstStyle/>
          <a:p>
            <a:r>
              <a:rPr lang="en-US" sz="2000" dirty="0"/>
              <a:t>Did you know that Netflix creates their contents from Data about their customers?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E7E4D2-FC01-D24F-903E-2508709FD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07"/>
          <a:stretch/>
        </p:blipFill>
        <p:spPr>
          <a:xfrm>
            <a:off x="677284" y="1915886"/>
            <a:ext cx="7789443" cy="39119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FFCEE1-7228-B34E-B53F-1C741A639608}"/>
              </a:ext>
            </a:extLst>
          </p:cNvPr>
          <p:cNvSpPr txBox="1"/>
          <p:nvPr/>
        </p:nvSpPr>
        <p:spPr>
          <a:xfrm>
            <a:off x="388718" y="5930307"/>
            <a:ext cx="8755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</a:t>
            </a:r>
          </a:p>
          <a:p>
            <a:r>
              <a:rPr lang="en-US" sz="1200" dirty="0">
                <a:hlinkClick r:id="rId3"/>
              </a:rPr>
              <a:t>https://www.slideshare.net/laroyo/keynote-at-international-conference-of-art-libraries-2018-rijksmuseum/27</a:t>
            </a:r>
            <a:r>
              <a:rPr lang="en-US" sz="1200" dirty="0"/>
              <a:t> 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90F5E675-D056-E941-8D4B-FC9DB27C6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3448404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9A1EEC-10C0-544B-9221-958A6C3D4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Other known examples of data-driven businesses: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FFCEE1-7228-B34E-B53F-1C741A639608}"/>
              </a:ext>
            </a:extLst>
          </p:cNvPr>
          <p:cNvSpPr txBox="1"/>
          <p:nvPr/>
        </p:nvSpPr>
        <p:spPr>
          <a:xfrm>
            <a:off x="388718" y="5930307"/>
            <a:ext cx="8755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</a:t>
            </a:r>
          </a:p>
          <a:p>
            <a:r>
              <a:rPr lang="en-US" sz="1200" dirty="0">
                <a:hlinkClick r:id="rId2"/>
              </a:rPr>
              <a:t>https://www.slideshare.net/laroyo/keynote-at-international-conference-of-art-libraries-2018-rijksmuseum/27</a:t>
            </a:r>
            <a:r>
              <a:rPr lang="en-US" sz="12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840E73-FC70-7A45-A4EE-6C4A65D61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67"/>
          <a:stretch/>
        </p:blipFill>
        <p:spPr>
          <a:xfrm>
            <a:off x="462407" y="1915886"/>
            <a:ext cx="8229600" cy="3849330"/>
          </a:xfrm>
          <a:prstGeom prst="rect">
            <a:avLst/>
          </a:prstGeom>
        </p:spPr>
      </p:pic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0C47A7B1-8022-5D44-BE2E-5F12FB157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8473323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4C519-7AAE-316D-908B-802084F97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BE3DC40E-DBBE-4E2D-9EEC-FBF0DA0E9179}" type="slidenum">
              <a:rPr lang="de-AT" smtClean="0"/>
              <a:t>6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28A820-E145-5798-0A42-AD3A99C19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Last, but not least… AI is data-hungry</a:t>
            </a:r>
          </a:p>
        </p:txBody>
      </p:sp>
      <p:pic>
        <p:nvPicPr>
          <p:cNvPr id="1026" name="Picture 2" descr="Data hungry AI bot Icon - Free PNG &amp; SVG 1812217 - Noun Project">
            <a:extLst>
              <a:ext uri="{FF2B5EF4-FFF2-40B4-BE49-F238E27FC236}">
                <a16:creationId xmlns:a16="http://schemas.microsoft.com/office/drawing/2014/main" id="{E343D157-E517-9CF5-F2FF-25B4064626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28" y="1534658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FC17D5CF-4A69-57EB-59DC-ADE02366F921}"/>
              </a:ext>
            </a:extLst>
          </p:cNvPr>
          <p:cNvSpPr txBox="1">
            <a:spLocks/>
          </p:cNvSpPr>
          <p:nvPr/>
        </p:nvSpPr>
        <p:spPr>
          <a:xfrm>
            <a:off x="2721429" y="2177143"/>
            <a:ext cx="6315067" cy="3772138"/>
          </a:xfrm>
          <a:prstGeom prst="rect">
            <a:avLst/>
          </a:prstGeom>
        </p:spPr>
        <p:txBody>
          <a:bodyPr vert="horz" lIns="0" tIns="45715" rIns="0" bIns="45715" rtlCol="0">
            <a:noAutofit/>
          </a:bodyPr>
          <a:lstStyle>
            <a:lvl1pPr marL="266689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29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56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695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384" indent="-263514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42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7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13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4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1" dirty="0"/>
              <a:t>AI </a:t>
            </a:r>
            <a:r>
              <a:rPr lang="de-DE" sz="1601" dirty="0" err="1"/>
              <a:t>depends</a:t>
            </a:r>
            <a:r>
              <a:rPr lang="de-DE" sz="1601" dirty="0"/>
              <a:t> on lots </a:t>
            </a:r>
            <a:r>
              <a:rPr lang="de-DE" sz="1601" dirty="0" err="1"/>
              <a:t>of</a:t>
            </a:r>
            <a:r>
              <a:rPr lang="de-DE" sz="1601" dirty="0"/>
              <a:t> </a:t>
            </a:r>
            <a:r>
              <a:rPr lang="de-DE" sz="1601" dirty="0" err="1"/>
              <a:t>data</a:t>
            </a:r>
            <a:endParaRPr lang="de-DE" sz="1601" dirty="0"/>
          </a:p>
          <a:p>
            <a:r>
              <a:rPr lang="de-DE" sz="1601" dirty="0" err="1"/>
              <a:t>Understand</a:t>
            </a:r>
            <a:r>
              <a:rPr lang="de-DE" sz="1601" dirty="0"/>
              <a:t> </a:t>
            </a:r>
            <a:r>
              <a:rPr lang="de-DE" sz="1601" dirty="0" err="1"/>
              <a:t>scalability</a:t>
            </a:r>
            <a:r>
              <a:rPr lang="de-DE" sz="1601" dirty="0"/>
              <a:t> </a:t>
            </a:r>
            <a:r>
              <a:rPr lang="de-DE" sz="1601" dirty="0" err="1"/>
              <a:t>issues</a:t>
            </a:r>
            <a:r>
              <a:rPr lang="de-DE" sz="1601" dirty="0"/>
              <a:t>!</a:t>
            </a:r>
          </a:p>
          <a:p>
            <a:r>
              <a:rPr lang="de-DE" sz="1601" dirty="0" err="1"/>
              <a:t>Learn</a:t>
            </a:r>
            <a:r>
              <a:rPr lang="de-DE" sz="1601" dirty="0"/>
              <a:t> </a:t>
            </a:r>
            <a:r>
              <a:rPr lang="de-DE" sz="1601" dirty="0" err="1"/>
              <a:t>how</a:t>
            </a:r>
            <a:r>
              <a:rPr lang="de-DE" sz="1601" dirty="0"/>
              <a:t> </a:t>
            </a:r>
            <a:r>
              <a:rPr lang="de-DE" sz="1601" dirty="0" err="1"/>
              <a:t>to</a:t>
            </a:r>
            <a:r>
              <a:rPr lang="de-DE" sz="1601" dirty="0"/>
              <a:t> </a:t>
            </a:r>
            <a:r>
              <a:rPr lang="de-DE" sz="1601" dirty="0" err="1"/>
              <a:t>curate</a:t>
            </a:r>
            <a:r>
              <a:rPr lang="de-DE" sz="1601" dirty="0"/>
              <a:t> and </a:t>
            </a:r>
            <a:r>
              <a:rPr lang="de-DE" sz="1601" dirty="0" err="1"/>
              <a:t>feed</a:t>
            </a:r>
            <a:r>
              <a:rPr lang="de-DE" sz="1601" dirty="0"/>
              <a:t> </a:t>
            </a:r>
            <a:r>
              <a:rPr lang="de-DE" sz="1601" dirty="0" err="1"/>
              <a:t>data</a:t>
            </a:r>
            <a:r>
              <a:rPr lang="de-DE" sz="1601" dirty="0"/>
              <a:t> </a:t>
            </a:r>
            <a:r>
              <a:rPr lang="de-DE" sz="1601" dirty="0" err="1"/>
              <a:t>into</a:t>
            </a:r>
            <a:r>
              <a:rPr lang="de-DE" sz="1601" dirty="0"/>
              <a:t> </a:t>
            </a:r>
            <a:r>
              <a:rPr lang="de-DE" sz="1601" dirty="0" err="1"/>
              <a:t>Machine</a:t>
            </a:r>
            <a:r>
              <a:rPr lang="de-DE" sz="1601" dirty="0"/>
              <a:t>-Learning</a:t>
            </a:r>
          </a:p>
          <a:p>
            <a:r>
              <a:rPr lang="de-DE" sz="1601" dirty="0" err="1"/>
              <a:t>Understand</a:t>
            </a:r>
            <a:r>
              <a:rPr lang="de-DE" sz="1601" dirty="0"/>
              <a:t> </a:t>
            </a:r>
            <a:r>
              <a:rPr lang="de-DE" sz="1601" dirty="0" err="1"/>
              <a:t>risks</a:t>
            </a:r>
            <a:r>
              <a:rPr lang="de-DE" sz="1601" dirty="0"/>
              <a:t> and </a:t>
            </a:r>
            <a:r>
              <a:rPr lang="de-DE" sz="1601" dirty="0" err="1"/>
              <a:t>biases</a:t>
            </a:r>
            <a:r>
              <a:rPr lang="de-DE" sz="1601" dirty="0"/>
              <a:t>!</a:t>
            </a:r>
          </a:p>
        </p:txBody>
      </p:sp>
      <p:pic>
        <p:nvPicPr>
          <p:cNvPr id="1030" name="Picture 6" descr="What Is Real Artificial Intelligence: Characteristics of True AI | Emarsys">
            <a:extLst>
              <a:ext uri="{FF2B5EF4-FFF2-40B4-BE49-F238E27FC236}">
                <a16:creationId xmlns:a16="http://schemas.microsoft.com/office/drawing/2014/main" id="{B466C0D6-E61A-1379-E14D-436FD3E4C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4" y="3574142"/>
            <a:ext cx="4354286" cy="29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68851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new thing about Data Science?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8" y="1456186"/>
            <a:ext cx="1752448" cy="3657600"/>
          </a:xfrm>
        </p:spPr>
      </p:pic>
      <p:sp>
        <p:nvSpPr>
          <p:cNvPr id="7" name="Rectangle 6"/>
          <p:cNvSpPr/>
          <p:nvPr/>
        </p:nvSpPr>
        <p:spPr>
          <a:xfrm>
            <a:off x="1913866" y="1590875"/>
            <a:ext cx="44580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Arial" charset="0"/>
              </a:rPr>
              <a:t>Die </a:t>
            </a:r>
            <a:r>
              <a:rPr lang="en-US" sz="1400" i="1" dirty="0" err="1">
                <a:latin typeface="Arial" charset="0"/>
              </a:rPr>
              <a:t>Schlüsselposition</a:t>
            </a:r>
            <a:r>
              <a:rPr lang="en-US" sz="1400" i="1" dirty="0">
                <a:latin typeface="Arial" charset="0"/>
              </a:rPr>
              <a:t> „Data Scientist“ </a:t>
            </a:r>
            <a:r>
              <a:rPr lang="en-US" sz="1400" i="1" dirty="0" err="1">
                <a:latin typeface="Arial" charset="0"/>
              </a:rPr>
              <a:t>ist</a:t>
            </a:r>
            <a:r>
              <a:rPr lang="en-US" sz="1400" i="1" dirty="0">
                <a:latin typeface="Arial" charset="0"/>
              </a:rPr>
              <a:t> </a:t>
            </a:r>
          </a:p>
          <a:p>
            <a:r>
              <a:rPr lang="en-US" sz="1400" i="1" dirty="0" err="1">
                <a:latin typeface="Arial" charset="0"/>
              </a:rPr>
              <a:t>für</a:t>
            </a:r>
            <a:r>
              <a:rPr lang="en-US" sz="1400" i="1" dirty="0">
                <a:latin typeface="Arial" charset="0"/>
              </a:rPr>
              <a:t> </a:t>
            </a:r>
            <a:r>
              <a:rPr lang="en-US" sz="1400" i="1" dirty="0" err="1">
                <a:latin typeface="Arial" charset="0"/>
              </a:rPr>
              <a:t>Unternehmen</a:t>
            </a:r>
            <a:r>
              <a:rPr lang="en-US" sz="1400" i="1" dirty="0">
                <a:latin typeface="Arial" charset="0"/>
              </a:rPr>
              <a:t> da, wo innovative </a:t>
            </a:r>
            <a:r>
              <a:rPr lang="en-US" sz="1400" i="1" dirty="0" err="1">
                <a:latin typeface="Arial" charset="0"/>
              </a:rPr>
              <a:t>neue</a:t>
            </a:r>
            <a:r>
              <a:rPr lang="en-US" sz="1400" i="1" dirty="0">
                <a:latin typeface="Arial" charset="0"/>
              </a:rPr>
              <a:t> </a:t>
            </a:r>
          </a:p>
          <a:p>
            <a:r>
              <a:rPr lang="en-US" sz="1400" i="1" dirty="0" err="1">
                <a:latin typeface="Arial" charset="0"/>
              </a:rPr>
              <a:t>Lösungen</a:t>
            </a:r>
            <a:r>
              <a:rPr lang="en-US" sz="1400" i="1" dirty="0">
                <a:latin typeface="Arial" charset="0"/>
              </a:rPr>
              <a:t> </a:t>
            </a:r>
            <a:r>
              <a:rPr lang="en-US" sz="1400" i="1" dirty="0" err="1">
                <a:latin typeface="Arial" charset="0"/>
              </a:rPr>
              <a:t>entwickelt</a:t>
            </a:r>
            <a:r>
              <a:rPr lang="en-US" sz="1400" i="1" dirty="0">
                <a:latin typeface="Arial" charset="0"/>
              </a:rPr>
              <a:t> </a:t>
            </a:r>
            <a:r>
              <a:rPr lang="en-US" sz="1400" i="1" dirty="0" err="1">
                <a:latin typeface="Arial" charset="0"/>
              </a:rPr>
              <a:t>werden</a:t>
            </a:r>
            <a:r>
              <a:rPr lang="en-US" sz="1400" i="1" dirty="0">
                <a:latin typeface="Arial" charset="0"/>
              </a:rPr>
              <a:t> </a:t>
            </a:r>
            <a:r>
              <a:rPr lang="en-US" sz="1400" i="1" dirty="0" err="1">
                <a:latin typeface="Arial" charset="0"/>
              </a:rPr>
              <a:t>müssen</a:t>
            </a:r>
            <a:r>
              <a:rPr lang="en-US" sz="1400" i="1" dirty="0">
                <a:latin typeface="Arial" charset="0"/>
              </a:rPr>
              <a:t>, </a:t>
            </a:r>
          </a:p>
          <a:p>
            <a:r>
              <a:rPr lang="en-US" sz="1400" i="1" dirty="0" err="1">
                <a:latin typeface="Arial" charset="0"/>
              </a:rPr>
              <a:t>abseits</a:t>
            </a:r>
            <a:r>
              <a:rPr lang="en-US" sz="1400" i="1" dirty="0">
                <a:latin typeface="Arial" charset="0"/>
              </a:rPr>
              <a:t> des „</a:t>
            </a:r>
            <a:r>
              <a:rPr lang="en-US" sz="1400" i="1" dirty="0" err="1">
                <a:latin typeface="Arial" charset="0"/>
              </a:rPr>
              <a:t>Tagesgeschäfts</a:t>
            </a:r>
            <a:r>
              <a:rPr lang="en-US" sz="1400" i="1" dirty="0">
                <a:latin typeface="Arial" charset="0"/>
              </a:rPr>
              <a:t>“.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258" y="5113786"/>
            <a:ext cx="36363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http://www.ocg.at/sites/ocg.at/files/medien/pdfs/OCG-Journal1503.pdf#13</a:t>
            </a:r>
            <a:r>
              <a:rPr lang="en-US" sz="1200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866" y="2542923"/>
            <a:ext cx="2818100" cy="11474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77776" y="2819539"/>
            <a:ext cx="1073768" cy="2107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805FF1-C449-CB4F-BB24-8EFF979FD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4516">
            <a:off x="4351148" y="2936841"/>
            <a:ext cx="4771898" cy="39340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69FEA00-F27D-9E46-AD01-8D602F182853}"/>
              </a:ext>
            </a:extLst>
          </p:cNvPr>
          <p:cNvSpPr/>
          <p:nvPr/>
        </p:nvSpPr>
        <p:spPr>
          <a:xfrm>
            <a:off x="115980" y="615345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T" sz="1200" dirty="0">
                <a:hlinkClick r:id="rId6"/>
              </a:rPr>
              <a:t>https://executiveacademy.at/en/news/detail/data-governance-vs-data-science-twins-but-nothing-alike</a:t>
            </a:r>
            <a:endParaRPr lang="en-AT" sz="1200" dirty="0"/>
          </a:p>
        </p:txBody>
      </p:sp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94FC5563-8654-6246-9104-43EA4BD5E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357680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Job </a:t>
            </a:r>
            <a:r>
              <a:rPr lang="de-DE" dirty="0" err="1"/>
              <a:t>descriptions</a:t>
            </a:r>
            <a:r>
              <a:rPr lang="de-DE" dirty="0"/>
              <a:t> and </a:t>
            </a:r>
            <a:r>
              <a:rPr lang="de-DE" dirty="0" err="1"/>
              <a:t>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41" y="1528664"/>
            <a:ext cx="9006526" cy="3656657"/>
          </a:xfrm>
        </p:spPr>
        <p:txBody>
          <a:bodyPr/>
          <a:lstStyle/>
          <a:p>
            <a:r>
              <a:rPr lang="en-US" dirty="0"/>
              <a:t>Data Science is becoming at all levels, incl. the Executive level!</a:t>
            </a:r>
          </a:p>
          <a:p>
            <a:pPr lvl="1"/>
            <a:r>
              <a:rPr lang="en-US" dirty="0"/>
              <a:t>Data Stewards, </a:t>
            </a:r>
          </a:p>
          <a:p>
            <a:pPr lvl="1"/>
            <a:r>
              <a:rPr lang="en-US" dirty="0"/>
              <a:t>Chief Data Officer, </a:t>
            </a:r>
          </a:p>
          <a:p>
            <a:pPr lvl="1"/>
            <a:r>
              <a:rPr lang="en-US" dirty="0"/>
              <a:t>Chief Digital Officer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pPr/>
              <a:t>8</a:t>
            </a:fld>
            <a:endParaRPr lang="de-A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2" y="2833521"/>
            <a:ext cx="4033302" cy="3816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22" y="2833521"/>
            <a:ext cx="4303612" cy="330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1574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 </a:t>
            </a:r>
            <a:r>
              <a:rPr lang="de-DE" dirty="0" err="1"/>
              <a:t>Scientists</a:t>
            </a:r>
            <a:r>
              <a:rPr lang="de-DE" dirty="0"/>
              <a:t>' Skills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pPr/>
              <a:t>9</a:t>
            </a:fld>
            <a:endParaRPr lang="de-AT" dirty="0"/>
          </a:p>
        </p:txBody>
      </p:sp>
      <p:graphicFrame>
        <p:nvGraphicFramePr>
          <p:cNvPr id="6" name="Inhaltsplatzhalt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9671545"/>
              </p:ext>
            </p:extLst>
          </p:nvPr>
        </p:nvGraphicFramePr>
        <p:xfrm>
          <a:off x="302919" y="1749612"/>
          <a:ext cx="8203128" cy="3805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7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7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2838"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L="56807" marR="56807" marT="28403" marB="284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700" dirty="0"/>
                        <a:t>"Traditional" Data Analyst</a:t>
                      </a:r>
                    </a:p>
                  </a:txBody>
                  <a:tcPr marL="56807" marR="56807" marT="28403" marB="284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700" dirty="0"/>
                        <a:t>Data</a:t>
                      </a:r>
                      <a:r>
                        <a:rPr lang="de-DE" sz="1700" baseline="0" dirty="0"/>
                        <a:t> Scientist</a:t>
                      </a:r>
                      <a:endParaRPr lang="de-DE" sz="1700" dirty="0"/>
                    </a:p>
                  </a:txBody>
                  <a:tcPr marL="56807" marR="56807" marT="28403" marB="2840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990">
                <a:tc rowSpan="5">
                  <a:txBody>
                    <a:bodyPr/>
                    <a:lstStyle/>
                    <a:p>
                      <a:pPr algn="ctr"/>
                      <a:r>
                        <a:rPr lang="de-DE" sz="1100" dirty="0" err="1"/>
                        <a:t>technical</a:t>
                      </a:r>
                      <a:r>
                        <a:rPr lang="de-DE" sz="1100" dirty="0"/>
                        <a:t> </a:t>
                      </a:r>
                      <a:r>
                        <a:rPr lang="de-DE" sz="1100" dirty="0" err="1"/>
                        <a:t>skills</a:t>
                      </a:r>
                      <a:endParaRPr lang="de-DE" sz="1100" dirty="0"/>
                    </a:p>
                  </a:txBody>
                  <a:tcPr marL="56807" marR="56807" marT="28403" marB="28403" vert="vert270" anchor="ctr"/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Analytical </a:t>
                      </a:r>
                      <a:r>
                        <a:rPr lang="de-DE" sz="1100" dirty="0" err="1"/>
                        <a:t>Thinking</a:t>
                      </a:r>
                      <a:endParaRPr lang="de-DE" sz="1100" baseline="0" dirty="0"/>
                    </a:p>
                  </a:txBody>
                  <a:tcPr marL="56807" marR="56807" marT="28403" marB="28403"/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well-</a:t>
                      </a:r>
                      <a:r>
                        <a:rPr lang="de-DE" sz="1100" dirty="0" err="1"/>
                        <a:t>founded</a:t>
                      </a:r>
                      <a:r>
                        <a:rPr lang="de-DE" sz="1100" dirty="0"/>
                        <a:t> </a:t>
                      </a:r>
                      <a:r>
                        <a:rPr lang="de-DE" sz="1100" dirty="0" err="1"/>
                        <a:t>math</a:t>
                      </a:r>
                      <a:r>
                        <a:rPr lang="de-DE" sz="1100" dirty="0"/>
                        <a:t> and </a:t>
                      </a:r>
                      <a:r>
                        <a:rPr lang="de-DE" sz="1100" b="1" dirty="0" err="1"/>
                        <a:t>statistics</a:t>
                      </a:r>
                      <a:r>
                        <a:rPr lang="de-DE" sz="1100" b="1" dirty="0"/>
                        <a:t> </a:t>
                      </a:r>
                      <a:r>
                        <a:rPr lang="de-DE" sz="1100" dirty="0" err="1"/>
                        <a:t>skills</a:t>
                      </a:r>
                      <a:endParaRPr lang="de-DE" sz="1100" dirty="0"/>
                    </a:p>
                  </a:txBody>
                  <a:tcPr marL="56807" marR="56807" marT="28403" marB="2840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476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DBMS/Data Modelling</a:t>
                      </a:r>
                    </a:p>
                  </a:txBody>
                  <a:tcPr marL="56807" marR="56807" marT="28403" marB="28403"/>
                </a:tc>
                <a:tc>
                  <a:txBody>
                    <a:bodyPr/>
                    <a:lstStyle/>
                    <a:p>
                      <a:r>
                        <a:rPr lang="de-DE" sz="1100" b="1" dirty="0"/>
                        <a:t>DBMS/Data Modelling</a:t>
                      </a:r>
                    </a:p>
                  </a:txBody>
                  <a:tcPr marL="56807" marR="56807" marT="28403" marB="2840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1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err="1"/>
                        <a:t>Applying</a:t>
                      </a:r>
                      <a:r>
                        <a:rPr lang="de-DE" sz="1100" dirty="0"/>
                        <a:t> </a:t>
                      </a:r>
                      <a:r>
                        <a:rPr lang="de-DE" sz="1100" dirty="0" err="1"/>
                        <a:t>tools</a:t>
                      </a:r>
                      <a:r>
                        <a:rPr lang="de-DE" sz="1100" dirty="0"/>
                        <a:t> (e.g. </a:t>
                      </a:r>
                      <a:r>
                        <a:rPr lang="de-DE" sz="1100" dirty="0" err="1"/>
                        <a:t>market</a:t>
                      </a:r>
                      <a:r>
                        <a:rPr lang="de-DE" sz="1100" dirty="0"/>
                        <a:t> </a:t>
                      </a:r>
                      <a:r>
                        <a:rPr lang="de-DE" sz="1100" dirty="0" err="1"/>
                        <a:t>analytics</a:t>
                      </a:r>
                      <a:r>
                        <a:rPr lang="de-DE" sz="1100" dirty="0"/>
                        <a:t> </a:t>
                      </a:r>
                      <a:r>
                        <a:rPr lang="de-DE" sz="1100" dirty="0" err="1"/>
                        <a:t>tools</a:t>
                      </a:r>
                      <a:r>
                        <a:rPr lang="de-DE" sz="1100" dirty="0"/>
                        <a:t>)</a:t>
                      </a:r>
                    </a:p>
                  </a:txBody>
                  <a:tcPr marL="56807" marR="56807" marT="28403" marB="28403"/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Data Mining</a:t>
                      </a:r>
                    </a:p>
                  </a:txBody>
                  <a:tcPr marL="56807" marR="56807" marT="28403" marB="2840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4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baseline="0" dirty="0" err="1"/>
                        <a:t>Apply</a:t>
                      </a:r>
                      <a:r>
                        <a:rPr lang="de-DE" sz="1100" baseline="0" dirty="0"/>
                        <a:t> </a:t>
                      </a:r>
                      <a:r>
                        <a:rPr lang="de-DE" sz="1100" b="1" baseline="0" dirty="0" err="1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de-DE" sz="1100" b="1" dirty="0" err="1">
                          <a:solidFill>
                            <a:srgbClr val="FF0000"/>
                          </a:solidFill>
                        </a:rPr>
                        <a:t>roven</a:t>
                      </a:r>
                      <a:r>
                        <a:rPr lang="de-DE" sz="11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100" baseline="0" dirty="0" err="1">
                          <a:solidFill>
                            <a:srgbClr val="FF0000"/>
                          </a:solidFill>
                        </a:rPr>
                        <a:t>analytical</a:t>
                      </a:r>
                      <a:r>
                        <a:rPr lang="de-DE" sz="11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100" baseline="0" dirty="0" err="1">
                          <a:solidFill>
                            <a:srgbClr val="FF0000"/>
                          </a:solidFill>
                        </a:rPr>
                        <a:t>processes</a:t>
                      </a:r>
                      <a:endParaRPr lang="de-DE" sz="1100" dirty="0"/>
                    </a:p>
                  </a:txBody>
                  <a:tcPr marL="56807" marR="56807" marT="28403" marB="28403"/>
                </a:tc>
                <a:tc>
                  <a:txBody>
                    <a:bodyPr/>
                    <a:lstStyle/>
                    <a:p>
                      <a:r>
                        <a:rPr lang="de-DE" sz="1100" dirty="0" err="1"/>
                        <a:t>Visualisation</a:t>
                      </a:r>
                      <a:r>
                        <a:rPr lang="de-DE" sz="1100" dirty="0"/>
                        <a:t>, </a:t>
                      </a:r>
                      <a:r>
                        <a:rPr lang="de-DE" sz="1100" b="1" dirty="0" err="1"/>
                        <a:t>exploratory</a:t>
                      </a:r>
                      <a:r>
                        <a:rPr lang="de-DE" sz="1100" dirty="0"/>
                        <a:t> </a:t>
                      </a:r>
                      <a:r>
                        <a:rPr lang="de-DE" sz="1100" dirty="0" err="1"/>
                        <a:t>data</a:t>
                      </a:r>
                      <a:r>
                        <a:rPr lang="de-DE" sz="1100" dirty="0"/>
                        <a:t> </a:t>
                      </a:r>
                      <a:r>
                        <a:rPr lang="de-DE" sz="1100" dirty="0" err="1"/>
                        <a:t>analytics</a:t>
                      </a:r>
                      <a:endParaRPr lang="de-DE" sz="1100" dirty="0"/>
                    </a:p>
                  </a:txBody>
                  <a:tcPr marL="56807" marR="56807" marT="28403" marB="2840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514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err="1"/>
                        <a:t>Programming</a:t>
                      </a:r>
                      <a:r>
                        <a:rPr lang="de-DE" sz="1100" dirty="0"/>
                        <a:t> </a:t>
                      </a:r>
                      <a:r>
                        <a:rPr lang="de-DE" sz="1100" dirty="0" err="1"/>
                        <a:t>skills</a:t>
                      </a:r>
                      <a:r>
                        <a:rPr lang="de-DE" sz="1100" dirty="0"/>
                        <a:t> not </a:t>
                      </a:r>
                      <a:r>
                        <a:rPr lang="de-DE" sz="1100" dirty="0" err="1"/>
                        <a:t>necessary,but</a:t>
                      </a:r>
                      <a:r>
                        <a:rPr lang="de-DE" sz="1100" dirty="0"/>
                        <a:t> an </a:t>
                      </a:r>
                      <a:r>
                        <a:rPr lang="de-DE" sz="1100" dirty="0" err="1"/>
                        <a:t>advantage</a:t>
                      </a:r>
                      <a:endParaRPr lang="de-DE" sz="1100" dirty="0"/>
                    </a:p>
                  </a:txBody>
                  <a:tcPr marL="56807" marR="56807" marT="28403" marB="28403"/>
                </a:tc>
                <a:tc>
                  <a:txBody>
                    <a:bodyPr/>
                    <a:lstStyle/>
                    <a:p>
                      <a:pPr marL="0" marR="0" indent="0" algn="l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/>
                        <a:t>Development </a:t>
                      </a:r>
                      <a:r>
                        <a:rPr lang="de-DE" sz="1100" dirty="0" err="1"/>
                        <a:t>of</a:t>
                      </a:r>
                      <a:r>
                        <a:rPr lang="de-DE" sz="1100" dirty="0"/>
                        <a:t> </a:t>
                      </a:r>
                      <a:r>
                        <a:rPr lang="de-DE" sz="1100" dirty="0" err="1"/>
                        <a:t>algorithms</a:t>
                      </a:r>
                      <a:r>
                        <a:rPr lang="de-DE" sz="1100" dirty="0"/>
                        <a:t> </a:t>
                      </a:r>
                      <a:r>
                        <a:rPr lang="de-DE" sz="1100" baseline="0" dirty="0"/>
                        <a:t>(</a:t>
                      </a:r>
                      <a:r>
                        <a:rPr lang="de-DE" sz="1100" b="1" baseline="0" dirty="0"/>
                        <a:t>front-</a:t>
                      </a:r>
                      <a:r>
                        <a:rPr lang="de-DE" sz="1100" b="1" baseline="0" dirty="0" err="1"/>
                        <a:t>to</a:t>
                      </a:r>
                      <a:r>
                        <a:rPr lang="de-DE" sz="1100" b="1" baseline="0" dirty="0"/>
                        <a:t>-end-solutions</a:t>
                      </a:r>
                      <a:r>
                        <a:rPr lang="de-DE" sz="1100" baseline="0" dirty="0"/>
                        <a:t>)</a:t>
                      </a:r>
                    </a:p>
                    <a:p>
                      <a:pPr marL="0" marR="0" indent="0" algn="l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baseline="0" dirty="0" err="1"/>
                        <a:t>Methodical</a:t>
                      </a:r>
                      <a:r>
                        <a:rPr lang="de-DE" sz="1100" b="1" baseline="0" dirty="0"/>
                        <a:t> </a:t>
                      </a:r>
                      <a:r>
                        <a:rPr lang="de-DE" sz="1100" b="1" baseline="0" dirty="0" err="1"/>
                        <a:t>abstraction</a:t>
                      </a:r>
                      <a:r>
                        <a:rPr lang="de-DE" sz="1100" b="1" baseline="0" dirty="0"/>
                        <a:t> </a:t>
                      </a:r>
                      <a:r>
                        <a:rPr lang="de-DE" sz="1100" b="0" baseline="0" dirty="0" err="1"/>
                        <a:t>of</a:t>
                      </a:r>
                      <a:r>
                        <a:rPr lang="de-DE" sz="1100" b="0" baseline="0" dirty="0"/>
                        <a:t> </a:t>
                      </a:r>
                      <a:r>
                        <a:rPr lang="de-DE" sz="1100" b="0" baseline="0" dirty="0" err="1"/>
                        <a:t>algorithms</a:t>
                      </a:r>
                      <a:endParaRPr lang="de-DE" sz="1100" b="0" baseline="0" dirty="0"/>
                    </a:p>
                  </a:txBody>
                  <a:tcPr marL="56807" marR="56807" marT="28403" marB="2840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398"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L="56807" marR="56807" marT="28403" marB="28403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L="56807" marR="56807" marT="28403" marB="28403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L="56807" marR="56807" marT="28403" marB="28403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990">
                <a:tc rowSpan="3">
                  <a:txBody>
                    <a:bodyPr/>
                    <a:lstStyle/>
                    <a:p>
                      <a:r>
                        <a:rPr lang="de-DE" sz="1100" dirty="0"/>
                        <a:t>organisational/</a:t>
                      </a:r>
                      <a:r>
                        <a:rPr lang="de-DE" sz="1100" dirty="0" err="1"/>
                        <a:t>managerial</a:t>
                      </a:r>
                      <a:r>
                        <a:rPr lang="de-DE" sz="1100" dirty="0"/>
                        <a:t> </a:t>
                      </a:r>
                      <a:r>
                        <a:rPr lang="de-DE" sz="1100" dirty="0" err="1"/>
                        <a:t>skills</a:t>
                      </a:r>
                      <a:endParaRPr lang="de-DE" sz="1100" dirty="0"/>
                    </a:p>
                  </a:txBody>
                  <a:tcPr marL="56807" marR="56807" marT="28403" marB="28403" vert="vert270" anchor="ctr"/>
                </a:tc>
                <a:tc>
                  <a:txBody>
                    <a:bodyPr/>
                    <a:lstStyle/>
                    <a:p>
                      <a:r>
                        <a:rPr lang="de-DE" sz="1100" dirty="0" err="1"/>
                        <a:t>Detailed</a:t>
                      </a:r>
                      <a:r>
                        <a:rPr lang="de-DE" sz="1100" dirty="0"/>
                        <a:t> </a:t>
                      </a:r>
                      <a:r>
                        <a:rPr lang="de-DE" sz="1100" dirty="0" err="1"/>
                        <a:t>domain</a:t>
                      </a:r>
                      <a:r>
                        <a:rPr lang="de-DE" sz="1100" dirty="0"/>
                        <a:t> </a:t>
                      </a:r>
                      <a:r>
                        <a:rPr lang="de-DE" sz="1100" dirty="0" err="1"/>
                        <a:t>knowledge</a:t>
                      </a:r>
                      <a:endParaRPr lang="de-DE" sz="1100" dirty="0"/>
                    </a:p>
                  </a:txBody>
                  <a:tcPr marL="56807" marR="56807" marT="28403" marB="28403"/>
                </a:tc>
                <a:tc>
                  <a:txBody>
                    <a:bodyPr/>
                    <a:lstStyle/>
                    <a:p>
                      <a:r>
                        <a:rPr lang="de-DE" sz="1100" b="1" dirty="0"/>
                        <a:t>Domain-</a:t>
                      </a:r>
                      <a:r>
                        <a:rPr lang="de-DE" sz="1100" b="1" dirty="0" err="1"/>
                        <a:t>specific</a:t>
                      </a:r>
                      <a:r>
                        <a:rPr lang="de-DE" sz="1100" b="1" dirty="0"/>
                        <a:t> </a:t>
                      </a:r>
                      <a:r>
                        <a:rPr lang="de-DE" sz="1100" b="1" dirty="0" err="1"/>
                        <a:t>background</a:t>
                      </a:r>
                      <a:r>
                        <a:rPr lang="de-DE" sz="1100" b="1" dirty="0"/>
                        <a:t> </a:t>
                      </a:r>
                      <a:r>
                        <a:rPr lang="de-DE" sz="1100" b="1" dirty="0" err="1"/>
                        <a:t>knowledge</a:t>
                      </a:r>
                      <a:endParaRPr lang="de-DE" sz="1100" b="1" dirty="0"/>
                    </a:p>
                  </a:txBody>
                  <a:tcPr marL="56807" marR="56807" marT="28403" marB="2840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086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Project </a:t>
                      </a:r>
                      <a:r>
                        <a:rPr lang="de-DE" sz="1100" dirty="0" err="1"/>
                        <a:t>management</a:t>
                      </a:r>
                      <a:endParaRPr lang="de-DE" sz="1100" dirty="0"/>
                    </a:p>
                  </a:txBody>
                  <a:tcPr marL="56807" marR="56807" marT="28403" marB="28403"/>
                </a:tc>
                <a:tc>
                  <a:txBody>
                    <a:bodyPr/>
                    <a:lstStyle/>
                    <a:p>
                      <a:r>
                        <a:rPr lang="de-DE" sz="1100" b="1" dirty="0" err="1">
                          <a:solidFill>
                            <a:srgbClr val="FF0000"/>
                          </a:solidFill>
                        </a:rPr>
                        <a:t>creativity</a:t>
                      </a:r>
                      <a:r>
                        <a:rPr lang="de-DE" sz="1100" dirty="0"/>
                        <a:t>, </a:t>
                      </a:r>
                      <a:r>
                        <a:rPr lang="de-DE" sz="1100" dirty="0" err="1"/>
                        <a:t>ideas</a:t>
                      </a:r>
                      <a:r>
                        <a:rPr lang="de-DE" sz="1100" dirty="0"/>
                        <a:t>: "</a:t>
                      </a:r>
                      <a:r>
                        <a:rPr lang="de-DE" sz="1100" b="1" dirty="0"/>
                        <a:t>find </a:t>
                      </a:r>
                      <a:r>
                        <a:rPr lang="de-DE" sz="1100" b="1" dirty="0" err="1"/>
                        <a:t>the</a:t>
                      </a:r>
                      <a:r>
                        <a:rPr lang="de-DE" sz="1100" b="1" dirty="0"/>
                        <a:t> </a:t>
                      </a:r>
                      <a:r>
                        <a:rPr lang="de-DE" sz="1100" b="1" dirty="0" err="1"/>
                        <a:t>needle</a:t>
                      </a:r>
                      <a:r>
                        <a:rPr lang="de-DE" sz="1100" b="1" dirty="0"/>
                        <a:t> in </a:t>
                      </a:r>
                      <a:r>
                        <a:rPr lang="de-DE" sz="1100" b="1" dirty="0" err="1"/>
                        <a:t>the</a:t>
                      </a:r>
                      <a:r>
                        <a:rPr lang="de-DE" sz="1100" b="1" dirty="0"/>
                        <a:t> </a:t>
                      </a:r>
                      <a:r>
                        <a:rPr lang="de-DE" sz="1100" b="1" dirty="0" err="1"/>
                        <a:t>hay</a:t>
                      </a:r>
                      <a:r>
                        <a:rPr lang="de-DE" sz="1100" b="1" dirty="0"/>
                        <a:t> </a:t>
                      </a:r>
                      <a:r>
                        <a:rPr lang="de-DE" sz="1100" b="1" dirty="0" err="1"/>
                        <a:t>stack</a:t>
                      </a:r>
                      <a:r>
                        <a:rPr lang="de-DE" sz="1100" baseline="0" dirty="0"/>
                        <a:t>"</a:t>
                      </a:r>
                      <a:endParaRPr lang="de-DE" sz="1100" dirty="0"/>
                    </a:p>
                  </a:txBody>
                  <a:tcPr marL="56807" marR="56807" marT="28403" marB="2840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99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err="1"/>
                        <a:t>communicative</a:t>
                      </a:r>
                      <a:r>
                        <a:rPr lang="de-DE" sz="1100" dirty="0"/>
                        <a:t> </a:t>
                      </a:r>
                      <a:r>
                        <a:rPr lang="de-DE" sz="1100" dirty="0" err="1"/>
                        <a:t>skills</a:t>
                      </a:r>
                      <a:endParaRPr lang="de-DE" sz="1100" dirty="0"/>
                    </a:p>
                  </a:txBody>
                  <a:tcPr marL="56807" marR="56807" marT="28403" marB="2840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err="1"/>
                        <a:t>communicative</a:t>
                      </a:r>
                      <a:r>
                        <a:rPr lang="de-DE" sz="1100" dirty="0"/>
                        <a:t> </a:t>
                      </a:r>
                      <a:r>
                        <a:rPr lang="de-DE" sz="1100" dirty="0" err="1"/>
                        <a:t>skills</a:t>
                      </a:r>
                      <a:r>
                        <a:rPr lang="de-DE" sz="1100" dirty="0"/>
                        <a:t> </a:t>
                      </a:r>
                      <a:r>
                        <a:rPr lang="de-DE" sz="1100" b="1" dirty="0"/>
                        <a:t>AND </a:t>
                      </a:r>
                      <a:r>
                        <a:rPr lang="de-DE" sz="1100" b="1" u="none" dirty="0" err="1"/>
                        <a:t>team</a:t>
                      </a:r>
                      <a:r>
                        <a:rPr lang="de-DE" sz="1100" b="1" u="none" dirty="0"/>
                        <a:t> </a:t>
                      </a:r>
                      <a:r>
                        <a:rPr lang="de-DE" sz="1100" b="1" u="none" dirty="0" err="1"/>
                        <a:t>spirit</a:t>
                      </a:r>
                      <a:endParaRPr lang="de-DE" sz="1100" b="1" u="none" dirty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/>
                        <a:t>„Data</a:t>
                      </a:r>
                      <a:r>
                        <a:rPr lang="de-DE" sz="1100" b="1" baseline="0" dirty="0"/>
                        <a:t> Science Teams“</a:t>
                      </a:r>
                      <a:endParaRPr lang="de-DE" sz="1100" b="1" dirty="0"/>
                    </a:p>
                  </a:txBody>
                  <a:tcPr marL="56807" marR="56807" marT="28403" marB="28403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echteck 2"/>
          <p:cNvSpPr/>
          <p:nvPr/>
        </p:nvSpPr>
        <p:spPr>
          <a:xfrm>
            <a:off x="107504" y="5744856"/>
            <a:ext cx="885698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800" baseline="30000" dirty="0" err="1"/>
              <a:t>adapted</a:t>
            </a:r>
            <a:r>
              <a:rPr lang="de-DE" sz="1800" baseline="30000" dirty="0"/>
              <a:t>/</a:t>
            </a:r>
            <a:r>
              <a:rPr lang="de-DE" sz="1800" baseline="30000" dirty="0" err="1"/>
              <a:t>extended</a:t>
            </a:r>
            <a:r>
              <a:rPr lang="de-DE" sz="1800" baseline="30000" dirty="0"/>
              <a:t> </a:t>
            </a:r>
            <a:r>
              <a:rPr lang="de-DE" sz="1800" baseline="30000" dirty="0" err="1"/>
              <a:t>from</a:t>
            </a:r>
            <a:r>
              <a:rPr lang="de-DE" sz="1800" baseline="30000" dirty="0"/>
              <a:t>: "</a:t>
            </a:r>
            <a:r>
              <a:rPr lang="de-DE" sz="1800" baseline="30000" dirty="0" err="1"/>
              <a:t>Assessing</a:t>
            </a:r>
            <a:r>
              <a:rPr lang="de-DE" sz="1800" baseline="30000" dirty="0"/>
              <a:t> </a:t>
            </a:r>
            <a:r>
              <a:rPr lang="de-DE" sz="1800" baseline="30000" dirty="0" err="1"/>
              <a:t>the</a:t>
            </a:r>
            <a:r>
              <a:rPr lang="de-DE" sz="1800" baseline="30000" dirty="0"/>
              <a:t> </a:t>
            </a:r>
            <a:r>
              <a:rPr lang="de-DE" sz="1800" baseline="30000" dirty="0" err="1"/>
              <a:t>demand</a:t>
            </a:r>
            <a:r>
              <a:rPr lang="de-DE" sz="1800" baseline="30000" dirty="0"/>
              <a:t> </a:t>
            </a:r>
            <a:r>
              <a:rPr lang="de-DE" sz="1800" baseline="30000" dirty="0" err="1"/>
              <a:t>for</a:t>
            </a:r>
            <a:r>
              <a:rPr lang="de-DE" sz="1800" baseline="30000" dirty="0"/>
              <a:t> Big Data and Analytics Skills 2013 – 2020" (</a:t>
            </a:r>
            <a:r>
              <a:rPr lang="de-DE" sz="1800" baseline="30000" dirty="0" err="1"/>
              <a:t>Forfás</a:t>
            </a:r>
            <a:r>
              <a:rPr lang="de-DE" sz="1800" baseline="30000" dirty="0"/>
              <a:t>, 2014)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333726965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German Austria"/>
</p:tagLst>
</file>

<file path=ppt/theme/theme1.xml><?xml version="1.0" encoding="utf-8"?>
<a:theme xmlns:a="http://schemas.openxmlformats.org/drawingml/2006/main" name="WU 4:3">
  <a:themeElements>
    <a:clrScheme name="WU">
      <a:dk1>
        <a:srgbClr val="000000"/>
      </a:dk1>
      <a:lt1>
        <a:srgbClr val="FFFFFF"/>
      </a:lt1>
      <a:dk2>
        <a:srgbClr val="002350"/>
      </a:dk2>
      <a:lt2>
        <a:srgbClr val="E5F5FA"/>
      </a:lt2>
      <a:accent1>
        <a:srgbClr val="0096D3"/>
      </a:accent1>
      <a:accent2>
        <a:srgbClr val="002350"/>
      </a:accent2>
      <a:accent3>
        <a:srgbClr val="4B2582"/>
      </a:accent3>
      <a:accent4>
        <a:srgbClr val="457AA0"/>
      </a:accent4>
      <a:accent5>
        <a:srgbClr val="A592C0"/>
      </a:accent5>
      <a:accent6>
        <a:srgbClr val="80CFE9"/>
      </a:accent6>
      <a:hlink>
        <a:srgbClr val="405A7C"/>
      </a:hlink>
      <a:folHlink>
        <a:srgbClr val="0082AA"/>
      </a:folHlink>
    </a:clrScheme>
    <a:fontScheme name="WU neu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Farbschema neu">
        <a:dk1>
          <a:srgbClr val="000000"/>
        </a:dk1>
        <a:lt1>
          <a:sysClr val="window" lastClr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532481"/>
        </a:accent3>
        <a:accent4>
          <a:srgbClr val="457AA0"/>
        </a:accent4>
        <a:accent5>
          <a:srgbClr val="A991C0"/>
        </a:accent5>
        <a:accent6>
          <a:srgbClr val="7FCAE9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U Musterpräsentation 4x3 V1.1.potx" id="{12B037A8-F364-4044-85A7-E4ED59DA0BBA}" vid="{DB8FCA3B-4E9B-45B7-84A3-04CA99A87FF0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CF651A35DF3154DB01328AF51148DAE" ma:contentTypeVersion="1" ma:contentTypeDescription="Ein neues Dokument erstellen." ma:contentTypeScope="" ma:versionID="458c1b80f8d593bdc96b60ff34dd40b4">
  <xsd:schema xmlns:xsd="http://www.w3.org/2001/XMLSchema" xmlns:xs="http://www.w3.org/2001/XMLSchema" xmlns:p="http://schemas.microsoft.com/office/2006/metadata/properties" xmlns:ns2="1a8d9a65-8471-4209-a900-f8e11db75e0a" xmlns:ns3="08b0a3ee-3d2a-451c-9a1a-7e5d5b0c9c77" xmlns:ns4="dde413db-0745-4f3a-8dca-564dc7ff6f7d" targetNamespace="http://schemas.microsoft.com/office/2006/metadata/properties" ma:root="true" ma:fieldsID="2d31116d1a6b5af1b4a8b1ba7152d57a" ns2:_="" ns3:_="" ns4:_="">
    <xsd:import namespace="1a8d9a65-8471-4209-a900-f8e11db75e0a"/>
    <xsd:import namespace="08b0a3ee-3d2a-451c-9a1a-7e5d5b0c9c77"/>
    <xsd:import namespace="dde413db-0745-4f3a-8dca-564dc7ff6f7d"/>
    <xsd:element name="properties">
      <xsd:complexType>
        <xsd:sequence>
          <xsd:element name="documentManagement">
            <xsd:complexType>
              <xsd:all>
                <xsd:element ref="ns2:WU_x0020_ThemaTaxHTField0" minOccurs="0"/>
                <xsd:element ref="ns3:TaxCatchAll" minOccurs="0"/>
                <xsd:element ref="ns2:DokumentenartTaxHTField0" minOccurs="0"/>
                <xsd:element ref="ns4:Beschreibung" minOccurs="0"/>
                <xsd:element ref="ns4:Format" minOccurs="0"/>
                <xsd:element ref="ns4:Kategorie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d9a65-8471-4209-a900-f8e11db75e0a" elementFormDefault="qualified">
    <xsd:import namespace="http://schemas.microsoft.com/office/2006/documentManagement/types"/>
    <xsd:import namespace="http://schemas.microsoft.com/office/infopath/2007/PartnerControls"/>
    <xsd:element name="WU_x0020_ThemaTaxHTField0" ma:index="9" nillable="true" ma:taxonomy="true" ma:internalName="WU_x0020_ThemaTaxHTField0" ma:taxonomyFieldName="WU_x0020_Thema" ma:displayName="Schlagwort" ma:default="" ma:fieldId="{a2eb3201-e251-4055-97e9-466604fc777f}" ma:taxonomyMulti="true" ma:sspId="59da4ae5-1217-4de6-bd64-b7a740f353bb" ma:termSetId="c1edca97-812b-4584-b6b5-1e5cade81ca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DokumentenartTaxHTField0" ma:index="12" nillable="true" ma:taxonomy="true" ma:internalName="DokumentenartTaxHTField0" ma:taxonomyFieldName="Dokumentenart" ma:displayName="Dokumentenart" ma:default="" ma:fieldId="{0f2e647f-32b7-4850-b6be-ae358ed71e70}" ma:taxonomyMulti="true" ma:sspId="59da4ae5-1217-4de6-bd64-b7a740f353bb" ma:termSetId="325756d7-e24e-4b6f-ba71-3f779d34c1e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b0a3ee-3d2a-451c-9a1a-7e5d5b0c9c7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description="" ma:hidden="true" ma:list="{6a103bb8-3913-4e3b-a229-080a76572464}" ma:internalName="TaxCatchAll" ma:showField="CatchAllData" ma:web="08b0a3ee-3d2a-451c-9a1a-7e5d5b0c9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413db-0745-4f3a-8dca-564dc7ff6f7d" elementFormDefault="qualified">
    <xsd:import namespace="http://schemas.microsoft.com/office/2006/documentManagement/types"/>
    <xsd:import namespace="http://schemas.microsoft.com/office/infopath/2007/PartnerControls"/>
    <xsd:element name="Beschreibung" ma:index="13" nillable="true" ma:displayName="Beschreibung" ma:internalName="Beschreibung">
      <xsd:simpleType>
        <xsd:restriction base="dms:Note">
          <xsd:maxLength value="255"/>
        </xsd:restriction>
      </xsd:simpleType>
    </xsd:element>
    <xsd:element name="Format" ma:index="14" nillable="true" ma:displayName="Format" ma:format="Dropdown" ma:internalName="Format">
      <xsd:simpleType>
        <xsd:union memberTypes="dms:Text">
          <xsd:simpleType>
            <xsd:restriction base="dms:Choice">
              <xsd:enumeration value="LaTeX"/>
              <xsd:enumeration value="Microsoft Office 2003"/>
              <xsd:enumeration value="Microsoft Office 2007-2013"/>
              <xsd:enumeration value="Microsoft Office 2013/2016"/>
              <xsd:enumeration value="OpenOffice 3.0"/>
            </xsd:restriction>
          </xsd:simpleType>
        </xsd:union>
      </xsd:simpleType>
    </xsd:element>
    <xsd:element name="Kategorie" ma:index="15" nillable="true" ma:displayName="Kategorie" ma:default="Anleitungen" ma:format="Dropdown" ma:internalName="Kategorie">
      <xsd:simpleType>
        <xsd:union memberTypes="dms:Text">
          <xsd:simpleType>
            <xsd:restriction base="dms:Choice">
              <xsd:enumeration value="Anleitungen"/>
              <xsd:enumeration value="Aushänge für Lift und Tür"/>
              <xsd:enumeration value="Basisvorlagen"/>
              <xsd:enumeration value="Brief-/Faxvorlagen"/>
              <xsd:enumeration value="Einladungen"/>
              <xsd:enumeration value="Etiketten"/>
              <xsd:enumeration value="Musterdateien"/>
              <xsd:enumeration value="Namensschilder"/>
              <xsd:enumeration value="Präsentationen"/>
              <xsd:enumeration value="Skripten-Cover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ategorie xmlns="dde413db-0745-4f3a-8dca-564dc7ff6f7d">Präsentationen</Kategorie>
    <Beschreibung xmlns="dde413db-0745-4f3a-8dca-564dc7ff6f7d">Musterpräsentation im Format 4:3</Beschreibung>
    <TaxCatchAll xmlns="08b0a3ee-3d2a-451c-9a1a-7e5d5b0c9c77">
      <Value>266</Value>
      <Value>403</Value>
    </TaxCatchAll>
    <DokumentenartTaxHTField0 xmlns="1a8d9a65-8471-4209-a900-f8e11db75e0a">
      <Terms xmlns="http://schemas.microsoft.com/office/infopath/2007/PartnerControls">
        <TermInfo xmlns="http://schemas.microsoft.com/office/infopath/2007/PartnerControls">
          <TermName xmlns="http://schemas.microsoft.com/office/infopath/2007/PartnerControls">Vorlagen</TermName>
          <TermId xmlns="http://schemas.microsoft.com/office/infopath/2007/PartnerControls">17fc50ed-8ad1-47be-ab12-04243fd74ddb</TermId>
        </TermInfo>
      </Terms>
    </DokumentenartTaxHTField0>
    <WU_x0020_ThemaTaxHTField0 xmlns="1a8d9a65-8471-4209-a900-f8e11db75e0a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Corporate Design</TermName>
          <TermId xmlns="http://schemas.microsoft.com/office/infopath/2007/PartnerControls">19895bcd-b158-45ae-ab7b-f5ca217dfcec</TermId>
        </TermInfo>
      </Terms>
    </WU_x0020_ThemaTaxHTField0>
    <Format xmlns="dde413db-0745-4f3a-8dca-564dc7ff6f7d">Microsoft Office 2013/2016</Format>
  </documentManagement>
</p:properties>
</file>

<file path=customXml/itemProps1.xml><?xml version="1.0" encoding="utf-8"?>
<ds:datastoreItem xmlns:ds="http://schemas.openxmlformats.org/officeDocument/2006/customXml" ds:itemID="{F81A55E1-CBDB-4240-BA15-C352899040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d9a65-8471-4209-a900-f8e11db75e0a"/>
    <ds:schemaRef ds:uri="08b0a3ee-3d2a-451c-9a1a-7e5d5b0c9c77"/>
    <ds:schemaRef ds:uri="dde413db-0745-4f3a-8dca-564dc7ff6f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8CB9B64-E4F9-4EC0-BA15-F56C2B2730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7D6B3F-5577-476F-86B7-640F22A7303E}">
  <ds:schemaRefs>
    <ds:schemaRef ds:uri="http://schemas.microsoft.com/office/2006/metadata/properties"/>
    <ds:schemaRef ds:uri="http://schemas.microsoft.com/office/infopath/2007/PartnerControls"/>
    <ds:schemaRef ds:uri="dde413db-0745-4f3a-8dca-564dc7ff6f7d"/>
    <ds:schemaRef ds:uri="08b0a3ee-3d2a-451c-9a1a-7e5d5b0c9c77"/>
    <ds:schemaRef ds:uri="1a8d9a65-8471-4209-a900-f8e11db75e0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2018001_DataScience-SBWL-Messe_WU_New</Template>
  <TotalTime>0</TotalTime>
  <Words>1467</Words>
  <Application>Microsoft Macintosh PowerPoint</Application>
  <PresentationFormat>On-screen Show (4:3)</PresentationFormat>
  <Paragraphs>251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Georgia</vt:lpstr>
      <vt:lpstr>Verdana</vt:lpstr>
      <vt:lpstr>Wingdings</vt:lpstr>
      <vt:lpstr>WU 4:3</vt:lpstr>
      <vt:lpstr>Why you should learn about  Data Science @WU?</vt:lpstr>
      <vt:lpstr>Why you should learn about  Data Science @WU?</vt:lpstr>
      <vt:lpstr>Digitalisation and Data-driven Business are everywhere:</vt:lpstr>
      <vt:lpstr>Did you know that Netflix creates their contents from Data about their customers?</vt:lpstr>
      <vt:lpstr>Other known examples of data-driven businesses:</vt:lpstr>
      <vt:lpstr>Last, but not least… AI is data-hungry</vt:lpstr>
      <vt:lpstr>What is the new thing about Data Science?</vt:lpstr>
      <vt:lpstr>Job descriptions and roles</vt:lpstr>
      <vt:lpstr>Data Scientists' Skills</vt:lpstr>
      <vt:lpstr>Data Science SBWL: https://www.wu.ac.at/dpkm/teaching/sbwl-data-science/</vt:lpstr>
      <vt:lpstr>Data Science SBWL: Organisation https://www.wu.ac.at/dpkm/teaching/sbwl-data-science/</vt:lpstr>
      <vt:lpstr>Steep Learning curve?  Well, yes but…</vt:lpstr>
      <vt:lpstr>Data Science Lab – news!</vt:lpstr>
      <vt:lpstr>Data Science SBWL: Organisation https://www.wu.ac.at/dpkm/teaching/sbwl-data-science/</vt:lpstr>
      <vt:lpstr>Our Data Science@WU Community:</vt:lpstr>
      <vt:lpstr>Our Data Science@WU Community:</vt:lpstr>
      <vt:lpstr>Data Science SBWL: Organisation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/>
  <cp:revision>1</cp:revision>
  <cp:lastPrinted>2022-12-05T12:04:27Z</cp:lastPrinted>
  <dcterms:created xsi:type="dcterms:W3CDTF">2018-01-16T07:23:44Z</dcterms:created>
  <dcterms:modified xsi:type="dcterms:W3CDTF">2024-01-15T15:16:58Z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U Thema">
    <vt:lpwstr>403;#Corporate Design|19895bcd-b158-45ae-ab7b-f5ca217dfcec</vt:lpwstr>
  </property>
  <property fmtid="{D5CDD505-2E9C-101B-9397-08002B2CF9AE}" pid="3" name="Dokumentenart">
    <vt:lpwstr>266;#Vorlagen|17fc50ed-8ad1-47be-ab12-04243fd74ddb</vt:lpwstr>
  </property>
  <property fmtid="{D5CDD505-2E9C-101B-9397-08002B2CF9AE}" pid="4" name="ContentTypeId">
    <vt:lpwstr>0x010100BCF651A35DF3154DB01328AF51148DAE</vt:lpwstr>
  </property>
</Properties>
</file>