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45" r:id="rId2"/>
    <p:sldId id="448" r:id="rId3"/>
    <p:sldId id="447" r:id="rId4"/>
    <p:sldId id="449" r:id="rId5"/>
    <p:sldId id="446" r:id="rId6"/>
    <p:sldId id="451" r:id="rId7"/>
    <p:sldId id="452" r:id="rId8"/>
    <p:sldId id="453" r:id="rId9"/>
    <p:sldId id="464" r:id="rId10"/>
    <p:sldId id="454" r:id="rId11"/>
    <p:sldId id="457" r:id="rId12"/>
    <p:sldId id="463" r:id="rId13"/>
    <p:sldId id="455" r:id="rId14"/>
    <p:sldId id="456" r:id="rId15"/>
    <p:sldId id="462" r:id="rId16"/>
    <p:sldId id="461" r:id="rId17"/>
  </p:sldIdLst>
  <p:sldSz cx="9144000" cy="5715000" type="screen16x10"/>
  <p:notesSz cx="9872663" cy="6742113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4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5" name="Author" initials="A" lastIdx="8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94B7"/>
    <a:srgbClr val="41B4CE"/>
    <a:srgbClr val="E7EFF7"/>
    <a:srgbClr val="0096D3"/>
    <a:srgbClr val="CBDDEF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 autoAdjust="0"/>
    <p:restoredTop sz="93487" autoAdjust="0"/>
  </p:normalViewPr>
  <p:slideViewPr>
    <p:cSldViewPr snapToGrid="0" showGuides="1">
      <p:cViewPr varScale="1">
        <p:scale>
          <a:sx n="127" d="100"/>
          <a:sy n="127" d="100"/>
        </p:scale>
        <p:origin x="1032" y="120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124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BBD54-67C1-4BD8-8EFF-27A6CCA55D10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09F59-55F5-4101-82B3-9B2AD0EB963D}">
      <dgm:prSet phldrT="[Text]"/>
      <dgm:spPr/>
      <dgm:t>
        <a:bodyPr/>
        <a:lstStyle/>
        <a:p>
          <a:r>
            <a:rPr lang="en-US" dirty="0"/>
            <a:t>Health and social policies include pensions, health care, education, child care, unemployment, poverty, </a:t>
          </a:r>
          <a:r>
            <a:rPr lang="en-US" dirty="0" err="1"/>
            <a:t>etc</a:t>
          </a:r>
          <a:endParaRPr lang="en-US" dirty="0"/>
        </a:p>
      </dgm:t>
    </dgm:pt>
    <dgm:pt modelId="{A808B4BC-FCE5-4AB0-B5C2-3DB743E524CE}" type="parTrans" cxnId="{ECD717DC-85E3-441E-85C7-955088C17293}">
      <dgm:prSet/>
      <dgm:spPr/>
      <dgm:t>
        <a:bodyPr/>
        <a:lstStyle/>
        <a:p>
          <a:endParaRPr lang="en-US"/>
        </a:p>
      </dgm:t>
    </dgm:pt>
    <dgm:pt modelId="{B35412C6-7B8C-4A0A-BA37-1148368DF76E}" type="sibTrans" cxnId="{ECD717DC-85E3-441E-85C7-955088C17293}">
      <dgm:prSet/>
      <dgm:spPr/>
      <dgm:t>
        <a:bodyPr/>
        <a:lstStyle/>
        <a:p>
          <a:endParaRPr lang="en-US"/>
        </a:p>
      </dgm:t>
    </dgm:pt>
    <dgm:pt modelId="{3DAFC49F-356E-4B15-BCF4-F31ABDE12395}">
      <dgm:prSet phldrT="[Text]"/>
      <dgm:spPr/>
      <dgm:t>
        <a:bodyPr/>
        <a:lstStyle/>
        <a:p>
          <a:r>
            <a:rPr lang="en-US" dirty="0"/>
            <a:t>The public sector, nonprofit organizations, the traditional market sector and families are closely interlinked in the provision of health services and their financing</a:t>
          </a:r>
        </a:p>
      </dgm:t>
    </dgm:pt>
    <dgm:pt modelId="{6B49C5F7-31B8-4669-A12C-D77EEBFD82DA}" type="parTrans" cxnId="{12B06686-E807-4D33-ABCA-FDE5B4FC530C}">
      <dgm:prSet/>
      <dgm:spPr/>
      <dgm:t>
        <a:bodyPr/>
        <a:lstStyle/>
        <a:p>
          <a:endParaRPr lang="en-US"/>
        </a:p>
      </dgm:t>
    </dgm:pt>
    <dgm:pt modelId="{AEC33A8E-02BC-4736-AB1F-F908077B9E51}" type="sibTrans" cxnId="{12B06686-E807-4D33-ABCA-FDE5B4FC530C}">
      <dgm:prSet/>
      <dgm:spPr/>
      <dgm:t>
        <a:bodyPr/>
        <a:lstStyle/>
        <a:p>
          <a:endParaRPr lang="en-US"/>
        </a:p>
      </dgm:t>
    </dgm:pt>
    <dgm:pt modelId="{E8BD749A-68FF-4D90-9850-CF45FDD2E5B6}">
      <dgm:prSet phldrT="[Text]"/>
      <dgm:spPr/>
      <dgm:t>
        <a:bodyPr/>
        <a:lstStyle/>
        <a:p>
          <a:r>
            <a:rPr lang="en-US" dirty="0"/>
            <a:t>The specialization is designed to prepare students for the specific, interdisciplinary professional challenges in this growth sector</a:t>
          </a:r>
        </a:p>
      </dgm:t>
    </dgm:pt>
    <dgm:pt modelId="{8C81EB04-7AD4-4DDE-BE30-A479F7592B72}" type="parTrans" cxnId="{4912229F-AE79-4A9D-B5FC-5BDCDA3F1291}">
      <dgm:prSet/>
      <dgm:spPr/>
      <dgm:t>
        <a:bodyPr/>
        <a:lstStyle/>
        <a:p>
          <a:endParaRPr lang="en-US"/>
        </a:p>
      </dgm:t>
    </dgm:pt>
    <dgm:pt modelId="{7A6D9023-68FF-4509-A95B-A4FA74BE8BAE}" type="sibTrans" cxnId="{4912229F-AE79-4A9D-B5FC-5BDCDA3F1291}">
      <dgm:prSet/>
      <dgm:spPr/>
      <dgm:t>
        <a:bodyPr/>
        <a:lstStyle/>
        <a:p>
          <a:endParaRPr lang="en-US"/>
        </a:p>
      </dgm:t>
    </dgm:pt>
    <dgm:pt modelId="{50A9E9FA-2D73-43BF-95CD-8F60FB5E6896}">
      <dgm:prSet/>
      <dgm:spPr/>
      <dgm:t>
        <a:bodyPr/>
        <a:lstStyle/>
        <a:p>
          <a:r>
            <a:rPr lang="en-US" dirty="0"/>
            <a:t>An important share of the working population in Europe is in health and social care, both in public and in private sectors</a:t>
          </a:r>
        </a:p>
      </dgm:t>
    </dgm:pt>
    <dgm:pt modelId="{F7EE3CC6-AC31-40D7-B4FF-95B19FB0CE46}" type="parTrans" cxnId="{D22EFC70-0ED4-4107-A31F-0D8BDAC6F45E}">
      <dgm:prSet/>
      <dgm:spPr/>
      <dgm:t>
        <a:bodyPr/>
        <a:lstStyle/>
        <a:p>
          <a:endParaRPr lang="en-US"/>
        </a:p>
      </dgm:t>
    </dgm:pt>
    <dgm:pt modelId="{CA8C40C0-BF6D-48FE-B049-3E30749F1E40}" type="sibTrans" cxnId="{D22EFC70-0ED4-4107-A31F-0D8BDAC6F45E}">
      <dgm:prSet/>
      <dgm:spPr/>
      <dgm:t>
        <a:bodyPr/>
        <a:lstStyle/>
        <a:p>
          <a:endParaRPr lang="en-US"/>
        </a:p>
      </dgm:t>
    </dgm:pt>
    <dgm:pt modelId="{8FA7B90F-9E3A-476C-B0EA-EEF022A26314}">
      <dgm:prSet phldrT="[Text]"/>
      <dgm:spPr/>
      <dgm:t>
        <a:bodyPr/>
        <a:lstStyle/>
        <a:p>
          <a:r>
            <a:rPr lang="en-US" dirty="0"/>
            <a:t>In the European Union, public expenditure on health and social policies accounts for almost 30% of GDP</a:t>
          </a:r>
        </a:p>
      </dgm:t>
    </dgm:pt>
    <dgm:pt modelId="{72849609-81E8-428A-BEC1-3A23105EA497}" type="parTrans" cxnId="{E7D120A9-EC5E-4049-BFAF-D5FCFF4D6034}">
      <dgm:prSet/>
      <dgm:spPr/>
      <dgm:t>
        <a:bodyPr/>
        <a:lstStyle/>
        <a:p>
          <a:endParaRPr lang="en-US"/>
        </a:p>
      </dgm:t>
    </dgm:pt>
    <dgm:pt modelId="{6FA8BA49-4E62-4D02-9FC4-6D9F1FAEBC09}" type="sibTrans" cxnId="{E7D120A9-EC5E-4049-BFAF-D5FCFF4D6034}">
      <dgm:prSet/>
      <dgm:spPr/>
      <dgm:t>
        <a:bodyPr/>
        <a:lstStyle/>
        <a:p>
          <a:endParaRPr lang="en-US"/>
        </a:p>
      </dgm:t>
    </dgm:pt>
    <dgm:pt modelId="{13E12CCC-CC3D-4160-BFAB-58E768C2C87F}" type="pres">
      <dgm:prSet presAssocID="{890BBD54-67C1-4BD8-8EFF-27A6CCA55D10}" presName="diagram" presStyleCnt="0">
        <dgm:presLayoutVars>
          <dgm:dir/>
          <dgm:resizeHandles val="exact"/>
        </dgm:presLayoutVars>
      </dgm:prSet>
      <dgm:spPr/>
    </dgm:pt>
    <dgm:pt modelId="{77C19FA9-BA02-4F45-9121-BFF5E1C3AD57}" type="pres">
      <dgm:prSet presAssocID="{DF309F59-55F5-4101-82B3-9B2AD0EB963D}" presName="node" presStyleLbl="node1" presStyleIdx="0" presStyleCnt="5" custLinFactNeighborX="-6707" custLinFactNeighborY="466">
        <dgm:presLayoutVars>
          <dgm:bulletEnabled val="1"/>
        </dgm:presLayoutVars>
      </dgm:prSet>
      <dgm:spPr/>
    </dgm:pt>
    <dgm:pt modelId="{D404453A-7CDA-4062-A386-6C959CFF7DEB}" type="pres">
      <dgm:prSet presAssocID="{B35412C6-7B8C-4A0A-BA37-1148368DF76E}" presName="sibTrans" presStyleCnt="0"/>
      <dgm:spPr/>
    </dgm:pt>
    <dgm:pt modelId="{0DEE5459-71D4-4002-B071-AB0E15E794DD}" type="pres">
      <dgm:prSet presAssocID="{8FA7B90F-9E3A-476C-B0EA-EEF022A26314}" presName="node" presStyleLbl="node1" presStyleIdx="1" presStyleCnt="5">
        <dgm:presLayoutVars>
          <dgm:bulletEnabled val="1"/>
        </dgm:presLayoutVars>
      </dgm:prSet>
      <dgm:spPr/>
    </dgm:pt>
    <dgm:pt modelId="{0B74A595-ECBD-4F9F-A96B-FDA636CFEFC7}" type="pres">
      <dgm:prSet presAssocID="{6FA8BA49-4E62-4D02-9FC4-6D9F1FAEBC09}" presName="sibTrans" presStyleCnt="0"/>
      <dgm:spPr/>
    </dgm:pt>
    <dgm:pt modelId="{FE6176C1-D88F-4DF6-AC09-7BBD08018DE6}" type="pres">
      <dgm:prSet presAssocID="{50A9E9FA-2D73-43BF-95CD-8F60FB5E6896}" presName="node" presStyleLbl="node1" presStyleIdx="2" presStyleCnt="5">
        <dgm:presLayoutVars>
          <dgm:bulletEnabled val="1"/>
        </dgm:presLayoutVars>
      </dgm:prSet>
      <dgm:spPr/>
    </dgm:pt>
    <dgm:pt modelId="{600A0A39-7D3B-4943-83C7-CD1B866B9A48}" type="pres">
      <dgm:prSet presAssocID="{CA8C40C0-BF6D-48FE-B049-3E30749F1E40}" presName="sibTrans" presStyleCnt="0"/>
      <dgm:spPr/>
    </dgm:pt>
    <dgm:pt modelId="{0857266D-9CE9-476C-8677-7EB6E94610A9}" type="pres">
      <dgm:prSet presAssocID="{3DAFC49F-356E-4B15-BCF4-F31ABDE12395}" presName="node" presStyleLbl="node1" presStyleIdx="3" presStyleCnt="5">
        <dgm:presLayoutVars>
          <dgm:bulletEnabled val="1"/>
        </dgm:presLayoutVars>
      </dgm:prSet>
      <dgm:spPr/>
    </dgm:pt>
    <dgm:pt modelId="{CA0E568A-DCC8-4358-97E1-714A148E3160}" type="pres">
      <dgm:prSet presAssocID="{AEC33A8E-02BC-4736-AB1F-F908077B9E51}" presName="sibTrans" presStyleCnt="0"/>
      <dgm:spPr/>
    </dgm:pt>
    <dgm:pt modelId="{DE4A4E3B-96B5-45EA-B354-C01B2356EB3C}" type="pres">
      <dgm:prSet presAssocID="{E8BD749A-68FF-4D90-9850-CF45FDD2E5B6}" presName="node" presStyleLbl="node1" presStyleIdx="4" presStyleCnt="5">
        <dgm:presLayoutVars>
          <dgm:bulletEnabled val="1"/>
        </dgm:presLayoutVars>
      </dgm:prSet>
      <dgm:spPr/>
    </dgm:pt>
  </dgm:ptLst>
  <dgm:cxnLst>
    <dgm:cxn modelId="{5311A305-AD3C-45C4-991A-C956EC6099C6}" type="presOf" srcId="{890BBD54-67C1-4BD8-8EFF-27A6CCA55D10}" destId="{13E12CCC-CC3D-4160-BFAB-58E768C2C87F}" srcOrd="0" destOrd="0" presId="urn:microsoft.com/office/officeart/2005/8/layout/default"/>
    <dgm:cxn modelId="{33882708-A2FB-448D-90D4-0979F60BB929}" type="presOf" srcId="{8FA7B90F-9E3A-476C-B0EA-EEF022A26314}" destId="{0DEE5459-71D4-4002-B071-AB0E15E794DD}" srcOrd="0" destOrd="0" presId="urn:microsoft.com/office/officeart/2005/8/layout/default"/>
    <dgm:cxn modelId="{B8866262-411C-44D9-BEE5-A19F747F45DB}" type="presOf" srcId="{3DAFC49F-356E-4B15-BCF4-F31ABDE12395}" destId="{0857266D-9CE9-476C-8677-7EB6E94610A9}" srcOrd="0" destOrd="0" presId="urn:microsoft.com/office/officeart/2005/8/layout/default"/>
    <dgm:cxn modelId="{D22EFC70-0ED4-4107-A31F-0D8BDAC6F45E}" srcId="{890BBD54-67C1-4BD8-8EFF-27A6CCA55D10}" destId="{50A9E9FA-2D73-43BF-95CD-8F60FB5E6896}" srcOrd="2" destOrd="0" parTransId="{F7EE3CC6-AC31-40D7-B4FF-95B19FB0CE46}" sibTransId="{CA8C40C0-BF6D-48FE-B049-3E30749F1E40}"/>
    <dgm:cxn modelId="{40D5C556-E6A5-4236-BC54-79DE5038FC6B}" type="presOf" srcId="{DF309F59-55F5-4101-82B3-9B2AD0EB963D}" destId="{77C19FA9-BA02-4F45-9121-BFF5E1C3AD57}" srcOrd="0" destOrd="0" presId="urn:microsoft.com/office/officeart/2005/8/layout/default"/>
    <dgm:cxn modelId="{12B06686-E807-4D33-ABCA-FDE5B4FC530C}" srcId="{890BBD54-67C1-4BD8-8EFF-27A6CCA55D10}" destId="{3DAFC49F-356E-4B15-BCF4-F31ABDE12395}" srcOrd="3" destOrd="0" parTransId="{6B49C5F7-31B8-4669-A12C-D77EEBFD82DA}" sibTransId="{AEC33A8E-02BC-4736-AB1F-F908077B9E51}"/>
    <dgm:cxn modelId="{4912229F-AE79-4A9D-B5FC-5BDCDA3F1291}" srcId="{890BBD54-67C1-4BD8-8EFF-27A6CCA55D10}" destId="{E8BD749A-68FF-4D90-9850-CF45FDD2E5B6}" srcOrd="4" destOrd="0" parTransId="{8C81EB04-7AD4-4DDE-BE30-A479F7592B72}" sibTransId="{7A6D9023-68FF-4509-A95B-A4FA74BE8BAE}"/>
    <dgm:cxn modelId="{E7D120A9-EC5E-4049-BFAF-D5FCFF4D6034}" srcId="{890BBD54-67C1-4BD8-8EFF-27A6CCA55D10}" destId="{8FA7B90F-9E3A-476C-B0EA-EEF022A26314}" srcOrd="1" destOrd="0" parTransId="{72849609-81E8-428A-BEC1-3A23105EA497}" sibTransId="{6FA8BA49-4E62-4D02-9FC4-6D9F1FAEBC09}"/>
    <dgm:cxn modelId="{ECD717DC-85E3-441E-85C7-955088C17293}" srcId="{890BBD54-67C1-4BD8-8EFF-27A6CCA55D10}" destId="{DF309F59-55F5-4101-82B3-9B2AD0EB963D}" srcOrd="0" destOrd="0" parTransId="{A808B4BC-FCE5-4AB0-B5C2-3DB743E524CE}" sibTransId="{B35412C6-7B8C-4A0A-BA37-1148368DF76E}"/>
    <dgm:cxn modelId="{7DF7C9EF-E971-464C-A6F6-2B4D6635D6A5}" type="presOf" srcId="{E8BD749A-68FF-4D90-9850-CF45FDD2E5B6}" destId="{DE4A4E3B-96B5-45EA-B354-C01B2356EB3C}" srcOrd="0" destOrd="0" presId="urn:microsoft.com/office/officeart/2005/8/layout/default"/>
    <dgm:cxn modelId="{BE85E8F3-4F5B-45AE-B421-2A15B229979C}" type="presOf" srcId="{50A9E9FA-2D73-43BF-95CD-8F60FB5E6896}" destId="{FE6176C1-D88F-4DF6-AC09-7BBD08018DE6}" srcOrd="0" destOrd="0" presId="urn:microsoft.com/office/officeart/2005/8/layout/default"/>
    <dgm:cxn modelId="{C2BD3AB7-FF41-413E-9D1B-2FA54EB3B0F0}" type="presParOf" srcId="{13E12CCC-CC3D-4160-BFAB-58E768C2C87F}" destId="{77C19FA9-BA02-4F45-9121-BFF5E1C3AD57}" srcOrd="0" destOrd="0" presId="urn:microsoft.com/office/officeart/2005/8/layout/default"/>
    <dgm:cxn modelId="{3EE391E8-AD84-4885-8239-65032C4969D8}" type="presParOf" srcId="{13E12CCC-CC3D-4160-BFAB-58E768C2C87F}" destId="{D404453A-7CDA-4062-A386-6C959CFF7DEB}" srcOrd="1" destOrd="0" presId="urn:microsoft.com/office/officeart/2005/8/layout/default"/>
    <dgm:cxn modelId="{20A6E36E-5EF2-4DC1-8929-FFA3C2C7309F}" type="presParOf" srcId="{13E12CCC-CC3D-4160-BFAB-58E768C2C87F}" destId="{0DEE5459-71D4-4002-B071-AB0E15E794DD}" srcOrd="2" destOrd="0" presId="urn:microsoft.com/office/officeart/2005/8/layout/default"/>
    <dgm:cxn modelId="{5560AFC1-0368-4002-A28F-F9429E7BFB8F}" type="presParOf" srcId="{13E12CCC-CC3D-4160-BFAB-58E768C2C87F}" destId="{0B74A595-ECBD-4F9F-A96B-FDA636CFEFC7}" srcOrd="3" destOrd="0" presId="urn:microsoft.com/office/officeart/2005/8/layout/default"/>
    <dgm:cxn modelId="{EA2C5E36-5BB3-4E2C-A164-351E564A7401}" type="presParOf" srcId="{13E12CCC-CC3D-4160-BFAB-58E768C2C87F}" destId="{FE6176C1-D88F-4DF6-AC09-7BBD08018DE6}" srcOrd="4" destOrd="0" presId="urn:microsoft.com/office/officeart/2005/8/layout/default"/>
    <dgm:cxn modelId="{F17407D9-8D10-47B7-BFDC-3FE3E986BA51}" type="presParOf" srcId="{13E12CCC-CC3D-4160-BFAB-58E768C2C87F}" destId="{600A0A39-7D3B-4943-83C7-CD1B866B9A48}" srcOrd="5" destOrd="0" presId="urn:microsoft.com/office/officeart/2005/8/layout/default"/>
    <dgm:cxn modelId="{7A09C397-AF1D-4BF9-A7F4-72F60CB7A2C7}" type="presParOf" srcId="{13E12CCC-CC3D-4160-BFAB-58E768C2C87F}" destId="{0857266D-9CE9-476C-8677-7EB6E94610A9}" srcOrd="6" destOrd="0" presId="urn:microsoft.com/office/officeart/2005/8/layout/default"/>
    <dgm:cxn modelId="{05FDE39C-74BC-459D-A60C-5F2D1A3A78FB}" type="presParOf" srcId="{13E12CCC-CC3D-4160-BFAB-58E768C2C87F}" destId="{CA0E568A-DCC8-4358-97E1-714A148E3160}" srcOrd="7" destOrd="0" presId="urn:microsoft.com/office/officeart/2005/8/layout/default"/>
    <dgm:cxn modelId="{B97613BC-1427-40B4-9F6A-5868F182DF72}" type="presParOf" srcId="{13E12CCC-CC3D-4160-BFAB-58E768C2C87F}" destId="{DE4A4E3B-96B5-45EA-B354-C01B2356EB3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19FA9-BA02-4F45-9121-BFF5E1C3AD57}">
      <dsp:nvSpPr>
        <dsp:cNvPr id="0" name=""/>
        <dsp:cNvSpPr/>
      </dsp:nvSpPr>
      <dsp:spPr>
        <a:xfrm>
          <a:off x="0" y="563190"/>
          <a:ext cx="2337026" cy="1402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Health and social policies include pensions, health care, education, child care, unemployment, poverty, </a:t>
          </a:r>
          <a:r>
            <a:rPr lang="en-US" sz="1200" kern="1200" dirty="0" err="1"/>
            <a:t>etc</a:t>
          </a:r>
          <a:endParaRPr lang="en-US" sz="1200" kern="1200" dirty="0"/>
        </a:p>
      </dsp:txBody>
      <dsp:txXfrm>
        <a:off x="0" y="563190"/>
        <a:ext cx="2337026" cy="1402216"/>
      </dsp:txXfrm>
    </dsp:sp>
    <dsp:sp modelId="{0DEE5459-71D4-4002-B071-AB0E15E794DD}">
      <dsp:nvSpPr>
        <dsp:cNvPr id="0" name=""/>
        <dsp:cNvSpPr/>
      </dsp:nvSpPr>
      <dsp:spPr>
        <a:xfrm>
          <a:off x="2570729" y="556656"/>
          <a:ext cx="2337026" cy="1402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 the European Union, public expenditure on health and social policies accounts for almost 30% of GDP</a:t>
          </a:r>
        </a:p>
      </dsp:txBody>
      <dsp:txXfrm>
        <a:off x="2570729" y="556656"/>
        <a:ext cx="2337026" cy="1402216"/>
      </dsp:txXfrm>
    </dsp:sp>
    <dsp:sp modelId="{FE6176C1-D88F-4DF6-AC09-7BBD08018DE6}">
      <dsp:nvSpPr>
        <dsp:cNvPr id="0" name=""/>
        <dsp:cNvSpPr/>
      </dsp:nvSpPr>
      <dsp:spPr>
        <a:xfrm>
          <a:off x="5141459" y="556656"/>
          <a:ext cx="2337026" cy="1402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 important share of the working population in Europe is in health and social care, both in public and in private sectors</a:t>
          </a:r>
        </a:p>
      </dsp:txBody>
      <dsp:txXfrm>
        <a:off x="5141459" y="556656"/>
        <a:ext cx="2337026" cy="1402216"/>
      </dsp:txXfrm>
    </dsp:sp>
    <dsp:sp modelId="{0857266D-9CE9-476C-8677-7EB6E94610A9}">
      <dsp:nvSpPr>
        <dsp:cNvPr id="0" name=""/>
        <dsp:cNvSpPr/>
      </dsp:nvSpPr>
      <dsp:spPr>
        <a:xfrm>
          <a:off x="1285364" y="2192575"/>
          <a:ext cx="2337026" cy="1402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public sector, nonprofit organizations, the traditional market sector and families are closely interlinked in the provision of health services and their financing</a:t>
          </a:r>
        </a:p>
      </dsp:txBody>
      <dsp:txXfrm>
        <a:off x="1285364" y="2192575"/>
        <a:ext cx="2337026" cy="1402216"/>
      </dsp:txXfrm>
    </dsp:sp>
    <dsp:sp modelId="{DE4A4E3B-96B5-45EA-B354-C01B2356EB3C}">
      <dsp:nvSpPr>
        <dsp:cNvPr id="0" name=""/>
        <dsp:cNvSpPr/>
      </dsp:nvSpPr>
      <dsp:spPr>
        <a:xfrm>
          <a:off x="3856094" y="2192575"/>
          <a:ext cx="2337026" cy="1402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specialization is designed to prepare students for the specific, interdisciplinary professional challenges in this growth sector</a:t>
          </a:r>
        </a:p>
      </dsp:txBody>
      <dsp:txXfrm>
        <a:off x="3856094" y="2192575"/>
        <a:ext cx="2337026" cy="1402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15.01.2024</a:t>
            </a:fld>
            <a:endParaRPr lang="de-AT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5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de-AT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15.01.2024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504825"/>
            <a:ext cx="4046537" cy="2530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02505"/>
            <a:ext cx="7898130" cy="303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5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583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109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70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933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0718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864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9934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623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974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15.01.2024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15.01.2024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Fusszeile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0548-BB61-4975-B080-1B6E0D52ECC3}" type="datetime1">
              <a:rPr lang="de-AT" smtClean="0"/>
              <a:t>15.01.2024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‹#›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08B580-4914-472C-873D-0ABC3D2F1944}" type="datetime1">
              <a:rPr lang="de-AT" smtClean="0"/>
              <a:t>15.01.2024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Fusszeile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‹#›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0B22D8-19A8-4750-AD83-286C35A4BCEC}" type="datetime1">
              <a:rPr lang="de-AT" smtClean="0"/>
              <a:t>15.01.2024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0F6-B814-432F-A5EF-779CD4E3E58E}" type="datetime1">
              <a:rPr lang="de-AT" smtClean="0"/>
              <a:t>15.01.2024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Fusszeile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‹#›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F16FBD4-A1A0-4C0D-8ECA-591A550A295A}" type="datetime1">
              <a:rPr lang="de-AT" smtClean="0"/>
              <a:pPr/>
              <a:t>15.01.2024</a:t>
            </a:fld>
            <a:endParaRPr lang="de-AT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sp@wu.ac.at" TargetMode="External"/><Relationship Id="rId2" Type="http://schemas.openxmlformats.org/officeDocument/2006/relationships/hyperlink" Target="https://www.wu.ac.at/en/sozialpolitik/teaching/healthandsocialpolicy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05406" y="1378131"/>
            <a:ext cx="5522831" cy="385355"/>
          </a:xfrm>
        </p:spPr>
        <p:txBody>
          <a:bodyPr/>
          <a:lstStyle/>
          <a:p>
            <a:r>
              <a:rPr lang="en-US" sz="2400" dirty="0"/>
              <a:t>Health and Social Policy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Specialization in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87338" y="2642907"/>
            <a:ext cx="4258536" cy="620885"/>
          </a:xfrm>
        </p:spPr>
        <p:txBody>
          <a:bodyPr/>
          <a:lstStyle/>
          <a:p>
            <a:r>
              <a:rPr lang="de-AT" dirty="0" err="1"/>
              <a:t>January</a:t>
            </a:r>
            <a:r>
              <a:rPr lang="de-AT" dirty="0"/>
              <a:t> 15th, 2024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1595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21188" y="2164591"/>
            <a:ext cx="3960000" cy="3267834"/>
          </a:xfrm>
        </p:spPr>
        <p:txBody>
          <a:bodyPr/>
          <a:lstStyle/>
          <a:p>
            <a:r>
              <a:rPr lang="en-US" dirty="0"/>
              <a:t>present a European and global </a:t>
            </a:r>
            <a:r>
              <a:rPr lang="en-US" b="1" dirty="0"/>
              <a:t>comparative perspective</a:t>
            </a:r>
            <a:r>
              <a:rPr lang="en-US" dirty="0"/>
              <a:t> on health and social policies and welfare state development </a:t>
            </a:r>
          </a:p>
          <a:p>
            <a:r>
              <a:rPr lang="en-US" dirty="0"/>
              <a:t>analyze </a:t>
            </a:r>
            <a:r>
              <a:rPr lang="en-US" b="1" dirty="0"/>
              <a:t>supranational social policy</a:t>
            </a:r>
            <a:r>
              <a:rPr lang="en-US" dirty="0"/>
              <a:t> in the EU and its interactions with national social policies as well as the role of international organizations </a:t>
            </a:r>
          </a:p>
          <a:p>
            <a:r>
              <a:rPr lang="en-US" dirty="0"/>
              <a:t>discuss formal and informal </a:t>
            </a:r>
            <a:r>
              <a:rPr lang="en-US" b="1" dirty="0"/>
              <a:t>transnational social security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48345" y="2164591"/>
            <a:ext cx="3960000" cy="32678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health and social policies compare?</a:t>
            </a:r>
          </a:p>
          <a:p>
            <a:r>
              <a:rPr lang="en-US" dirty="0"/>
              <a:t>How social policy travels? What is the role of international organizations and cross-border learning?</a:t>
            </a:r>
          </a:p>
          <a:p>
            <a:r>
              <a:rPr lang="en-US" dirty="0"/>
              <a:t>How is the EU impacting national health and social policies and individual social security in Europe?</a:t>
            </a:r>
          </a:p>
          <a:p>
            <a:r>
              <a:rPr lang="en-US" dirty="0"/>
              <a:t>How, why and by whom is medical care accessed and used across borders?</a:t>
            </a:r>
          </a:p>
          <a:p>
            <a:r>
              <a:rPr lang="en-US" dirty="0"/>
              <a:t>What are the social rights of migrants?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 err="1"/>
              <a:t>Fusszeile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10</a:t>
            </a:fld>
            <a:endParaRPr lang="de-A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3326" y="113574"/>
            <a:ext cx="6916783" cy="903822"/>
          </a:xfrm>
        </p:spPr>
        <p:txBody>
          <a:bodyPr>
            <a:normAutofit/>
          </a:bodyPr>
          <a:lstStyle/>
          <a:p>
            <a:r>
              <a:rPr lang="en-US" dirty="0"/>
              <a:t>Course 4</a:t>
            </a:r>
            <a:br>
              <a:rPr lang="en-US" dirty="0"/>
            </a:br>
            <a:r>
              <a:rPr lang="en-US" sz="2200" dirty="0"/>
              <a:t>International and Transnational Social Policy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</p:spTree>
    <p:extLst>
      <p:ext uri="{BB962C8B-B14F-4D97-AF65-F5344CB8AC3E}">
        <p14:creationId xmlns:p14="http://schemas.microsoft.com/office/powerpoint/2010/main" val="11890587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21188" y="2093296"/>
            <a:ext cx="3960000" cy="333912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present a comprehensive framework to </a:t>
            </a:r>
            <a:r>
              <a:rPr lang="en-US" b="1" dirty="0"/>
              <a:t>evaluate health and social policies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introduce key concepts and methods for </a:t>
            </a:r>
            <a:r>
              <a:rPr lang="en-US" dirty="0" err="1"/>
              <a:t>vidence</a:t>
            </a:r>
            <a:r>
              <a:rPr lang="en-US" dirty="0"/>
              <a:t>-based analyses of </a:t>
            </a:r>
            <a:r>
              <a:rPr lang="en-US" dirty="0" err="1"/>
              <a:t>poliecies</a:t>
            </a:r>
            <a:r>
              <a:rPr lang="en-US" dirty="0"/>
              <a:t> to </a:t>
            </a:r>
            <a:r>
              <a:rPr lang="en-US" b="1" dirty="0"/>
              <a:t>inform decision-making</a:t>
            </a:r>
            <a:r>
              <a:rPr lang="en-US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Taking into account different stakeholder perspectives; policy maker, the public sector, the private sector, the individuals.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Based on qualitative, quantitative and mixed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At the firm, city, regional, country, or global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</a:t>
            </a:r>
            <a:r>
              <a:rPr lang="en-US" b="1" dirty="0"/>
              <a:t>critical appraisal skills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48345" y="2093296"/>
            <a:ext cx="4211238" cy="3339129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Relevance: </a:t>
            </a:r>
            <a:r>
              <a:rPr lang="en-US" sz="1700" dirty="0"/>
              <a:t>Do the objectives of the program “</a:t>
            </a:r>
            <a:r>
              <a:rPr lang="en-US" sz="1700" dirty="0" err="1"/>
              <a:t>Gesunde</a:t>
            </a:r>
            <a:r>
              <a:rPr lang="en-US" sz="1700" dirty="0"/>
              <a:t> </a:t>
            </a:r>
            <a:r>
              <a:rPr lang="en-US" sz="1700" dirty="0" err="1"/>
              <a:t>Bezirke</a:t>
            </a:r>
            <a:r>
              <a:rPr lang="en-US" sz="1700" dirty="0"/>
              <a:t>” meet the needs and the expectations of the inhabitants of the districts in Vienna?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Coherence: </a:t>
            </a:r>
            <a:r>
              <a:rPr lang="en-US" sz="1700" dirty="0"/>
              <a:t>How do the actions to improve healthier diets support or hinder progress in access to affordable food?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Effectiveness: </a:t>
            </a:r>
            <a:r>
              <a:rPr lang="en-US" sz="1700" dirty="0"/>
              <a:t>Do the new toy safety requirements in Europe, decrease the number of toy related injuries?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Efficiency: </a:t>
            </a:r>
            <a:r>
              <a:rPr lang="en-US" sz="1700" dirty="0"/>
              <a:t>Should more funds be awarded to the construction of social housing or to a social housing allocation, to improve access to quality housing of poor households in Europe?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Acceptability/acceptance: </a:t>
            </a:r>
            <a:r>
              <a:rPr lang="en-US" sz="1700" dirty="0"/>
              <a:t>What influences the public acceptance of the current Covid-19 vaccine policy?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 err="1"/>
              <a:t>Fusszeile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11</a:t>
            </a:fld>
            <a:endParaRPr lang="de-A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3326" y="113574"/>
            <a:ext cx="6916783" cy="903822"/>
          </a:xfrm>
        </p:spPr>
        <p:txBody>
          <a:bodyPr>
            <a:normAutofit/>
          </a:bodyPr>
          <a:lstStyle/>
          <a:p>
            <a:r>
              <a:rPr lang="en-US" dirty="0"/>
              <a:t>Course 5</a:t>
            </a:r>
            <a:br>
              <a:rPr lang="en-US" dirty="0"/>
            </a:br>
            <a:r>
              <a:rPr lang="en-US" sz="2200" dirty="0"/>
              <a:t>Social Policy Evaluation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7"/>
          </p:nvPr>
        </p:nvSpPr>
        <p:spPr>
          <a:xfrm>
            <a:off x="4727894" y="1344613"/>
            <a:ext cx="4231689" cy="533136"/>
          </a:xfrm>
        </p:spPr>
        <p:txBody>
          <a:bodyPr/>
          <a:lstStyle/>
          <a:p>
            <a:r>
              <a:rPr lang="en-US" dirty="0"/>
              <a:t>Examples of evaluation questions</a:t>
            </a:r>
          </a:p>
        </p:txBody>
      </p:sp>
    </p:spTree>
    <p:extLst>
      <p:ext uri="{BB962C8B-B14F-4D97-AF65-F5344CB8AC3E}">
        <p14:creationId xmlns:p14="http://schemas.microsoft.com/office/powerpoint/2010/main" val="39068143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08482" y="3584776"/>
            <a:ext cx="7460455" cy="725967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Oval 42"/>
          <p:cNvSpPr/>
          <p:nvPr/>
        </p:nvSpPr>
        <p:spPr>
          <a:xfrm>
            <a:off x="6518111" y="1776134"/>
            <a:ext cx="2104737" cy="2699657"/>
          </a:xfrm>
          <a:prstGeom prst="ellips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Oval 23"/>
          <p:cNvSpPr/>
          <p:nvPr/>
        </p:nvSpPr>
        <p:spPr>
          <a:xfrm>
            <a:off x="5336984" y="4564801"/>
            <a:ext cx="1845369" cy="57038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Oval 24"/>
          <p:cNvSpPr/>
          <p:nvPr/>
        </p:nvSpPr>
        <p:spPr>
          <a:xfrm>
            <a:off x="3475425" y="5044042"/>
            <a:ext cx="1845369" cy="57038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941D2295-CC7E-4B5B-BFD3-593FD9D32866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and Evaluation Criteria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405" y="2208424"/>
            <a:ext cx="922685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Needs</a:t>
            </a:r>
            <a:endParaRPr lang="de-AT" dirty="0"/>
          </a:p>
        </p:txBody>
      </p:sp>
      <p:sp>
        <p:nvSpPr>
          <p:cNvPr id="7" name="TextBox 6"/>
          <p:cNvSpPr txBox="1"/>
          <p:nvPr/>
        </p:nvSpPr>
        <p:spPr>
          <a:xfrm>
            <a:off x="990405" y="3742658"/>
            <a:ext cx="1409936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Objectives</a:t>
            </a:r>
            <a:endParaRPr lang="de-AT" dirty="0"/>
          </a:p>
        </p:txBody>
      </p:sp>
      <p:sp>
        <p:nvSpPr>
          <p:cNvPr id="9" name="TextBox 8"/>
          <p:cNvSpPr txBox="1"/>
          <p:nvPr/>
        </p:nvSpPr>
        <p:spPr>
          <a:xfrm>
            <a:off x="3372956" y="3742658"/>
            <a:ext cx="10189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Inputs</a:t>
            </a:r>
            <a:endParaRPr lang="de-AT" dirty="0"/>
          </a:p>
        </p:txBody>
      </p:sp>
      <p:sp>
        <p:nvSpPr>
          <p:cNvPr id="10" name="TextBox 9"/>
          <p:cNvSpPr txBox="1"/>
          <p:nvPr/>
        </p:nvSpPr>
        <p:spPr>
          <a:xfrm>
            <a:off x="4927153" y="3742658"/>
            <a:ext cx="12627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Activities</a:t>
            </a:r>
            <a:endParaRPr lang="de-AT" dirty="0"/>
          </a:p>
        </p:txBody>
      </p:sp>
      <p:sp>
        <p:nvSpPr>
          <p:cNvPr id="11" name="TextBox 10"/>
          <p:cNvSpPr txBox="1"/>
          <p:nvPr/>
        </p:nvSpPr>
        <p:spPr>
          <a:xfrm>
            <a:off x="6917343" y="3742658"/>
            <a:ext cx="11990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Outputs</a:t>
            </a:r>
            <a:endParaRPr lang="de-AT" dirty="0"/>
          </a:p>
        </p:txBody>
      </p:sp>
      <p:sp>
        <p:nvSpPr>
          <p:cNvPr id="12" name="TextBox 11"/>
          <p:cNvSpPr txBox="1"/>
          <p:nvPr/>
        </p:nvSpPr>
        <p:spPr>
          <a:xfrm>
            <a:off x="6917343" y="2893629"/>
            <a:ext cx="1199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  <a:endParaRPr lang="de-AT" dirty="0"/>
          </a:p>
        </p:txBody>
      </p:sp>
      <p:sp>
        <p:nvSpPr>
          <p:cNvPr id="13" name="TextBox 12"/>
          <p:cNvSpPr txBox="1"/>
          <p:nvPr/>
        </p:nvSpPr>
        <p:spPr>
          <a:xfrm>
            <a:off x="6917343" y="2202217"/>
            <a:ext cx="1199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Impacts</a:t>
            </a:r>
            <a:endParaRPr lang="de-AT" dirty="0"/>
          </a:p>
        </p:txBody>
      </p:sp>
      <p:sp>
        <p:nvSpPr>
          <p:cNvPr id="14" name="TextBox 13"/>
          <p:cNvSpPr txBox="1"/>
          <p:nvPr/>
        </p:nvSpPr>
        <p:spPr>
          <a:xfrm>
            <a:off x="3816393" y="1363444"/>
            <a:ext cx="201630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External factors</a:t>
            </a:r>
            <a:endParaRPr lang="de-AT" dirty="0"/>
          </a:p>
        </p:txBody>
      </p:sp>
      <p:sp>
        <p:nvSpPr>
          <p:cNvPr id="15" name="TextBox 14"/>
          <p:cNvSpPr txBox="1"/>
          <p:nvPr/>
        </p:nvSpPr>
        <p:spPr>
          <a:xfrm>
            <a:off x="3867729" y="2202217"/>
            <a:ext cx="1764007" cy="369332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Other policies</a:t>
            </a:r>
            <a:endParaRPr lang="de-AT" dirty="0"/>
          </a:p>
        </p:txBody>
      </p:sp>
      <p:sp>
        <p:nvSpPr>
          <p:cNvPr id="16" name="Oval 15"/>
          <p:cNvSpPr/>
          <p:nvPr/>
        </p:nvSpPr>
        <p:spPr>
          <a:xfrm>
            <a:off x="85095" y="1230328"/>
            <a:ext cx="2146475" cy="57038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Box 16"/>
          <p:cNvSpPr txBox="1"/>
          <p:nvPr/>
        </p:nvSpPr>
        <p:spPr>
          <a:xfrm>
            <a:off x="462407" y="1350265"/>
            <a:ext cx="165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Relevance</a:t>
            </a:r>
            <a:endParaRPr lang="de-AT" dirty="0"/>
          </a:p>
        </p:txBody>
      </p:sp>
      <p:sp>
        <p:nvSpPr>
          <p:cNvPr id="21" name="TextBox 20"/>
          <p:cNvSpPr txBox="1"/>
          <p:nvPr/>
        </p:nvSpPr>
        <p:spPr>
          <a:xfrm>
            <a:off x="3597334" y="5144569"/>
            <a:ext cx="172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Effectiveness</a:t>
            </a:r>
            <a:endParaRPr lang="de-AT" dirty="0"/>
          </a:p>
        </p:txBody>
      </p:sp>
      <p:sp>
        <p:nvSpPr>
          <p:cNvPr id="22" name="TextBox 21"/>
          <p:cNvSpPr txBox="1"/>
          <p:nvPr/>
        </p:nvSpPr>
        <p:spPr>
          <a:xfrm>
            <a:off x="5631736" y="4638956"/>
            <a:ext cx="136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Efficiency</a:t>
            </a:r>
            <a:endParaRPr lang="de-AT" dirty="0"/>
          </a:p>
        </p:txBody>
      </p:sp>
      <p:sp>
        <p:nvSpPr>
          <p:cNvPr id="23" name="Oval 22"/>
          <p:cNvSpPr/>
          <p:nvPr/>
        </p:nvSpPr>
        <p:spPr>
          <a:xfrm>
            <a:off x="2400341" y="2788759"/>
            <a:ext cx="1845369" cy="57038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Box 17"/>
          <p:cNvSpPr txBox="1"/>
          <p:nvPr/>
        </p:nvSpPr>
        <p:spPr>
          <a:xfrm>
            <a:off x="2668932" y="2889286"/>
            <a:ext cx="140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Coherence</a:t>
            </a:r>
            <a:endParaRPr lang="de-AT" dirty="0"/>
          </a:p>
        </p:txBody>
      </p:sp>
      <p:cxnSp>
        <p:nvCxnSpPr>
          <p:cNvPr id="28" name="Straight Arrow Connector 27"/>
          <p:cNvCxnSpPr>
            <a:stCxn id="4" idx="2"/>
            <a:endCxn id="7" idx="0"/>
          </p:cNvCxnSpPr>
          <p:nvPr/>
        </p:nvCxnSpPr>
        <p:spPr>
          <a:xfrm>
            <a:off x="1451748" y="2577756"/>
            <a:ext cx="243625" cy="116490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3"/>
            <a:endCxn id="9" idx="1"/>
          </p:cNvCxnSpPr>
          <p:nvPr/>
        </p:nvCxnSpPr>
        <p:spPr>
          <a:xfrm>
            <a:off x="2400341" y="3927324"/>
            <a:ext cx="97261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10" idx="1"/>
          </p:cNvCxnSpPr>
          <p:nvPr/>
        </p:nvCxnSpPr>
        <p:spPr>
          <a:xfrm>
            <a:off x="4391859" y="3927324"/>
            <a:ext cx="53529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3"/>
          </p:cNvCxnSpPr>
          <p:nvPr/>
        </p:nvCxnSpPr>
        <p:spPr>
          <a:xfrm>
            <a:off x="6189896" y="3927324"/>
            <a:ext cx="72744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0"/>
            <a:endCxn id="12" idx="2"/>
          </p:cNvCxnSpPr>
          <p:nvPr/>
        </p:nvCxnSpPr>
        <p:spPr>
          <a:xfrm flipV="1">
            <a:off x="7516866" y="3262961"/>
            <a:ext cx="0" cy="47969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0"/>
            <a:endCxn id="13" idx="2"/>
          </p:cNvCxnSpPr>
          <p:nvPr/>
        </p:nvCxnSpPr>
        <p:spPr>
          <a:xfrm flipV="1">
            <a:off x="7516866" y="2571549"/>
            <a:ext cx="0" cy="3220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16866" y="1254977"/>
            <a:ext cx="147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Effects</a:t>
            </a:r>
            <a:endParaRPr lang="de-AT" sz="2400" dirty="0">
              <a:solidFill>
                <a:schemeClr val="accent3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5007" y="4429727"/>
            <a:ext cx="116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Policy</a:t>
            </a:r>
            <a:endParaRPr lang="de-AT" sz="2400" dirty="0">
              <a:solidFill>
                <a:srgbClr val="92D05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832698" y="1552841"/>
            <a:ext cx="1084645" cy="51109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5" idx="3"/>
          </p:cNvCxnSpPr>
          <p:nvPr/>
        </p:nvCxnSpPr>
        <p:spPr>
          <a:xfrm>
            <a:off x="5631736" y="2386883"/>
            <a:ext cx="104311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" idx="0"/>
          </p:cNvCxnSpPr>
          <p:nvPr/>
        </p:nvCxnSpPr>
        <p:spPr>
          <a:xfrm>
            <a:off x="1318621" y="1743930"/>
            <a:ext cx="133127" cy="4644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6" idx="3"/>
            <a:endCxn id="7" idx="1"/>
          </p:cNvCxnSpPr>
          <p:nvPr/>
        </p:nvCxnSpPr>
        <p:spPr>
          <a:xfrm rot="16200000" flipH="1">
            <a:off x="-410148" y="2526770"/>
            <a:ext cx="2210141" cy="590966"/>
          </a:xfrm>
          <a:prstGeom prst="bentConnector2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23" idx="0"/>
            <a:endCxn id="15" idx="1"/>
          </p:cNvCxnSpPr>
          <p:nvPr/>
        </p:nvCxnSpPr>
        <p:spPr>
          <a:xfrm rot="5400000" flipH="1" flipV="1">
            <a:off x="3394439" y="2315470"/>
            <a:ext cx="401876" cy="544703"/>
          </a:xfrm>
          <a:prstGeom prst="bentConnector2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3" idx="4"/>
          </p:cNvCxnSpPr>
          <p:nvPr/>
        </p:nvCxnSpPr>
        <p:spPr>
          <a:xfrm flipH="1">
            <a:off x="3323025" y="3359145"/>
            <a:ext cx="1" cy="2420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25" idx="2"/>
            <a:endCxn id="7" idx="2"/>
          </p:cNvCxnSpPr>
          <p:nvPr/>
        </p:nvCxnSpPr>
        <p:spPr>
          <a:xfrm rot="10800000">
            <a:off x="1695373" y="4111991"/>
            <a:ext cx="1780052" cy="1217245"/>
          </a:xfrm>
          <a:prstGeom prst="bentConnector2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endCxn id="43" idx="4"/>
          </p:cNvCxnSpPr>
          <p:nvPr/>
        </p:nvCxnSpPr>
        <p:spPr>
          <a:xfrm flipV="1">
            <a:off x="5181214" y="4475791"/>
            <a:ext cx="2389266" cy="841972"/>
          </a:xfrm>
          <a:prstGeom prst="bentConnector2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24" idx="2"/>
            <a:endCxn id="9" idx="2"/>
          </p:cNvCxnSpPr>
          <p:nvPr/>
        </p:nvCxnSpPr>
        <p:spPr>
          <a:xfrm rot="10800000">
            <a:off x="3882408" y="4111990"/>
            <a:ext cx="1454576" cy="738004"/>
          </a:xfrm>
          <a:prstGeom prst="bentConnector2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24" idx="6"/>
          </p:cNvCxnSpPr>
          <p:nvPr/>
        </p:nvCxnSpPr>
        <p:spPr>
          <a:xfrm flipV="1">
            <a:off x="7182353" y="4429727"/>
            <a:ext cx="120055" cy="420267"/>
          </a:xfrm>
          <a:prstGeom prst="bentConnector2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88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2425" y="1470106"/>
            <a:ext cx="8316221" cy="381739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/>
              <a:t>Admission to the specialization Health and Social Policy in the summer term 2024 requires the following steps: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Register for the course 5378 “Access to Specialization: Health and Social Policy”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Registration is possible between February 1st, 2024 and February 4th, 2024 using LPIS.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You will get the task to write a </a:t>
            </a:r>
            <a:r>
              <a:rPr lang="en-US" sz="1900" b="1" dirty="0"/>
              <a:t>motivational letter in LEARN</a:t>
            </a:r>
            <a:r>
              <a:rPr lang="en-US" sz="1900" dirty="0"/>
              <a:t> as soon as you've enrolled </a:t>
            </a:r>
          </a:p>
          <a:p>
            <a:pPr lvl="1">
              <a:lnSpc>
                <a:spcPct val="150000"/>
              </a:lnSpc>
            </a:pPr>
            <a:r>
              <a:rPr lang="en-US" sz="1700" dirty="0"/>
              <a:t>Submission dates: between February 1st, 2024 and February 4th, 2024.</a:t>
            </a:r>
          </a:p>
          <a:p>
            <a:pPr lvl="1">
              <a:lnSpc>
                <a:spcPct val="150000"/>
              </a:lnSpc>
            </a:pPr>
            <a:r>
              <a:rPr lang="en-US" sz="1700" dirty="0"/>
              <a:t>please note that you don't have much time, so enroll in LPIS as early as possible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We will inform accepted students no later than February 19th, 2024.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Registration for courses of the specialization starts on February 22, 2024, and ends on February 25, 2024.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You will have to register to at least Course I during your first semester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941D2295-CC7E-4B5B-BFD3-593FD9D32866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Admission to the specialization</a:t>
            </a:r>
          </a:p>
        </p:txBody>
      </p:sp>
    </p:spTree>
    <p:extLst>
      <p:ext uri="{BB962C8B-B14F-4D97-AF65-F5344CB8AC3E}">
        <p14:creationId xmlns:p14="http://schemas.microsoft.com/office/powerpoint/2010/main" val="136500791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70578" y="1319095"/>
            <a:ext cx="8214437" cy="381739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Explain why you are applying to our specialization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Discuss a current issue in health and social policy or future challenges that we might have to face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You can address an issue on local, national or international level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You can focus on pressing issues high on the political agenda, but you can also address issues that are often widely neglected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Tell us about how you perceive the chosen issue or challenge and what interests you about it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Make an interdisciplinary case by giving arguments relating to at least two of the following disciplines: Economics, Social Sciences, Business Administration, and Law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941D2295-CC7E-4B5B-BFD3-593FD9D32866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Motivational letter</a:t>
            </a:r>
          </a:p>
        </p:txBody>
      </p:sp>
    </p:spTree>
    <p:extLst>
      <p:ext uri="{BB962C8B-B14F-4D97-AF65-F5344CB8AC3E}">
        <p14:creationId xmlns:p14="http://schemas.microsoft.com/office/powerpoint/2010/main" val="20350431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70578" y="1319095"/>
            <a:ext cx="8214437" cy="3817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This is a motivational letter, so references to the literature are not needed. Nevertheless, please note the following formalities:</a:t>
            </a:r>
          </a:p>
          <a:p>
            <a:pPr lvl="1">
              <a:lnSpc>
                <a:spcPct val="150000"/>
              </a:lnSpc>
            </a:pPr>
            <a:r>
              <a:rPr lang="en-US" sz="1700" dirty="0"/>
              <a:t>Heading: This should include your name, student ID number, Specialization Health and Social Policy: Motivational Letter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700" dirty="0"/>
              <a:t>Length: </a:t>
            </a:r>
            <a:r>
              <a:rPr lang="en-US" sz="1700" b="1" dirty="0"/>
              <a:t>400-500 words</a:t>
            </a:r>
            <a:r>
              <a:rPr lang="en-US" sz="1700" dirty="0"/>
              <a:t> (without heading)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700" dirty="0"/>
              <a:t>Submission: Please upload a pdf-file titled </a:t>
            </a:r>
            <a:r>
              <a:rPr lang="en-US" sz="1700" dirty="0" err="1"/>
              <a:t>lastname_firstname_studentIDnumber</a:t>
            </a:r>
            <a:r>
              <a:rPr lang="en-US" sz="1700" dirty="0"/>
              <a:t> to LEARN (between February 1st, 2024 and February 4th, 2024).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941D2295-CC7E-4B5B-BFD3-593FD9D32866}" type="slidenum">
              <a:rPr lang="de-AT" smtClean="0"/>
              <a:pPr/>
              <a:t>15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Motivational letter, cont’d</a:t>
            </a:r>
          </a:p>
        </p:txBody>
      </p:sp>
    </p:spTree>
    <p:extLst>
      <p:ext uri="{BB962C8B-B14F-4D97-AF65-F5344CB8AC3E}">
        <p14:creationId xmlns:p14="http://schemas.microsoft.com/office/powerpoint/2010/main" val="250008095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information can be found on the webpage of the Institute for Social Policy:</a:t>
            </a:r>
          </a:p>
          <a:p>
            <a:r>
              <a:rPr lang="en-US" dirty="0">
                <a:hlinkClick r:id="rId2"/>
              </a:rPr>
              <a:t>https://www.wu.ac.at/en/sozialpolitik/teaching/healthandsocialpolicy/</a:t>
            </a:r>
            <a:endParaRPr lang="en-US" dirty="0"/>
          </a:p>
          <a:p>
            <a:endParaRPr lang="en-US" dirty="0"/>
          </a:p>
          <a:p>
            <a:r>
              <a:rPr lang="en-US" dirty="0"/>
              <a:t>Any question? Feel free to write to us! </a:t>
            </a:r>
            <a:r>
              <a:rPr lang="en-US" dirty="0">
                <a:hlinkClick r:id="rId3"/>
              </a:rPr>
              <a:t>hsp@wu.ac.at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Fusszeile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16</a:t>
            </a:fld>
            <a:endParaRPr lang="de-A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8586320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9" y="1482634"/>
            <a:ext cx="8214437" cy="3883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Institute for Social Policy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1600" dirty="0"/>
              <a:t>Marcel Bilger (also Health Economics and Policy Group)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Mark Golboyz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Sophie Guthmuller (also Health Economics and Policy Group)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August Österle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Ulrike Schneider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Viktoria Szenkurök (also Health Economics and Policy Group)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941D2295-CC7E-4B5B-BFD3-593FD9D32866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team</a:t>
            </a:r>
          </a:p>
        </p:txBody>
      </p:sp>
    </p:spTree>
    <p:extLst>
      <p:ext uri="{BB962C8B-B14F-4D97-AF65-F5344CB8AC3E}">
        <p14:creationId xmlns:p14="http://schemas.microsoft.com/office/powerpoint/2010/main" val="10507675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941D2295-CC7E-4B5B-BFD3-593FD9D32866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03365" y="120106"/>
            <a:ext cx="7060475" cy="903822"/>
          </a:xfrm>
        </p:spPr>
        <p:txBody>
          <a:bodyPr>
            <a:normAutofit/>
          </a:bodyPr>
          <a:lstStyle/>
          <a:p>
            <a:r>
              <a:rPr lang="en-US" sz="2000" dirty="0"/>
              <a:t>Why a specialization in Health and Social Policy?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21121778"/>
              </p:ext>
            </p:extLst>
          </p:nvPr>
        </p:nvGraphicFramePr>
        <p:xfrm>
          <a:off x="731521" y="1175657"/>
          <a:ext cx="7478486" cy="415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62866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9" y="1548483"/>
            <a:ext cx="8214437" cy="38173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/>
              <a:t>interdisciplinary – international – interactive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For students in BBE, BW, IBW and WIRE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30 students per semester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5 PI courses for a total of 20 ECTS credits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All courses are taught in English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941D2295-CC7E-4B5B-BFD3-593FD9D32866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facts about the specialization</a:t>
            </a:r>
          </a:p>
        </p:txBody>
      </p:sp>
    </p:spTree>
    <p:extLst>
      <p:ext uri="{BB962C8B-B14F-4D97-AF65-F5344CB8AC3E}">
        <p14:creationId xmlns:p14="http://schemas.microsoft.com/office/powerpoint/2010/main" val="18902094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81613" y="1195251"/>
            <a:ext cx="8214437" cy="403999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Five PI courses</a:t>
            </a:r>
          </a:p>
          <a:p>
            <a:pPr marL="6096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Introduction to Health and Social Policy</a:t>
            </a:r>
          </a:p>
          <a:p>
            <a:pPr marL="6096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Economics and Policy of the Public Healthcare Industry</a:t>
            </a:r>
          </a:p>
          <a:p>
            <a:pPr marL="6096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Economics and Policy of the Private Healthcare Industry</a:t>
            </a:r>
          </a:p>
          <a:p>
            <a:pPr marL="6096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International and Transnational Social Policy</a:t>
            </a:r>
          </a:p>
          <a:p>
            <a:pPr marL="6096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Social Policy Evaluation</a:t>
            </a:r>
          </a:p>
          <a:p>
            <a:pPr marL="255562" lvl="1" indent="0">
              <a:buNone/>
            </a:pPr>
            <a:endParaRPr lang="en-US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Flexible structure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teaching material of each course is complementary but not interdependent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Only the registration to Introduction to Health and Social Policy is required to register to any other course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All 5 courses are offered each semester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Courses 4 &amp; 5 are regularly doubled to provide lower class sizes and more interaction</a:t>
            </a:r>
          </a:p>
          <a:p>
            <a:pPr marL="266700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941D2295-CC7E-4B5B-BFD3-593FD9D32866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Courses offered in the specialization</a:t>
            </a:r>
          </a:p>
        </p:txBody>
      </p:sp>
    </p:spTree>
    <p:extLst>
      <p:ext uri="{BB962C8B-B14F-4D97-AF65-F5344CB8AC3E}">
        <p14:creationId xmlns:p14="http://schemas.microsoft.com/office/powerpoint/2010/main" val="20122506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2250017"/>
            <a:ext cx="3960812" cy="2640541"/>
          </a:xfrm>
        </p:spPr>
      </p:pic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Shortage of hospital beds…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Interlinked social policies, example 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/>
              <a:t>Build larger hospitals?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5411788"/>
            <a:ext cx="3217863" cy="258762"/>
          </a:xfrm>
        </p:spPr>
        <p:txBody>
          <a:bodyPr/>
          <a:lstStyle/>
          <a:p>
            <a:r>
              <a:rPr lang="de-AT" dirty="0" err="1"/>
              <a:t>Fusszeile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5411788"/>
            <a:ext cx="892175" cy="258762"/>
          </a:xfrm>
        </p:spPr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6</a:t>
            </a:fld>
            <a:endParaRPr lang="de-AT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2255259"/>
            <a:ext cx="3959225" cy="2630056"/>
          </a:xfrm>
        </p:spPr>
      </p:pic>
      <p:sp>
        <p:nvSpPr>
          <p:cNvPr id="15" name="TextBox 14"/>
          <p:cNvSpPr txBox="1"/>
          <p:nvPr/>
        </p:nvSpPr>
        <p:spPr>
          <a:xfrm>
            <a:off x="391885" y="4937760"/>
            <a:ext cx="4049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Air-conditioned tents in Changi General Hospital, Singapore</a:t>
            </a:r>
          </a:p>
          <a:p>
            <a:r>
              <a:rPr lang="en-US" sz="1000" dirty="0"/>
              <a:t>Source: The Straits Times, Jan 8th, 2014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2554" y="4959532"/>
            <a:ext cx="2483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Singapore General Hospital in 2020</a:t>
            </a:r>
          </a:p>
        </p:txBody>
      </p:sp>
    </p:spTree>
    <p:extLst>
      <p:ext uri="{BB962C8B-B14F-4D97-AF65-F5344CB8AC3E}">
        <p14:creationId xmlns:p14="http://schemas.microsoft.com/office/powerpoint/2010/main" val="42613954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Covid-19 pandemic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Interlinked social policies, example 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/>
              <a:t>Policies affected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5411788"/>
            <a:ext cx="3217863" cy="258762"/>
          </a:xfrm>
        </p:spPr>
        <p:txBody>
          <a:bodyPr/>
          <a:lstStyle/>
          <a:p>
            <a:r>
              <a:rPr lang="de-AT" dirty="0" err="1"/>
              <a:t>Fusszeile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5411788"/>
            <a:ext cx="892175" cy="258762"/>
          </a:xfrm>
        </p:spPr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7</a:t>
            </a:fld>
            <a:endParaRPr lang="de-AT"/>
          </a:p>
        </p:txBody>
      </p:sp>
      <p:sp>
        <p:nvSpPr>
          <p:cNvPr id="15" name="TextBox 14"/>
          <p:cNvSpPr txBox="1"/>
          <p:nvPr/>
        </p:nvSpPr>
        <p:spPr>
          <a:xfrm>
            <a:off x="378822" y="4976948"/>
            <a:ext cx="317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880 beds set up at </a:t>
            </a:r>
            <a:r>
              <a:rPr lang="en-US" sz="1000" dirty="0" err="1"/>
              <a:t>Messe</a:t>
            </a:r>
            <a:r>
              <a:rPr lang="en-US" sz="1000" dirty="0"/>
              <a:t> Wien in March 2020</a:t>
            </a:r>
          </a:p>
          <a:p>
            <a:r>
              <a:rPr lang="en-US" sz="1000" dirty="0"/>
              <a:t>Source: </a:t>
            </a:r>
            <a:r>
              <a:rPr lang="en-US" sz="1000" dirty="0" err="1"/>
              <a:t>Stadt</a:t>
            </a:r>
            <a:r>
              <a:rPr lang="en-US" sz="1000" dirty="0"/>
              <a:t> Wien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2215527"/>
            <a:ext cx="3960812" cy="270952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  <a:p>
            <a:r>
              <a:rPr lang="en-US" dirty="0"/>
              <a:t>Long-term care</a:t>
            </a:r>
          </a:p>
          <a:p>
            <a:r>
              <a:rPr lang="en-US" dirty="0"/>
              <a:t>Public health</a:t>
            </a:r>
          </a:p>
          <a:p>
            <a:r>
              <a:rPr lang="en-US" dirty="0"/>
              <a:t>Unemployment insurance</a:t>
            </a:r>
          </a:p>
          <a:p>
            <a:r>
              <a:rPr lang="en-US" dirty="0"/>
              <a:t>Poverty reduction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Family policy</a:t>
            </a:r>
          </a:p>
          <a:p>
            <a:r>
              <a:rPr lang="en-US" dirty="0"/>
              <a:t>… and many more</a:t>
            </a:r>
          </a:p>
          <a:p>
            <a:r>
              <a:rPr lang="en-US" dirty="0"/>
              <a:t>… in all sectors of the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16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 err="1"/>
              <a:t>Fusszeile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8</a:t>
            </a:fld>
            <a:endParaRPr lang="de-A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3326" y="113574"/>
            <a:ext cx="6916783" cy="903822"/>
          </a:xfrm>
        </p:spPr>
        <p:txBody>
          <a:bodyPr/>
          <a:lstStyle/>
          <a:p>
            <a:r>
              <a:rPr lang="en-US" dirty="0"/>
              <a:t>Courses 1</a:t>
            </a:r>
            <a:br>
              <a:rPr lang="en-US" dirty="0"/>
            </a:br>
            <a:r>
              <a:rPr lang="en-US" sz="2000" dirty="0"/>
              <a:t>Introduction to Health and Social Policy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4AA4408E-5793-2B73-21B7-76EDF9314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8482" y="2000804"/>
            <a:ext cx="4201927" cy="326783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social policy, social welfare and the welfare state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objectives, principles, actors,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social risk and (social) insurance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equity: concepts, issues and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comparative welfare state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subfields of social policy</a:t>
            </a:r>
          </a:p>
          <a:p>
            <a:pPr marL="615950" lvl="1" indent="-342900">
              <a:buFont typeface="Courier New" panose="02070309020205020404" pitchFamily="49" charset="0"/>
              <a:buChar char="o"/>
            </a:pPr>
            <a:r>
              <a:rPr lang="en-US" dirty="0"/>
              <a:t>poverty</a:t>
            </a:r>
          </a:p>
          <a:p>
            <a:pPr marL="615950" lvl="1" indent="-342900">
              <a:buFont typeface="Courier New" panose="02070309020205020404" pitchFamily="49" charset="0"/>
              <a:buChar char="o"/>
            </a:pPr>
            <a:r>
              <a:rPr lang="en-US" dirty="0"/>
              <a:t>pension</a:t>
            </a:r>
          </a:p>
          <a:p>
            <a:pPr marL="615950" lvl="1" indent="-342900">
              <a:buFont typeface="Courier New" panose="02070309020205020404" pitchFamily="49" charset="0"/>
              <a:buChar char="o"/>
            </a:pPr>
            <a:r>
              <a:rPr lang="en-US" dirty="0"/>
              <a:t>health and long-term care</a:t>
            </a:r>
          </a:p>
          <a:p>
            <a:pPr marL="615950" lvl="1" indent="-342900">
              <a:buFont typeface="Courier New" panose="02070309020205020404" pitchFamily="49" charset="0"/>
              <a:buChar char="o"/>
            </a:pPr>
            <a:r>
              <a:rPr lang="en-US" dirty="0"/>
              <a:t>labor market policies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88C23AA-C7CA-028E-083B-575DA2D1F3C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478483" y="1324247"/>
            <a:ext cx="3960811" cy="533136"/>
          </a:xfrm>
        </p:spPr>
        <p:txBody>
          <a:bodyPr/>
          <a:lstStyle/>
          <a:p>
            <a:pPr algn="ctr"/>
            <a:r>
              <a:rPr lang="en-US" dirty="0"/>
              <a:t>Topics covered</a:t>
            </a:r>
          </a:p>
        </p:txBody>
      </p:sp>
    </p:spTree>
    <p:extLst>
      <p:ext uri="{BB962C8B-B14F-4D97-AF65-F5344CB8AC3E}">
        <p14:creationId xmlns:p14="http://schemas.microsoft.com/office/powerpoint/2010/main" val="13749541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21188" y="2164591"/>
            <a:ext cx="3960000" cy="326783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Production and demand for health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Social health insurance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Public provision of healthcare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Healthcare labor markets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Economic epidemiology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Regulation of unhealthy goods and behaviors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48345" y="2164591"/>
            <a:ext cx="3960000" cy="326783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Healthcare consumers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Private health insurers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Hospitals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Physicians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Pharmaceutical industry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Behavioral health economics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Public healthcare industry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 err="1"/>
              <a:t>Fusszeile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9</a:t>
            </a:fld>
            <a:endParaRPr lang="de-A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3326" y="113574"/>
            <a:ext cx="6916783" cy="903822"/>
          </a:xfrm>
        </p:spPr>
        <p:txBody>
          <a:bodyPr/>
          <a:lstStyle/>
          <a:p>
            <a:r>
              <a:rPr lang="en-US" dirty="0"/>
              <a:t>Courses 2 &amp; 3</a:t>
            </a:r>
            <a:br>
              <a:rPr lang="en-US" dirty="0"/>
            </a:br>
            <a:r>
              <a:rPr lang="en-US" sz="2000" dirty="0"/>
              <a:t>2 perspectives on health economics and policy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/>
              <a:t>Private healthcare industry</a:t>
            </a:r>
          </a:p>
        </p:txBody>
      </p:sp>
    </p:spTree>
    <p:extLst>
      <p:ext uri="{BB962C8B-B14F-4D97-AF65-F5344CB8AC3E}">
        <p14:creationId xmlns:p14="http://schemas.microsoft.com/office/powerpoint/2010/main" val="336586628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Vorlage 16x10 mit Bildern V1.1.potx" id="{DFFD5360-FED6-4911-B37C-4BA0D75A5FE7}" vid="{7F013800-DE95-4547-9951-247593E959B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 DE 16x10 mit Bildern</Template>
  <TotalTime>0</TotalTime>
  <Words>1271</Words>
  <Application>Microsoft Office PowerPoint</Application>
  <PresentationFormat>On-screen Show (16:10)</PresentationFormat>
  <Paragraphs>184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Courier New</vt:lpstr>
      <vt:lpstr>Georgia</vt:lpstr>
      <vt:lpstr>Verdana</vt:lpstr>
      <vt:lpstr>Wingdings</vt:lpstr>
      <vt:lpstr>WU 16:10</vt:lpstr>
      <vt:lpstr>Health and Social Policy</vt:lpstr>
      <vt:lpstr>Teaching team</vt:lpstr>
      <vt:lpstr>Why a specialization in Health and Social Policy?</vt:lpstr>
      <vt:lpstr>Key facts about the specialization</vt:lpstr>
      <vt:lpstr>Courses offered in the specialization</vt:lpstr>
      <vt:lpstr>Interlinked social policies, example 1</vt:lpstr>
      <vt:lpstr>Interlinked social policies, example 2</vt:lpstr>
      <vt:lpstr>Courses 1 Introduction to Health and Social Policy</vt:lpstr>
      <vt:lpstr>Courses 2 &amp; 3 2 perspectives on health economics and policy</vt:lpstr>
      <vt:lpstr>Course 4 International and Transnational Social Policy</vt:lpstr>
      <vt:lpstr>Course 5 Social Policy Evaluation</vt:lpstr>
      <vt:lpstr>Policy and Evaluation Criteria</vt:lpstr>
      <vt:lpstr>Admission to the specialization</vt:lpstr>
      <vt:lpstr>Motivational letter</vt:lpstr>
      <vt:lpstr>Motivational letter, cont’d</vt:lpstr>
      <vt:lpstr>Many thanks for your attention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2017-08-28T09:46:20Z</dcterms:created>
  <dcterms:modified xsi:type="dcterms:W3CDTF">2024-01-15T14:36:16Z</dcterms:modified>
</cp:coreProperties>
</file>