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4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1689" r:id="rId2"/>
    <p:sldId id="1691" r:id="rId3"/>
    <p:sldId id="1702" r:id="rId4"/>
    <p:sldId id="1703" r:id="rId5"/>
    <p:sldId id="1695" r:id="rId6"/>
    <p:sldId id="1704" r:id="rId7"/>
    <p:sldId id="1707" r:id="rId8"/>
    <p:sldId id="1697" r:id="rId9"/>
    <p:sldId id="1709" r:id="rId10"/>
    <p:sldId id="1710" r:id="rId11"/>
    <p:sldId id="1711" r:id="rId12"/>
    <p:sldId id="1696" r:id="rId13"/>
    <p:sldId id="1708" r:id="rId14"/>
    <p:sldId id="1712" r:id="rId15"/>
  </p:sldIdLst>
  <p:sldSz cx="9144000" cy="5143500" type="screen16x9"/>
  <p:notesSz cx="6742113" cy="9872663"/>
  <p:custDataLst>
    <p:tags r:id="rId18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958" userDrawn="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orient="horz" pos="645" userDrawn="1">
          <p15:clr>
            <a:srgbClr val="A4A3A4"/>
          </p15:clr>
        </p15:guide>
        <p15:guide id="5" orient="horz" pos="804" userDrawn="1">
          <p15:clr>
            <a:srgbClr val="A4A3A4"/>
          </p15:clr>
        </p15:guide>
        <p15:guide id="6" pos="3061" userDrawn="1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5443" userDrawn="1">
          <p15:clr>
            <a:srgbClr val="A4A3A4"/>
          </p15:clr>
        </p15:guide>
        <p15:guide id="9" pos="5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64D74"/>
    <a:srgbClr val="FF0000"/>
    <a:srgbClr val="6297CC"/>
    <a:srgbClr val="4C88C4"/>
    <a:srgbClr val="A1C1E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87304" autoAdjust="0"/>
  </p:normalViewPr>
  <p:slideViewPr>
    <p:cSldViewPr snapToGrid="0">
      <p:cViewPr varScale="1">
        <p:scale>
          <a:sx n="89" d="100"/>
          <a:sy n="89" d="100"/>
        </p:scale>
        <p:origin x="1306" y="77"/>
      </p:cViewPr>
      <p:guideLst>
        <p:guide orient="horz" pos="2958"/>
        <p:guide orient="horz" pos="395"/>
        <p:guide orient="horz" pos="645"/>
        <p:guide orient="horz" pos="804"/>
        <p:guide pos="3061"/>
        <p:guide pos="181"/>
        <p:guide pos="5443"/>
        <p:guide pos="5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58" y="96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31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3" y="0"/>
            <a:ext cx="292231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900"/>
            <a:ext cx="2922318" cy="4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3" y="9376900"/>
            <a:ext cx="2922318" cy="4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D5ADFF-B7F6-446A-BB5A-8EBF859180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01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50659" cy="5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2013" y="2"/>
            <a:ext cx="2950659" cy="5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757238"/>
            <a:ext cx="6602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505" y="4700295"/>
            <a:ext cx="4915664" cy="439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02168"/>
            <a:ext cx="2950659" cy="4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2013" y="9402168"/>
            <a:ext cx="2950659" cy="4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6" rIns="90836" bIns="454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A9C66B-55F6-4BF0-9CC7-4142D749DA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244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C66B-55F6-4BF0-9CC7-4142D749DA2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18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C66B-55F6-4BF0-9CC7-4142D749DA2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4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C66B-55F6-4BF0-9CC7-4142D749DA2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0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C66B-55F6-4BF0-9CC7-4142D749DA2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02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C66B-55F6-4BF0-9CC7-4142D749DA2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0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C66B-55F6-4BF0-9CC7-4142D749DA2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64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C66B-55F6-4BF0-9CC7-4142D749DA2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2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auto"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800">
              <a:latin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494846"/>
            <a:ext cx="9144000" cy="2029529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77800" indent="-177800" algn="ctr">
              <a:defRPr/>
            </a:pPr>
            <a:endParaRPr lang="de-AT"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2494846"/>
            <a:ext cx="9144000" cy="2029529"/>
          </a:xfrm>
          <a:prstGeom prst="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800"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688847"/>
            <a:ext cx="9036424" cy="473453"/>
          </a:xfrm>
          <a:prstGeom prst="rect">
            <a:avLst/>
          </a:prstGeom>
          <a:noFill/>
        </p:spPr>
        <p:txBody>
          <a:bodyPr lIns="288000"/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7" y="604660"/>
            <a:ext cx="3739313" cy="7669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117" y="1642835"/>
            <a:ext cx="607328" cy="4367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57489" y="1700354"/>
            <a:ext cx="1234912" cy="3447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34" y="1620610"/>
            <a:ext cx="515885" cy="51588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16743" y="1685363"/>
            <a:ext cx="1041272" cy="365246"/>
          </a:xfrm>
          <a:prstGeom prst="rect">
            <a:avLst/>
          </a:prstGeom>
        </p:spPr>
      </p:pic>
      <p:sp>
        <p:nvSpPr>
          <p:cNvPr id="22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160713"/>
            <a:ext cx="9036424" cy="445824"/>
          </a:xfrm>
        </p:spPr>
        <p:txBody>
          <a:bodyPr lIns="288000"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57108"/>
            <a:ext cx="9036424" cy="445824"/>
          </a:xfrm>
        </p:spPr>
        <p:txBody>
          <a:bodyPr lIns="28800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84950" y="604660"/>
            <a:ext cx="2247900" cy="766916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Add additional </a:t>
            </a:r>
            <a:r>
              <a:rPr lang="de-DE" dirty="0" err="1"/>
              <a:t>logos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(e.g. Corporate Partners)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FB017-83F7-4044-B49C-CA9E361193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451B5BB-9B0D-4242-B1EC-27EB12C07DE7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7624" y="411510"/>
            <a:ext cx="8680326" cy="342900"/>
          </a:xfrm>
          <a:prstGeom prst="rect">
            <a:avLst/>
          </a:prstGeom>
        </p:spPr>
        <p:txBody>
          <a:bodyPr anchor="ctr"/>
          <a:lstStyle/>
          <a:p>
            <a:r>
              <a:rPr lang="de-DE" dirty="0"/>
              <a:t>TITELMASTER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7178" y="123478"/>
            <a:ext cx="5788198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44577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3568" y="0"/>
            <a:ext cx="5945832" cy="4457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64C90-3F71-4378-B927-8FF95F5324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33A48E8-59A3-4FB1-8144-CC75EECA8056}" type="datetime3">
              <a:rPr lang="en-US" smtClean="0"/>
              <a:t>15 January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3568" y="928142"/>
            <a:ext cx="4074418" cy="172933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19340" y="928142"/>
            <a:ext cx="4074418" cy="172933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3568" y="2804567"/>
            <a:ext cx="4074418" cy="172933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19340" y="2804567"/>
            <a:ext cx="4074418" cy="172933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783F0-F5F9-4A26-9EEB-A1863ED3C5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E5BCEC-99C2-44DB-A9B0-AB8A3A8050BC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7624" y="411510"/>
            <a:ext cx="8680326" cy="342900"/>
          </a:xfrm>
          <a:prstGeom prst="rect">
            <a:avLst/>
          </a:prstGeom>
        </p:spPr>
        <p:txBody>
          <a:bodyPr anchor="ctr"/>
          <a:lstStyle/>
          <a:p>
            <a:r>
              <a:rPr lang="de-DE" dirty="0"/>
              <a:t>TITELMASTER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7178" y="123478"/>
            <a:ext cx="5788198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3568" y="915566"/>
            <a:ext cx="8308032" cy="3542134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1C0E-1669-4452-8963-5C22F1B1E9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130FCF7-58B3-4DFD-B186-46A88C7FDA00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7624" y="411510"/>
            <a:ext cx="8680326" cy="342900"/>
          </a:xfrm>
          <a:prstGeom prst="rect">
            <a:avLst/>
          </a:prstGeom>
        </p:spPr>
        <p:txBody>
          <a:bodyPr anchor="ctr"/>
          <a:lstStyle/>
          <a:p>
            <a:r>
              <a:rPr lang="de-DE" dirty="0"/>
              <a:t>TITELMASTER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7178" y="123478"/>
            <a:ext cx="5788198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0E0FA-6760-4644-8979-E920CD68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FCB428-FFB2-AF4D-9251-33BC71DB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CA014-2AD7-F64E-A7C5-83682D5E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1DAB-7042-D44F-A33D-D10EC8459B44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CFAA44-CF05-4C43-B979-FD373CF4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9DCA60-3D98-B545-B222-E33F8529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0582-9096-ED4D-AF53-9CCC875AB3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63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23363-0D6F-6548-B2E7-6AF59A8A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9DD416-416B-234A-8423-4BB2788E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1DAB-7042-D44F-A33D-D10EC8459B44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3CDAA-90D5-9643-88E9-39AB776E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E149C7-4245-C743-8FE0-8FA21EB1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0582-9096-ED4D-AF53-9CCC875AB3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2104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2" y="414840"/>
            <a:ext cx="8680326" cy="342900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A89AE-ACA0-4717-B0BB-5A5FF89EF8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2" y="142405"/>
            <a:ext cx="8680772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6C1AE8A-6F86-456B-9C40-4A67AA1BADF4}" type="datetime3">
              <a:rPr lang="en-US" smtClean="0"/>
              <a:t>15 January 2024</a:t>
            </a:fld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475656" y="2397149"/>
            <a:ext cx="7128842" cy="1182713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77800" indent="-177800" algn="ctr">
              <a:defRPr/>
            </a:pPr>
            <a:endParaRPr lang="de-AT"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A7FD6-D123-4040-ADB4-BF674BE809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F78AC7-F132-4C9D-98A4-C252F8390998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2499742"/>
            <a:ext cx="6342514" cy="1080120"/>
          </a:xfrm>
        </p:spPr>
        <p:txBody>
          <a:bodyPr anchor="b"/>
          <a:lstStyle>
            <a:lvl1pPr marL="0" indent="0">
              <a:buNone/>
              <a:defRPr lang="de-DE" sz="2800" b="1" kern="1200" cap="all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1187624" y="2140119"/>
            <a:ext cx="792088" cy="549090"/>
          </a:xfrm>
          <a:prstGeom prst="parallelogram">
            <a:avLst>
              <a:gd name="adj" fmla="val 51859"/>
            </a:avLst>
          </a:prstGeom>
          <a:solidFill>
            <a:srgbClr val="DDDDDD"/>
          </a:solidFill>
          <a:ln w="635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lIns="72000" tIns="0" rIns="0" bIns="0" anchor="ctr"/>
          <a:lstStyle/>
          <a:p>
            <a:endParaRPr lang="en-US">
              <a:solidFill>
                <a:srgbClr val="4D4D4D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293308" y="2139950"/>
            <a:ext cx="576262" cy="549275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4D4D4D"/>
                </a:solidFill>
              </a:defRPr>
            </a:lvl1pPr>
            <a:lvl2pPr marL="457200" indent="0">
              <a:buNone/>
              <a:defRPr>
                <a:solidFill>
                  <a:srgbClr val="4D4D4D"/>
                </a:solidFill>
              </a:defRPr>
            </a:lvl2pPr>
            <a:lvl3pPr marL="914400" indent="0">
              <a:buNone/>
              <a:defRPr>
                <a:solidFill>
                  <a:srgbClr val="4D4D4D"/>
                </a:solidFill>
              </a:defRPr>
            </a:lvl3pPr>
            <a:lvl4pPr marL="1371600" indent="0">
              <a:buNone/>
              <a:defRPr>
                <a:solidFill>
                  <a:srgbClr val="4D4D4D"/>
                </a:solidFill>
              </a:defRPr>
            </a:lvl4pPr>
            <a:lvl5pPr marL="1828800" indent="0">
              <a:buNone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#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7760" y="915566"/>
            <a:ext cx="4028256" cy="35421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63344" y="915566"/>
            <a:ext cx="4028256" cy="35421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645B0-BDE2-4921-9064-919F375535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5EEC91B-C94A-442B-B5F9-485B7F6A0F90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17624" y="411510"/>
            <a:ext cx="8680326" cy="342900"/>
          </a:xfrm>
          <a:prstGeom prst="rect">
            <a:avLst/>
          </a:prstGeom>
        </p:spPr>
        <p:txBody>
          <a:bodyPr anchor="ctr"/>
          <a:lstStyle/>
          <a:p>
            <a:r>
              <a:rPr lang="de-DE" dirty="0"/>
              <a:t>TITELMASTER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7178" y="123478"/>
            <a:ext cx="5788198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151335"/>
            <a:ext cx="389448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3568" y="1631156"/>
            <a:ext cx="389448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90786" y="1151335"/>
            <a:ext cx="389601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90786" y="1631156"/>
            <a:ext cx="389601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8FC55-9A35-4639-A443-C97E65EA62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5C18C2-8089-4CDE-A69A-9DA64BB2803D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7624" y="411510"/>
            <a:ext cx="8680326" cy="342900"/>
          </a:xfrm>
          <a:prstGeom prst="rect">
            <a:avLst/>
          </a:prstGeom>
        </p:spPr>
        <p:txBody>
          <a:bodyPr anchor="ctr"/>
          <a:lstStyle/>
          <a:p>
            <a:r>
              <a:rPr lang="de-DE" dirty="0"/>
              <a:t>TITELMASTER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7178" y="123478"/>
            <a:ext cx="5788198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A52E8-636F-4C47-B9FE-131FD104A9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59D30CC-FE7C-45BC-A0CC-9E7893F25C8B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32149" y="456481"/>
            <a:ext cx="8405839" cy="342900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2149" y="138469"/>
            <a:ext cx="5513266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E29C1-92FB-47AC-A495-CE3D642520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8BF8D62-00B9-4B50-8C7B-252D51BA6433}" type="datetime3">
              <a:rPr lang="en-US" smtClean="0"/>
              <a:t>15 January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591" y="411509"/>
            <a:ext cx="3008313" cy="66481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12" y="915566"/>
            <a:ext cx="4906888" cy="367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959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8C729-FB5C-4F32-AAA6-A206FF4A96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B96B403-94EE-466F-8D00-8AF4FB16A3A3}" type="datetime3">
              <a:rPr lang="en-US" smtClean="0"/>
              <a:t>15 January 2024</a:t>
            </a:fld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7178" y="123478"/>
            <a:ext cx="5788198" cy="21590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de-DE" dirty="0"/>
              <a:t>SECTION TITELMASTER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16A19-7348-474D-8E43-43B765FA63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E1A0334-AD3B-4FD1-B205-582E5DCEFBB8}" type="datetime3">
              <a:rPr lang="en-US" smtClean="0"/>
              <a:t>15 January 2024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011263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270" imgH="270" progId="TCLayout.ActiveDocument.1">
                  <p:embed/>
                </p:oleObj>
              </mc:Choice>
              <mc:Fallback>
                <p:oleObj name="think-cell Folie" r:id="rId18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2" y="915565"/>
            <a:ext cx="8307387" cy="35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Textformat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308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4914960"/>
            <a:ext cx="539552" cy="22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lang="en-US" sz="800" b="0" kern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fld id="{60571886-5EB1-4A85-9486-0BF5135B49D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 flipV="1">
            <a:off x="558602" y="915565"/>
            <a:ext cx="0" cy="409140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331148" y="4913670"/>
            <a:ext cx="2133600" cy="223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4E77-559E-449C-856A-CCFAF2461B54}" type="datetime3">
              <a:rPr lang="en-US" smtClean="0"/>
              <a:t>15 January 2024</a:t>
            </a:fld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6930" y="2430348"/>
            <a:ext cx="376938" cy="2572833"/>
            <a:chOff x="123125" y="2619165"/>
            <a:chExt cx="349275" cy="2384016"/>
          </a:xfrm>
        </p:grpSpPr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 rot="16200000">
              <a:off x="134375" y="3597677"/>
              <a:ext cx="329428" cy="236918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 rot="16200000">
              <a:off x="164278" y="3207656"/>
              <a:ext cx="269623" cy="269623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 rot="16200000">
              <a:off x="136788" y="2808289"/>
              <a:ext cx="524735" cy="146488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 rot="16200000">
              <a:off x="-47213" y="2789504"/>
              <a:ext cx="524735" cy="18406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25319" y="4368284"/>
              <a:ext cx="1053689" cy="216106"/>
            </a:xfrm>
            <a:prstGeom prst="rect">
              <a:avLst/>
            </a:prstGeom>
          </p:spPr>
        </p:pic>
      </p:grpSp>
      <p:sp>
        <p:nvSpPr>
          <p:cNvPr id="5" name="Textfeld 4"/>
          <p:cNvSpPr txBox="1"/>
          <p:nvPr userDrawn="1"/>
        </p:nvSpPr>
        <p:spPr>
          <a:xfrm rot="16200000">
            <a:off x="-427837" y="1470300"/>
            <a:ext cx="1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700" dirty="0"/>
              <a:t>ÖH SBWL </a:t>
            </a:r>
            <a:r>
              <a:rPr lang="de-AT" sz="700" dirty="0" err="1"/>
              <a:t>Presentation</a:t>
            </a:r>
            <a:endParaRPr lang="de-AT" sz="700" dirty="0"/>
          </a:p>
          <a:p>
            <a:pPr algn="l"/>
            <a:r>
              <a:rPr lang="de-AT" sz="700" dirty="0"/>
              <a:t>Prof. Dr. Jonas Puck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kern="1200" dirty="0" smtClean="0">
          <a:solidFill>
            <a:srgbClr val="336699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.ac.at/iib/ii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SBWL International Business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SBWL Presentation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Dr. Evelyn Reithofer, Hannah Brückler &amp; Rita </a:t>
            </a:r>
            <a:r>
              <a:rPr lang="en-US"/>
              <a:t>Eigl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061CFD0-FFD2-354C-A48A-A27F9037B495}"/>
              </a:ext>
            </a:extLst>
          </p:cNvPr>
          <p:cNvGrpSpPr/>
          <p:nvPr/>
        </p:nvGrpSpPr>
        <p:grpSpPr>
          <a:xfrm>
            <a:off x="1176304" y="4401943"/>
            <a:ext cx="6791393" cy="591317"/>
            <a:chOff x="1370611" y="5445516"/>
            <a:chExt cx="9450778" cy="798576"/>
          </a:xfrm>
        </p:grpSpPr>
        <p:pic>
          <p:nvPicPr>
            <p:cNvPr id="12" name="Picture 2" descr="WWF Logo, WWF Symbol, Meaning, History and Evolution">
              <a:extLst>
                <a:ext uri="{FF2B5EF4-FFF2-40B4-BE49-F238E27FC236}">
                  <a16:creationId xmlns:a16="http://schemas.microsoft.com/office/drawing/2014/main" id="{9AE06684-13EB-8E43-BF81-0D043FEFD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611" y="5671942"/>
              <a:ext cx="521390" cy="52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BCG Bridge to Consulting Application is ending soon! - USC ...">
              <a:extLst>
                <a:ext uri="{FF2B5EF4-FFF2-40B4-BE49-F238E27FC236}">
                  <a16:creationId xmlns:a16="http://schemas.microsoft.com/office/drawing/2014/main" id="{A2C296A9-5535-B94D-ACF9-C3AF09AEA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202" y="5767536"/>
              <a:ext cx="707842" cy="302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Accenture Logo | Significado, História e PNG">
              <a:extLst>
                <a:ext uri="{FF2B5EF4-FFF2-40B4-BE49-F238E27FC236}">
                  <a16:creationId xmlns:a16="http://schemas.microsoft.com/office/drawing/2014/main" id="{BF2550CB-84FE-664F-B7AD-7C208CF67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842" y="5445516"/>
              <a:ext cx="1419691" cy="798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AD3E29E1-F05B-0D45-895A-1F24007FA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439" y="5760262"/>
              <a:ext cx="859834" cy="29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UK Qlik Consultants | Datoniq">
              <a:extLst>
                <a:ext uri="{FF2B5EF4-FFF2-40B4-BE49-F238E27FC236}">
                  <a16:creationId xmlns:a16="http://schemas.microsoft.com/office/drawing/2014/main" id="{1A07E4E7-7AC8-B340-9D78-B0A41B3E9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2063" y="5671942"/>
              <a:ext cx="979326" cy="43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DF579240-4C88-1A4D-AD51-9EBA14CBD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990" y="5760262"/>
              <a:ext cx="1113944" cy="33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0C09C81-C3AE-BA49-8ADE-DF18653F5F10}"/>
              </a:ext>
            </a:extLst>
          </p:cNvPr>
          <p:cNvGrpSpPr/>
          <p:nvPr/>
        </p:nvGrpSpPr>
        <p:grpSpPr>
          <a:xfrm>
            <a:off x="425189" y="478747"/>
            <a:ext cx="5080002" cy="3853419"/>
            <a:chOff x="708851" y="707396"/>
            <a:chExt cx="5946905" cy="4227663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ABD4493C-6ED7-614A-911D-3C68AE995314}"/>
                </a:ext>
              </a:extLst>
            </p:cNvPr>
            <p:cNvGrpSpPr/>
            <p:nvPr/>
          </p:nvGrpSpPr>
          <p:grpSpPr>
            <a:xfrm>
              <a:off x="708851" y="1673020"/>
              <a:ext cx="5946905" cy="3262039"/>
              <a:chOff x="685101" y="1925394"/>
              <a:chExt cx="5946905" cy="3262039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" name="TextBox 26">
                <a:extLst>
                  <a:ext uri="{FF2B5EF4-FFF2-40B4-BE49-F238E27FC236}">
                    <a16:creationId xmlns:a16="http://schemas.microsoft.com/office/drawing/2014/main" id="{BF699322-2CDF-5347-89F5-38767ACCA891}"/>
                  </a:ext>
                </a:extLst>
              </p:cNvPr>
              <p:cNvSpPr txBox="1"/>
              <p:nvPr/>
            </p:nvSpPr>
            <p:spPr>
              <a:xfrm>
                <a:off x="685101" y="4421574"/>
                <a:ext cx="5946905" cy="765859"/>
              </a:xfrm>
              <a:prstGeom prst="flowChartAlternateProcess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lang="de-DE" sz="1500" dirty="0">
                    <a:latin typeface="+mj-lt"/>
                  </a:rPr>
                  <a:t>	Strong IB </a:t>
                </a:r>
                <a:r>
                  <a:rPr lang="de-DE" sz="1500" dirty="0" err="1">
                    <a:latin typeface="+mj-lt"/>
                  </a:rPr>
                  <a:t>community</a:t>
                </a:r>
                <a:r>
                  <a:rPr lang="de-DE" sz="1500" dirty="0">
                    <a:latin typeface="+mj-lt"/>
                  </a:rPr>
                  <a:t> </a:t>
                </a:r>
                <a:r>
                  <a:rPr lang="de-DE" sz="1500" dirty="0" err="1">
                    <a:latin typeface="+mj-lt"/>
                  </a:rPr>
                  <a:t>and</a:t>
                </a:r>
                <a:r>
                  <a:rPr lang="de-DE" sz="1500" dirty="0">
                    <a:latin typeface="+mj-lt"/>
                  </a:rPr>
                  <a:t> IB </a:t>
                </a:r>
                <a:r>
                  <a:rPr lang="de-DE" sz="1500" dirty="0" err="1">
                    <a:latin typeface="+mj-lt"/>
                  </a:rPr>
                  <a:t>faculty</a:t>
                </a:r>
                <a:r>
                  <a:rPr lang="de-DE" sz="1500" dirty="0">
                    <a:latin typeface="+mj-lt"/>
                  </a:rPr>
                  <a:t>  </a:t>
                </a:r>
              </a:p>
              <a:p>
                <a:pPr>
                  <a:lnSpc>
                    <a:spcPts val="2100"/>
                  </a:lnSpc>
                </a:pPr>
                <a:r>
                  <a:rPr lang="de-DE" sz="1500" dirty="0">
                    <a:latin typeface="+mj-lt"/>
                  </a:rPr>
                  <a:t>	CEMS </a:t>
                </a:r>
                <a:r>
                  <a:rPr lang="de-DE" sz="1500" dirty="0" err="1">
                    <a:latin typeface="+mj-lt"/>
                  </a:rPr>
                  <a:t>and</a:t>
                </a:r>
                <a:r>
                  <a:rPr lang="de-DE" sz="1500" dirty="0">
                    <a:latin typeface="+mj-lt"/>
                  </a:rPr>
                  <a:t> SIMC Talk </a:t>
                </a:r>
              </a:p>
            </p:txBody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59C4D1B-F289-5347-A938-C92DE68EC87D}"/>
                  </a:ext>
                </a:extLst>
              </p:cNvPr>
              <p:cNvSpPr txBox="1"/>
              <p:nvPr/>
            </p:nvSpPr>
            <p:spPr>
              <a:xfrm>
                <a:off x="685101" y="2995257"/>
                <a:ext cx="5946905" cy="1092750"/>
              </a:xfrm>
              <a:prstGeom prst="flowChartAlternateProcess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lang="de-DE" sz="1500" dirty="0">
                    <a:latin typeface="+mj-lt"/>
                  </a:rPr>
                  <a:t>	</a:t>
                </a:r>
                <a:r>
                  <a:rPr lang="de-DE" sz="1500" dirty="0" err="1">
                    <a:latin typeface="+mj-lt"/>
                  </a:rPr>
                  <a:t>Social</a:t>
                </a:r>
                <a:r>
                  <a:rPr lang="de-DE" sz="1500" dirty="0">
                    <a:latin typeface="+mj-lt"/>
                  </a:rPr>
                  <a:t> </a:t>
                </a:r>
                <a:r>
                  <a:rPr lang="de-DE" sz="1500" dirty="0" err="1">
                    <a:latin typeface="+mj-lt"/>
                  </a:rPr>
                  <a:t>events</a:t>
                </a:r>
                <a:r>
                  <a:rPr lang="de-DE" sz="1500" dirty="0">
                    <a:latin typeface="+mj-lt"/>
                  </a:rPr>
                  <a:t>: </a:t>
                </a:r>
                <a:r>
                  <a:rPr lang="de-DE" sz="1500" dirty="0" err="1">
                    <a:latin typeface="+mj-lt"/>
                  </a:rPr>
                  <a:t>meet@Christmasmarket</a:t>
                </a:r>
                <a:endParaRPr lang="de-DE" sz="1500" dirty="0">
                  <a:latin typeface="+mj-lt"/>
                </a:endParaRPr>
              </a:p>
              <a:p>
                <a:pPr>
                  <a:lnSpc>
                    <a:spcPts val="2100"/>
                  </a:lnSpc>
                </a:pPr>
                <a:r>
                  <a:rPr lang="de-DE" sz="1500" dirty="0">
                    <a:latin typeface="+mj-lt"/>
                  </a:rPr>
                  <a:t>	</a:t>
                </a:r>
                <a:r>
                  <a:rPr lang="de-DE" sz="1500" dirty="0" err="1">
                    <a:latin typeface="+mj-lt"/>
                  </a:rPr>
                  <a:t>Beerpong</a:t>
                </a:r>
                <a:r>
                  <a:rPr lang="de-DE" sz="1500" dirty="0">
                    <a:latin typeface="+mj-lt"/>
                  </a:rPr>
                  <a:t> Championship</a:t>
                </a:r>
              </a:p>
              <a:p>
                <a:pPr>
                  <a:lnSpc>
                    <a:spcPts val="2100"/>
                  </a:lnSpc>
                </a:pPr>
                <a:r>
                  <a:rPr lang="de-DE" sz="1500" dirty="0">
                    <a:latin typeface="+mj-lt"/>
                  </a:rPr>
                  <a:t>	</a:t>
                </a:r>
                <a:r>
                  <a:rPr lang="de-DE" sz="1500" dirty="0" err="1">
                    <a:latin typeface="+mj-lt"/>
                  </a:rPr>
                  <a:t>Cooperation</a:t>
                </a:r>
                <a:r>
                  <a:rPr lang="de-DE" sz="1500" dirty="0">
                    <a:latin typeface="+mj-lt"/>
                  </a:rPr>
                  <a:t> </a:t>
                </a:r>
                <a:r>
                  <a:rPr lang="de-DE" sz="1500" dirty="0" err="1">
                    <a:latin typeface="+mj-lt"/>
                  </a:rPr>
                  <a:t>with</a:t>
                </a:r>
                <a:r>
                  <a:rPr lang="de-DE" sz="1500" dirty="0">
                    <a:latin typeface="+mj-lt"/>
                  </a:rPr>
                  <a:t> PLUS at Babenberger Passage</a:t>
                </a:r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0F7C3C5-9C3D-7743-B513-E95904D7D1BB}"/>
                  </a:ext>
                </a:extLst>
              </p:cNvPr>
              <p:cNvSpPr txBox="1"/>
              <p:nvPr/>
            </p:nvSpPr>
            <p:spPr>
              <a:xfrm>
                <a:off x="685102" y="1925394"/>
                <a:ext cx="5946904" cy="765859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lang="de-DE" sz="1500" dirty="0">
                    <a:latin typeface="+mj-lt"/>
                  </a:rPr>
                  <a:t>	Corporate </a:t>
                </a:r>
                <a:r>
                  <a:rPr lang="de-DE" sz="1500" dirty="0" err="1">
                    <a:latin typeface="+mj-lt"/>
                  </a:rPr>
                  <a:t>events</a:t>
                </a:r>
                <a:r>
                  <a:rPr lang="de-DE" sz="1500" dirty="0">
                    <a:latin typeface="+mj-lt"/>
                  </a:rPr>
                  <a:t>: </a:t>
                </a:r>
                <a:r>
                  <a:rPr lang="de-DE" sz="1500" dirty="0" err="1">
                    <a:latin typeface="+mj-lt"/>
                  </a:rPr>
                  <a:t>with</a:t>
                </a:r>
                <a:r>
                  <a:rPr lang="de-DE" sz="1500" dirty="0">
                    <a:latin typeface="+mj-lt"/>
                  </a:rPr>
                  <a:t> REWE, Accenture, BCG, 	WWF </a:t>
                </a:r>
                <a:r>
                  <a:rPr lang="de-DE" sz="1500" dirty="0" err="1">
                    <a:latin typeface="+mj-lt"/>
                  </a:rPr>
                  <a:t>and</a:t>
                </a:r>
                <a:r>
                  <a:rPr lang="de-DE" sz="1500" dirty="0">
                    <a:latin typeface="+mj-lt"/>
                  </a:rPr>
                  <a:t> </a:t>
                </a:r>
                <a:r>
                  <a:rPr lang="de-DE" sz="1500" dirty="0" err="1">
                    <a:latin typeface="+mj-lt"/>
                  </a:rPr>
                  <a:t>others</a:t>
                </a:r>
                <a:r>
                  <a:rPr lang="de-DE" sz="1500" dirty="0">
                    <a:latin typeface="+mj-lt"/>
                  </a:rPr>
                  <a:t>. </a:t>
                </a:r>
              </a:p>
            </p:txBody>
          </p:sp>
          <p:pic>
            <p:nvPicPr>
              <p:cNvPr id="8" name="Grafik 7" descr="Verbindungen">
                <a:extLst>
                  <a:ext uri="{FF2B5EF4-FFF2-40B4-BE49-F238E27FC236}">
                    <a16:creationId xmlns:a16="http://schemas.microsoft.com/office/drawing/2014/main" id="{16979D0F-A3A6-9A4C-8E2E-D2B3DC182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786" y="3161395"/>
                <a:ext cx="755856" cy="755856"/>
              </a:xfrm>
              <a:prstGeom prst="rect">
                <a:avLst/>
              </a:prstGeom>
            </p:spPr>
          </p:pic>
          <p:pic>
            <p:nvPicPr>
              <p:cNvPr id="9" name="Grafik 8" descr="Händedruck">
                <a:extLst>
                  <a:ext uri="{FF2B5EF4-FFF2-40B4-BE49-F238E27FC236}">
                    <a16:creationId xmlns:a16="http://schemas.microsoft.com/office/drawing/2014/main" id="{CDE8CCB8-EDD7-474D-BE82-15FDEA95A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786" y="1987004"/>
                <a:ext cx="747637" cy="747637"/>
              </a:xfrm>
              <a:prstGeom prst="rect">
                <a:avLst/>
              </a:prstGeom>
            </p:spPr>
          </p:pic>
          <p:pic>
            <p:nvPicPr>
              <p:cNvPr id="10" name="Grafik 9" descr="Kundenbewertung RNL">
                <a:extLst>
                  <a:ext uri="{FF2B5EF4-FFF2-40B4-BE49-F238E27FC236}">
                    <a16:creationId xmlns:a16="http://schemas.microsoft.com/office/drawing/2014/main" id="{62876B9E-9518-E340-A8E0-315FF987B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308" y="4493754"/>
                <a:ext cx="603276" cy="603276"/>
              </a:xfrm>
              <a:prstGeom prst="rect">
                <a:avLst/>
              </a:prstGeom>
            </p:spPr>
          </p:pic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5CF262E-45D1-BF42-A8E8-01531E7E2F29}"/>
                </a:ext>
              </a:extLst>
            </p:cNvPr>
            <p:cNvSpPr txBox="1"/>
            <p:nvPr/>
          </p:nvSpPr>
          <p:spPr>
            <a:xfrm>
              <a:off x="708852" y="707396"/>
              <a:ext cx="5946904" cy="602413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625" dirty="0">
                  <a:latin typeface="+mj-lt"/>
                </a:rPr>
                <a:t>EVENTS @ IB CLUB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64EC0E9B-9160-0F4B-98B2-487070FAB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9079" y="478747"/>
            <a:ext cx="2909734" cy="38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6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DA7F5DB-4773-9349-A5BC-DA6CD14ABAD6}"/>
              </a:ext>
            </a:extLst>
          </p:cNvPr>
          <p:cNvSpPr txBox="1"/>
          <p:nvPr/>
        </p:nvSpPr>
        <p:spPr>
          <a:xfrm>
            <a:off x="5340115" y="2237314"/>
            <a:ext cx="3323825" cy="2166836"/>
          </a:xfrm>
          <a:prstGeom prst="round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4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JOIN US ON INSTAGRAM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5DF78E-D4E5-9641-8082-AC43FFF7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632320"/>
            <a:ext cx="3195400" cy="38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E6A13DC-E557-45AD-B6F7-4EF586A15279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semester we select students based on a combination of two different approaches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Entry into the SBWL</a:t>
            </a:r>
          </a:p>
        </p:txBody>
      </p:sp>
      <p:grpSp>
        <p:nvGrpSpPr>
          <p:cNvPr id="16" name="Gruppierung 6"/>
          <p:cNvGrpSpPr/>
          <p:nvPr/>
        </p:nvGrpSpPr>
        <p:grpSpPr>
          <a:xfrm>
            <a:off x="1107709" y="2420509"/>
            <a:ext cx="7434312" cy="1201643"/>
            <a:chOff x="729015" y="2230807"/>
            <a:chExt cx="4974531" cy="1201643"/>
          </a:xfrm>
          <a:solidFill>
            <a:srgbClr val="336699"/>
          </a:solidFill>
        </p:grpSpPr>
        <p:sp>
          <p:nvSpPr>
            <p:cNvPr id="20" name="Rechteck 19"/>
            <p:cNvSpPr/>
            <p:nvPr/>
          </p:nvSpPr>
          <p:spPr bwMode="auto">
            <a:xfrm>
              <a:off x="729015" y="2233671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50%</a:t>
              </a:r>
              <a:endParaRPr lang="en-US" sz="24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29015" y="2856450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50%</a:t>
              </a:r>
              <a:endParaRPr lang="en-US" sz="24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476395" y="2230807"/>
              <a:ext cx="4227151" cy="58173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Average of the best 27 ECTS (Bachelor level)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1476395" y="2859316"/>
              <a:ext cx="4227151" cy="57313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Entry exam (multiple-choice)</a:t>
              </a:r>
            </a:p>
          </p:txBody>
        </p:sp>
      </p:grpSp>
      <p:grpSp>
        <p:nvGrpSpPr>
          <p:cNvPr id="19" name="Gruppierung 18"/>
          <p:cNvGrpSpPr/>
          <p:nvPr/>
        </p:nvGrpSpPr>
        <p:grpSpPr>
          <a:xfrm rot="1517395">
            <a:off x="6663996" y="2043950"/>
            <a:ext cx="2350170" cy="753119"/>
            <a:chOff x="5887294" y="3726702"/>
            <a:chExt cx="2350170" cy="753119"/>
          </a:xfrm>
        </p:grpSpPr>
        <p:sp>
          <p:nvSpPr>
            <p:cNvPr id="3" name="Rechteck 2"/>
            <p:cNvSpPr/>
            <p:nvPr/>
          </p:nvSpPr>
          <p:spPr bwMode="auto">
            <a:xfrm>
              <a:off x="5934772" y="3762306"/>
              <a:ext cx="2267083" cy="68837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b="1" dirty="0"/>
                <a:t>Summer 2024</a:t>
              </a:r>
              <a:br>
                <a:rPr lang="en-US" b="1" dirty="0"/>
              </a:br>
              <a:r>
                <a:rPr lang="en-US" dirty="0"/>
                <a:t>about 160 students</a:t>
              </a: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5887294" y="3726702"/>
              <a:ext cx="2350170" cy="753119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61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BADA14-128E-4495-B894-1C1A7116E15B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of Bachelor or Master Thesis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else is possible?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1107709" y="1153687"/>
            <a:ext cx="1038240" cy="576000"/>
          </a:xfrm>
          <a:prstGeom prst="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Assignment</a:t>
            </a:r>
            <a:endParaRPr lang="en-US" sz="1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07709" y="1795993"/>
            <a:ext cx="1038240" cy="576000"/>
          </a:xfrm>
          <a:prstGeom prst="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Procedure</a:t>
            </a:r>
            <a:endParaRPr lang="en-US" sz="1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224649" y="1153687"/>
            <a:ext cx="6317371" cy="584594"/>
          </a:xfrm>
          <a:prstGeom prst="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algn="l"/>
            <a:r>
              <a:rPr lang="en-US" sz="1000" dirty="0">
                <a:solidFill>
                  <a:schemeClr val="bg1"/>
                </a:solidFill>
              </a:rPr>
              <a:t>Twice every semester (March, June, October, December) we publish a list of thesis topics for which students can apply 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2224649" y="1801722"/>
            <a:ext cx="6317371" cy="581730"/>
          </a:xfrm>
          <a:prstGeom prst="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algn="l"/>
            <a:r>
              <a:rPr lang="en-US" sz="1000" dirty="0">
                <a:solidFill>
                  <a:schemeClr val="bg1"/>
                </a:solidFill>
              </a:rPr>
              <a:t>In case you have a specific topic you would like to supervise or have a student who is interested in writing a thesis with you, do not hesitate to contact sbwlib@wu.ac.at.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09" y="2446893"/>
            <a:ext cx="3962307" cy="22287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069" y="2446893"/>
            <a:ext cx="3962308" cy="22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830550D-E952-4613-BBD6-4D7E64F98B45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Business Team Puck: follow us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Where are we?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1" y="1757558"/>
            <a:ext cx="2621854" cy="26218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83" y="1757558"/>
            <a:ext cx="2621854" cy="26218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99" y="1044740"/>
            <a:ext cx="596677" cy="5966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8" y="1043275"/>
            <a:ext cx="598142" cy="5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5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830550D-E952-4613-BBD6-4D7E64F98B45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 for International Business: where to find us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pic>
        <p:nvPicPr>
          <p:cNvPr id="16" name="Grafik 1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43" y="3504085"/>
            <a:ext cx="1896965" cy="957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feld 16"/>
          <p:cNvSpPr txBox="1"/>
          <p:nvPr/>
        </p:nvSpPr>
        <p:spPr>
          <a:xfrm>
            <a:off x="1905415" y="4461524"/>
            <a:ext cx="338327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50" b="1" dirty="0"/>
              <a:t>https://www.wu.ac.at/iib/iib/studies/sbwl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0" b="3610"/>
          <a:stretch/>
        </p:blipFill>
        <p:spPr>
          <a:xfrm>
            <a:off x="1107708" y="988113"/>
            <a:ext cx="7434311" cy="22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2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DFC84F-2B2C-4B68-BAF6-296553173C24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SBWL International Business aims to provide an understanding of relevant resources, markets, and strategies in IB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What do we offer?</a:t>
            </a:r>
          </a:p>
        </p:txBody>
      </p:sp>
      <p:grpSp>
        <p:nvGrpSpPr>
          <p:cNvPr id="33" name="Gruppierung 6"/>
          <p:cNvGrpSpPr/>
          <p:nvPr/>
        </p:nvGrpSpPr>
        <p:grpSpPr>
          <a:xfrm>
            <a:off x="1107709" y="1605163"/>
            <a:ext cx="7434312" cy="2447202"/>
            <a:chOff x="729015" y="1605164"/>
            <a:chExt cx="4974531" cy="2447202"/>
          </a:xfrm>
          <a:solidFill>
            <a:srgbClr val="336699"/>
          </a:solidFill>
        </p:grpSpPr>
        <p:sp>
          <p:nvSpPr>
            <p:cNvPr id="34" name="Rechteck 33"/>
            <p:cNvSpPr/>
            <p:nvPr/>
          </p:nvSpPr>
          <p:spPr bwMode="auto">
            <a:xfrm>
              <a:off x="729015" y="1610892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729015" y="2233671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729015" y="2856450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729015" y="3483985"/>
              <a:ext cx="694719" cy="568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1476395" y="1605164"/>
              <a:ext cx="4227151" cy="584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Academic excellence: </a:t>
              </a:r>
            </a:p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International strategies, markets, and resources across functions</a:t>
              </a: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1476395" y="2230807"/>
              <a:ext cx="4227151" cy="58173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Real world application:</a:t>
              </a:r>
            </a:p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Intense interactions with the corporate world</a:t>
              </a: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1476395" y="2859316"/>
              <a:ext cx="4227151" cy="57313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The „IIB-Experience“:</a:t>
              </a:r>
            </a:p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Small groups, varying class formats, motivated faculty</a:t>
              </a: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1476395" y="3483986"/>
              <a:ext cx="4227151" cy="568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The IB Club:</a:t>
              </a:r>
            </a:p>
            <a:p>
              <a:pPr algn="l"/>
              <a:r>
                <a:rPr lang="en-US" sz="10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Events, networking and talks organized for IB students</a:t>
              </a:r>
              <a:endParaRPr lang="en-US" sz="10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06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2761BB-FE7A-406D-96D9-5858F23F5BA6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Graduates continue their career in a wide range of positions, </a:t>
            </a:r>
            <a:br>
              <a:rPr lang="en-US" dirty="0"/>
            </a:br>
            <a:r>
              <a:rPr lang="en-US" dirty="0"/>
              <a:t>usually in an international environment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What do alumni do?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40535" y="1595334"/>
            <a:ext cx="302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621217" y="2439898"/>
            <a:ext cx="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614778" y="3241885"/>
            <a:ext cx="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21217" y="4051094"/>
            <a:ext cx="19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37" name="Gruppierung 6"/>
          <p:cNvGrpSpPr/>
          <p:nvPr/>
        </p:nvGrpSpPr>
        <p:grpSpPr>
          <a:xfrm>
            <a:off x="1107709" y="1605163"/>
            <a:ext cx="7434312" cy="2447202"/>
            <a:chOff x="729015" y="1605164"/>
            <a:chExt cx="4974531" cy="2447202"/>
          </a:xfrm>
          <a:solidFill>
            <a:srgbClr val="336699"/>
          </a:solidFill>
        </p:grpSpPr>
        <p:sp>
          <p:nvSpPr>
            <p:cNvPr id="38" name="Rechteck 37"/>
            <p:cNvSpPr/>
            <p:nvPr/>
          </p:nvSpPr>
          <p:spPr bwMode="auto">
            <a:xfrm>
              <a:off x="729015" y="1610892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729015" y="2233671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729015" y="2856450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729015" y="3483985"/>
              <a:ext cx="694719" cy="568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1476395" y="1605164"/>
              <a:ext cx="4227151" cy="584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Active in graduate programs, specifically CEMS, </a:t>
              </a:r>
              <a:r>
                <a:rPr lang="en-US" sz="1000" b="1" dirty="0" err="1">
                  <a:solidFill>
                    <a:schemeClr val="bg1"/>
                  </a:solidFill>
                </a:rPr>
                <a:t>ExInt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1476395" y="2230807"/>
              <a:ext cx="4227151" cy="58173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Marketing/ finance/ strategy/ HR in internationally active firms</a:t>
              </a:r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1476395" y="2859316"/>
              <a:ext cx="4227151" cy="57313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Internationalization management </a:t>
              </a:r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1476395" y="3483986"/>
              <a:ext cx="4227151" cy="568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Founders/ GMs of (global) start-ups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25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BE4315-45FE-473D-98C1-58004BEA9CF0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SBWL International Business consists of the following courses and is entirely taught in English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Courses</a:t>
            </a:r>
          </a:p>
        </p:txBody>
      </p:sp>
      <p:grpSp>
        <p:nvGrpSpPr>
          <p:cNvPr id="23" name="Gruppierung 6"/>
          <p:cNvGrpSpPr/>
          <p:nvPr/>
        </p:nvGrpSpPr>
        <p:grpSpPr>
          <a:xfrm>
            <a:off x="1107709" y="1506103"/>
            <a:ext cx="7434312" cy="3065225"/>
            <a:chOff x="729015" y="1605164"/>
            <a:chExt cx="4974531" cy="3065225"/>
          </a:xfrm>
          <a:solidFill>
            <a:srgbClr val="336699"/>
          </a:solidFill>
        </p:grpSpPr>
        <p:sp>
          <p:nvSpPr>
            <p:cNvPr id="24" name="Rechteck 23"/>
            <p:cNvSpPr/>
            <p:nvPr/>
          </p:nvSpPr>
          <p:spPr bwMode="auto">
            <a:xfrm>
              <a:off x="729015" y="1610891"/>
              <a:ext cx="694719" cy="120164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Semester</a:t>
              </a:r>
              <a:endParaRPr lang="en-US" sz="12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729015" y="2856449"/>
              <a:ext cx="694719" cy="181394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2./3. Semester</a:t>
              </a:r>
              <a:endPara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1476395" y="1605164"/>
              <a:ext cx="4227151" cy="584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u="sng" dirty="0">
                  <a:solidFill>
                    <a:schemeClr val="bg1"/>
                  </a:solidFill>
                </a:rPr>
                <a:t>Course1: 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Foundations of International Business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Theoretical and Strategic Foundations of IB</a:t>
              </a: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1476395" y="2230807"/>
              <a:ext cx="4227151" cy="58173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u="sng" dirty="0">
                  <a:solidFill>
                    <a:schemeClr val="bg1"/>
                  </a:solidFill>
                </a:rPr>
                <a:t>Course 2: 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International Business Applications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Applications of IB Theories, Strategies, and Functions</a:t>
              </a: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1476395" y="2859316"/>
              <a:ext cx="4227151" cy="57313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u="sng" dirty="0">
                  <a:solidFill>
                    <a:schemeClr val="bg1"/>
                  </a:solidFill>
                </a:rPr>
                <a:t>Course 3: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Strategies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e.g. Strategies of EMNE, International Energy Strategies (with OMV)</a:t>
              </a: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1476395" y="3483986"/>
              <a:ext cx="4227151" cy="568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u="sng" dirty="0">
                  <a:solidFill>
                    <a:schemeClr val="bg1"/>
                  </a:solidFill>
                </a:rPr>
                <a:t>Course 4: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Markets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e.g. International M&amp;A, International Marketing, Internationalization in Professional Soccer</a:t>
              </a: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1476395" y="4102009"/>
              <a:ext cx="4227151" cy="568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spcAft>
                  <a:spcPct val="35000"/>
                </a:spcAft>
              </a:pPr>
              <a:r>
                <a:rPr lang="en-US" sz="1000" b="1" u="sng" dirty="0">
                  <a:solidFill>
                    <a:schemeClr val="bg1"/>
                  </a:solidFill>
                </a:rPr>
                <a:t>Course 5: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Resources</a:t>
              </a:r>
            </a:p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e.g. International HRM, Global Leadership, Financial Resources and Internationalization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71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76F7C3-5A8E-4877-AC17-2A93A930D2AE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149" y="403378"/>
            <a:ext cx="8405839" cy="342900"/>
          </a:xfrm>
        </p:spPr>
        <p:txBody>
          <a:bodyPr/>
          <a:lstStyle/>
          <a:p>
            <a:r>
              <a:rPr lang="en-US" dirty="0"/>
              <a:t>Students can choose to specialize even further in one of three tracks</a:t>
            </a:r>
            <a:endParaRPr lang="en-US"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Courses</a:t>
            </a:r>
          </a:p>
        </p:txBody>
      </p:sp>
      <p:grpSp>
        <p:nvGrpSpPr>
          <p:cNvPr id="23" name="Gruppierung 6"/>
          <p:cNvGrpSpPr/>
          <p:nvPr/>
        </p:nvGrpSpPr>
        <p:grpSpPr>
          <a:xfrm>
            <a:off x="674289" y="1089764"/>
            <a:ext cx="7790459" cy="3656929"/>
            <a:chOff x="729015" y="1605164"/>
            <a:chExt cx="4974531" cy="3065225"/>
          </a:xfrm>
          <a:solidFill>
            <a:srgbClr val="336699"/>
          </a:solidFill>
        </p:grpSpPr>
        <p:sp>
          <p:nvSpPr>
            <p:cNvPr id="24" name="Rechteck 23"/>
            <p:cNvSpPr/>
            <p:nvPr/>
          </p:nvSpPr>
          <p:spPr bwMode="auto">
            <a:xfrm>
              <a:off x="729015" y="1610891"/>
              <a:ext cx="694719" cy="57886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Semester</a:t>
              </a:r>
              <a:endParaRPr lang="en-US" sz="12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729015" y="2277111"/>
              <a:ext cx="694719" cy="239327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2./3. Semester</a:t>
              </a:r>
              <a:endPara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1476395" y="1605164"/>
              <a:ext cx="4227151" cy="584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>
                  <a:solidFill>
                    <a:schemeClr val="bg1"/>
                  </a:solidFill>
                </a:rPr>
                <a:t>Course 1 </a:t>
              </a:r>
              <a:r>
                <a:rPr lang="en-US" sz="1000" dirty="0">
                  <a:solidFill>
                    <a:schemeClr val="bg1"/>
                  </a:solidFill>
                </a:rPr>
                <a:t>&amp; 2</a:t>
              </a: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1476395" y="2277112"/>
              <a:ext cx="4227151" cy="80525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The SBWL International Business Central Europe Connect Track</a:t>
              </a:r>
            </a:p>
            <a:p>
              <a:pPr marL="171450" lvl="0" indent="-171450" algn="l" defTabSz="4000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@WU: Strategies &amp; Management in Central Europe (strategies)</a:t>
              </a:r>
            </a:p>
            <a:p>
              <a:pPr marL="171450" lvl="0" indent="-171450" algn="l" defTabSz="4000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@EUBA Bratislava: Structural Dynamics in Central Europe (markets) </a:t>
              </a:r>
            </a:p>
            <a:p>
              <a:pPr marL="171450" indent="-171450" algn="l" defTabSz="4000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@SGH Warsaw: Marketing Resources and Consumer Behavior in Central Europe (resources)</a:t>
              </a: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1476395" y="3141704"/>
              <a:ext cx="4227151" cy="70330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The SBWL International Business Sustainability and Corporate Responsibility Track</a:t>
              </a:r>
            </a:p>
            <a:p>
              <a:pPr marL="171450" lvl="0" indent="-171450" algn="l" defTabSz="4000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Strategies with Aspects of Sustainability/Responsibility/Ethics</a:t>
              </a:r>
            </a:p>
            <a:p>
              <a:pPr marL="171450" indent="-171450" algn="l" defTabSz="4000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Markets with Aspects of sustainability/responsibility/ethics</a:t>
              </a:r>
            </a:p>
            <a:p>
              <a:pPr marL="171450" indent="-171450" algn="l" defTabSz="4000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Resources with Aspects of Sustainability/Responsibility/Ethics</a:t>
              </a: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1476395" y="3904347"/>
              <a:ext cx="4227151" cy="76604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 defTabSz="400050">
                <a:spcAft>
                  <a:spcPct val="35000"/>
                </a:spcAft>
              </a:pPr>
              <a:r>
                <a:rPr lang="en-US" sz="1000" b="1" dirty="0">
                  <a:solidFill>
                    <a:schemeClr val="bg1"/>
                  </a:solidFill>
                </a:rPr>
                <a:t>The SBWL International Business SME Internationalization Track</a:t>
              </a:r>
            </a:p>
            <a:p>
              <a:pPr marL="171450" lvl="0" indent="-171450" algn="l" defTabSz="400050"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International Strategies for SME</a:t>
              </a:r>
            </a:p>
            <a:p>
              <a:pPr marL="171450" lvl="0" indent="-171450" algn="l" defTabSz="400050"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International Markets and SME</a:t>
              </a:r>
            </a:p>
            <a:p>
              <a:pPr marL="171450" lvl="0" indent="-171450" algn="l" defTabSz="400050"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Resources and SME Internationalization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38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BADA14-128E-4495-B894-1C1A7116E15B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Cooperation with one of our partners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Courses</a:t>
            </a:r>
          </a:p>
        </p:txBody>
      </p:sp>
      <p:grpSp>
        <p:nvGrpSpPr>
          <p:cNvPr id="15" name="Gruppierung 6"/>
          <p:cNvGrpSpPr/>
          <p:nvPr/>
        </p:nvGrpSpPr>
        <p:grpSpPr>
          <a:xfrm>
            <a:off x="904509" y="1174981"/>
            <a:ext cx="7434312" cy="1352320"/>
            <a:chOff x="729015" y="1610892"/>
            <a:chExt cx="4974531" cy="576161"/>
          </a:xfrm>
          <a:solidFill>
            <a:srgbClr val="336699"/>
          </a:solidFill>
        </p:grpSpPr>
        <p:sp>
          <p:nvSpPr>
            <p:cNvPr id="19" name="Rechteck 18"/>
            <p:cNvSpPr/>
            <p:nvPr/>
          </p:nvSpPr>
          <p:spPr bwMode="auto">
            <a:xfrm>
              <a:off x="729015" y="1610892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‘Real Life’ Experience</a:t>
              </a: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1476395" y="1610892"/>
              <a:ext cx="4227151" cy="57616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dirty="0">
                  <a:solidFill>
                    <a:schemeClr val="bg1"/>
                  </a:solidFill>
                </a:rPr>
                <a:t>Many of our courses are organized jointly with industry partners to allow for real life experiences and intense interaction with industry partners. </a:t>
              </a: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80" y="2690188"/>
            <a:ext cx="1586031" cy="35594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78" y="2639538"/>
            <a:ext cx="1487553" cy="4572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89" y="4349830"/>
            <a:ext cx="883085" cy="28612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22" y="3416300"/>
            <a:ext cx="1077218" cy="46051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2154" y="4103826"/>
            <a:ext cx="1403151" cy="43683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2" y="3008130"/>
            <a:ext cx="1112342" cy="146829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572" y="3332224"/>
            <a:ext cx="1542317" cy="6286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45" y="3008130"/>
            <a:ext cx="1077505" cy="10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1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BADA14-128E-4495-B894-1C1A7116E15B}" type="datetime3">
              <a:rPr lang="en-US" smtClean="0"/>
              <a:t>15 January 2024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SBWL International Business students should be excellent, open minded, and cross-functionally interested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 are we looking for?</a:t>
            </a:r>
          </a:p>
        </p:txBody>
      </p:sp>
      <p:grpSp>
        <p:nvGrpSpPr>
          <p:cNvPr id="15" name="Gruppierung 6"/>
          <p:cNvGrpSpPr/>
          <p:nvPr/>
        </p:nvGrpSpPr>
        <p:grpSpPr>
          <a:xfrm>
            <a:off x="1107709" y="2031487"/>
            <a:ext cx="7434312" cy="1827286"/>
            <a:chOff x="729015" y="1605164"/>
            <a:chExt cx="4974531" cy="1827286"/>
          </a:xfrm>
          <a:solidFill>
            <a:srgbClr val="336699"/>
          </a:solidFill>
        </p:grpSpPr>
        <p:sp>
          <p:nvSpPr>
            <p:cNvPr id="19" name="Rechteck 18"/>
            <p:cNvSpPr/>
            <p:nvPr/>
          </p:nvSpPr>
          <p:spPr bwMode="auto">
            <a:xfrm>
              <a:off x="729015" y="1610892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24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729015" y="2233671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2400" b="1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729015" y="2856450"/>
              <a:ext cx="694719" cy="576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en-US" sz="24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1476395" y="1605164"/>
              <a:ext cx="4227151" cy="584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Students with excellent academic background</a:t>
              </a: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476395" y="2230807"/>
              <a:ext cx="4227151" cy="58173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Students with international curiosity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1476395" y="2859316"/>
              <a:ext cx="4227151" cy="57313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lvl="0" algn="l"/>
              <a:r>
                <a:rPr lang="en-US" sz="1000" b="1" dirty="0">
                  <a:solidFill>
                    <a:schemeClr val="bg1"/>
                  </a:solidFill>
                </a:rPr>
                <a:t>Students with cross- functional abilities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37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8E1A0CC-038E-4554-A492-6AFBBA1578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8"/>
          <a:stretch/>
        </p:blipFill>
        <p:spPr bwMode="auto">
          <a:xfrm>
            <a:off x="0" y="7"/>
            <a:ext cx="9141714" cy="51434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9FD7B6-5CCC-47F0-8F31-42B184120E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" r="1718" b="2"/>
          <a:stretch/>
        </p:blipFill>
        <p:spPr>
          <a:xfrm>
            <a:off x="-1736" y="-2"/>
            <a:ext cx="4081394" cy="4241205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8D956-886E-417E-89CC-603D3E584404}"/>
              </a:ext>
            </a:extLst>
          </p:cNvPr>
          <p:cNvSpPr txBox="1"/>
          <p:nvPr/>
        </p:nvSpPr>
        <p:spPr>
          <a:xfrm>
            <a:off x="3686793" y="4192680"/>
            <a:ext cx="3985907" cy="156911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US" sz="1800" b="1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C72CE2C-7D44-4353-B620-EE3A8943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701" y="163967"/>
            <a:ext cx="954929" cy="4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21F426-AAA0-4E7D-A25D-C6E3C6312E03}"/>
              </a:ext>
            </a:extLst>
          </p:cNvPr>
          <p:cNvCxnSpPr>
            <a:cxnSpLocks/>
          </p:cNvCxnSpPr>
          <p:nvPr/>
        </p:nvCxnSpPr>
        <p:spPr>
          <a:xfrm>
            <a:off x="3357514" y="4597665"/>
            <a:ext cx="267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94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ehrstuhl-Präsentation quer">
  <a:themeElements>
    <a:clrScheme name="Lehrstuhl-Präsentation qu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hrstuhl-Präsentation qu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>
        <a:defPPr algn="ctr">
          <a:defRPr sz="1800"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hrstuhl-Präsentation qu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-Präsentation qu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-Präsentation qu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-Präsentation qu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-Präsentation qu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-Präsentation qu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-Präsentation qu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688</Words>
  <Application>Microsoft Office PowerPoint</Application>
  <PresentationFormat>On-screen Show (16:9)</PresentationFormat>
  <Paragraphs>122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Times New Roman</vt:lpstr>
      <vt:lpstr>Verdana</vt:lpstr>
      <vt:lpstr>Lehrstuhl-Präsentation quer</vt:lpstr>
      <vt:lpstr>think-cell Folie</vt:lpstr>
      <vt:lpstr>SBWL International Business</vt:lpstr>
      <vt:lpstr>Institute for International Business: where to find us</vt:lpstr>
      <vt:lpstr>The SBWL International Business aims to provide an understanding of relevant resources, markets, and strategies in IB </vt:lpstr>
      <vt:lpstr>Graduates continue their career in a wide range of positions,  usually in an international environment</vt:lpstr>
      <vt:lpstr>The SBWL International Business consists of the following courses and is entirely taught in English</vt:lpstr>
      <vt:lpstr>Students can choose to specialize even further in one of three tracks</vt:lpstr>
      <vt:lpstr>Cooperation with one of our partners</vt:lpstr>
      <vt:lpstr>SBWL International Business students should be excellent, open minded, and cross-functionally interested</vt:lpstr>
      <vt:lpstr>PowerPoint Presentation</vt:lpstr>
      <vt:lpstr>PowerPoint Presentation</vt:lpstr>
      <vt:lpstr>PowerPoint Presentation</vt:lpstr>
      <vt:lpstr>Each semester we select students based on a combination of two different approaches</vt:lpstr>
      <vt:lpstr>Supervision of Bachelor or Master Thesis</vt:lpstr>
      <vt:lpstr>International Business Team Puck: follow us</vt:lpstr>
    </vt:vector>
  </TitlesOfParts>
  <Company>WU Vienna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International Business</dc:title>
  <dc:creator>moritz.putzhammer@wu.ac.at</dc:creator>
  <cp:lastModifiedBy>Reithofer, Evelyn</cp:lastModifiedBy>
  <cp:revision>3140</cp:revision>
  <cp:lastPrinted>2018-05-23T13:22:13Z</cp:lastPrinted>
  <dcterms:created xsi:type="dcterms:W3CDTF">2010-08-08T14:54:26Z</dcterms:created>
  <dcterms:modified xsi:type="dcterms:W3CDTF">2024-01-15T21:24:18Z</dcterms:modified>
</cp:coreProperties>
</file>