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8" r:id="rId5"/>
    <p:sldId id="300" r:id="rId6"/>
    <p:sldId id="296" r:id="rId7"/>
    <p:sldId id="294" r:id="rId8"/>
    <p:sldId id="295" r:id="rId9"/>
    <p:sldId id="297" r:id="rId10"/>
    <p:sldId id="308" r:id="rId11"/>
    <p:sldId id="298" r:id="rId12"/>
    <p:sldId id="307" r:id="rId13"/>
    <p:sldId id="305" r:id="rId14"/>
  </p:sldIdLst>
  <p:sldSz cx="9144000" cy="5715000" type="screen16x10"/>
  <p:notesSz cx="6797675" cy="9926638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EFC"/>
    <a:srgbClr val="0096D3"/>
    <a:srgbClr val="00B5FE"/>
    <a:srgbClr val="990033"/>
    <a:srgbClr val="E7EFF7"/>
    <a:srgbClr val="CBDDE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9286" autoAdjust="0"/>
  </p:normalViewPr>
  <p:slideViewPr>
    <p:cSldViewPr snapToGrid="0" showGuides="1">
      <p:cViewPr varScale="1">
        <p:scale>
          <a:sx n="150" d="100"/>
          <a:sy n="150" d="100"/>
        </p:scale>
        <p:origin x="804" y="126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Key </a:t>
          </a:r>
          <a:r>
            <a:rPr lang="de-AT" dirty="0" err="1"/>
            <a:t>Concepts</a:t>
          </a:r>
          <a:endParaRPr lang="de-AT" dirty="0"/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Y="9042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Internal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3551" custLinFactNeighborY="43527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External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696" custLinFactNeighborY="49518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Inter-</a:t>
          </a:r>
          <a:r>
            <a:rPr lang="de-AT" dirty="0" err="1"/>
            <a:t>cultural</a:t>
          </a:r>
          <a:r>
            <a:rPr lang="de-AT" dirty="0"/>
            <a:t>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10416" custLinFactNeighborY="-11117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FB541F80-EC8A-4FD9-89D5-5841B2AD529A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de-AT" dirty="0"/>
            <a:t>Skills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207" custLinFactNeighborY="-63086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357568"/>
          <a:ext cx="2423966" cy="96958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Key </a:t>
          </a:r>
          <a:r>
            <a:rPr lang="de-AT" sz="2200" kern="1200" dirty="0" err="1"/>
            <a:t>Concepts</a:t>
          </a:r>
          <a:endParaRPr lang="de-AT" sz="2200" kern="1200" dirty="0"/>
        </a:p>
      </dsp:txBody>
      <dsp:txXfrm>
        <a:off x="484793" y="357568"/>
        <a:ext cx="1454380" cy="96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418067"/>
          <a:ext cx="2423966" cy="96958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Internal BC</a:t>
          </a:r>
        </a:p>
      </dsp:txBody>
      <dsp:txXfrm>
        <a:off x="484793" y="418067"/>
        <a:ext cx="1454380" cy="969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672124"/>
          <a:ext cx="2488739" cy="99549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/>
            <a:t>External BC</a:t>
          </a:r>
        </a:p>
      </dsp:txBody>
      <dsp:txXfrm>
        <a:off x="497748" y="672124"/>
        <a:ext cx="1493243" cy="995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257197"/>
          <a:ext cx="2488739" cy="99549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Inter-</a:t>
          </a:r>
          <a:r>
            <a:rPr lang="de-AT" sz="2200" kern="1200" dirty="0" err="1"/>
            <a:t>cultural</a:t>
          </a:r>
          <a:r>
            <a:rPr lang="de-AT" sz="2200" kern="1200" dirty="0"/>
            <a:t> BC</a:t>
          </a:r>
        </a:p>
      </dsp:txBody>
      <dsp:txXfrm>
        <a:off x="497748" y="257197"/>
        <a:ext cx="1493243" cy="995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0"/>
          <a:ext cx="2393831" cy="957532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700" kern="1200" dirty="0"/>
            <a:t>Skills</a:t>
          </a:r>
        </a:p>
      </dsp:txBody>
      <dsp:txXfrm>
        <a:off x="478766" y="0"/>
        <a:ext cx="1436299" cy="957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11.12.2024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11.12.2024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21AC42AF-2630-400C-8D3A-BBBD8009C04C}" type="datetime1">
              <a:rPr lang="de-AT" smtClean="0"/>
              <a:t>11.12.2024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/>
              <a:t>Specialization International Business Communication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izcomm@wu.ac.at" TargetMode="External"/><Relationship Id="rId2" Type="http://schemas.openxmlformats.org/officeDocument/2006/relationships/hyperlink" Target="https://www.wu.ac.at/en/ebc/student-platform/specialization-international-business-communic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International Business Communication </a:t>
            </a:r>
            <a:r>
              <a:rPr lang="de-AT" sz="2000" dirty="0"/>
              <a:t>(SIBC)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Specialization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620885"/>
          </a:xfrm>
        </p:spPr>
        <p:txBody>
          <a:bodyPr/>
          <a:lstStyle/>
          <a:p>
            <a:r>
              <a:rPr lang="en-US" dirty="0"/>
              <a:t>Department of Business Communication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374DF9-DFE9-43FF-8BBD-6E67EF07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7" y="2528075"/>
            <a:ext cx="7759644" cy="699715"/>
          </a:xfrm>
          <a:solidFill>
            <a:srgbClr val="0096D3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We look forward to welcoming you to our Specialization "International Business Communication" in the near future!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99927D-BB2F-4134-811B-05F5E6D4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6" y="139700"/>
            <a:ext cx="7594978" cy="903822"/>
          </a:xfrm>
        </p:spPr>
        <p:txBody>
          <a:bodyPr>
            <a:normAutofit/>
          </a:bodyPr>
          <a:lstStyle/>
          <a:p>
            <a:pPr algn="ctr"/>
            <a:r>
              <a:rPr lang="de-AT" sz="2000" dirty="0" err="1"/>
              <a:t>Thanks</a:t>
            </a:r>
            <a:r>
              <a:rPr lang="de-AT" sz="2000" dirty="0"/>
              <a:t>/Danke/Grazie/Gracias/</a:t>
            </a:r>
            <a:r>
              <a:rPr lang="az-Cyrl-AZ" sz="2000" dirty="0"/>
              <a:t>дякую</a:t>
            </a:r>
            <a:r>
              <a:rPr lang="de-AT" sz="2000" dirty="0"/>
              <a:t>/</a:t>
            </a:r>
            <a:r>
              <a:rPr lang="az-Cyrl-AZ" sz="2000" dirty="0"/>
              <a:t>Спасибо</a:t>
            </a:r>
            <a:r>
              <a:rPr lang="de-AT" sz="2000" dirty="0"/>
              <a:t>/Merci</a:t>
            </a:r>
          </a:p>
        </p:txBody>
      </p:sp>
    </p:spTree>
    <p:extLst>
      <p:ext uri="{BB962C8B-B14F-4D97-AF65-F5344CB8AC3E}">
        <p14:creationId xmlns:p14="http://schemas.microsoft.com/office/powerpoint/2010/main" val="21954181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C9AD81-F326-4C32-B4BD-73066432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Communicative competence </a:t>
            </a:r>
            <a:r>
              <a:rPr lang="en-US" sz="1400" dirty="0"/>
              <a:t>&amp; </a:t>
            </a:r>
            <a:r>
              <a:rPr lang="en-US" sz="1400" b="1" dirty="0"/>
              <a:t>strategic language use</a:t>
            </a:r>
            <a:endParaRPr lang="en-US" sz="1400" dirty="0"/>
          </a:p>
          <a:p>
            <a:r>
              <a:rPr lang="en-US" sz="1400" b="1" dirty="0"/>
              <a:t>Communication skills </a:t>
            </a:r>
          </a:p>
          <a:p>
            <a:r>
              <a:rPr lang="en-US" sz="1400" b="1" dirty="0"/>
              <a:t>Theories and concepts </a:t>
            </a:r>
            <a:r>
              <a:rPr lang="en-US" sz="1400" dirty="0"/>
              <a:t>of</a:t>
            </a:r>
            <a:r>
              <a:rPr lang="en-US" sz="1400" b="1" dirty="0"/>
              <a:t> </a:t>
            </a:r>
            <a:r>
              <a:rPr lang="en-US" sz="1400" dirty="0"/>
              <a:t>language and communication</a:t>
            </a:r>
          </a:p>
          <a:p>
            <a:r>
              <a:rPr lang="en-US" sz="1400" dirty="0"/>
              <a:t>Business communication </a:t>
            </a:r>
            <a:r>
              <a:rPr lang="en-US" sz="1400" b="1" dirty="0"/>
              <a:t>in various settings</a:t>
            </a:r>
          </a:p>
          <a:p>
            <a:r>
              <a:rPr lang="en-US" sz="1400" dirty="0"/>
              <a:t>Development of </a:t>
            </a:r>
            <a:r>
              <a:rPr lang="en-US" sz="1400" b="1" dirty="0"/>
              <a:t>(English) language skills</a:t>
            </a:r>
            <a:endParaRPr lang="en-US" sz="1400" b="1" i="0" dirty="0">
              <a:solidFill>
                <a:srgbClr val="323232"/>
              </a:solidFill>
              <a:effectLst/>
              <a:latin typeface="Montserrat"/>
            </a:endParaRPr>
          </a:p>
          <a:p>
            <a:endParaRPr lang="en-US" sz="1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8BC5A9-B555-4317-AC11-762103F6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Major </a:t>
            </a:r>
            <a:r>
              <a:rPr lang="de-AT" dirty="0" err="1"/>
              <a:t>aspects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SIBC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92F1E7-6A7D-4098-8BE0-17C7631A5430}"/>
              </a:ext>
            </a:extLst>
          </p:cNvPr>
          <p:cNvSpPr txBox="1"/>
          <p:nvPr/>
        </p:nvSpPr>
        <p:spPr>
          <a:xfrm>
            <a:off x="629003" y="3417718"/>
            <a:ext cx="7425675" cy="307777"/>
          </a:xfrm>
          <a:prstGeom prst="rect">
            <a:avLst/>
          </a:prstGeom>
          <a:solidFill>
            <a:srgbClr val="369EF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1400" b="1" dirty="0"/>
              <a:t> Research-based teaching </a:t>
            </a:r>
            <a:r>
              <a:rPr lang="en-US" sz="1400" dirty="0"/>
              <a:t>and </a:t>
            </a:r>
            <a:r>
              <a:rPr lang="en-US" sz="1400" b="1" dirty="0"/>
              <a:t>practical application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834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/>
          <p:nvPr/>
        </p:nvSpPr>
        <p:spPr>
          <a:xfrm rot="16200000">
            <a:off x="-1497108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Key Concepts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365297" y="1460880"/>
            <a:ext cx="1483242" cy="3503289"/>
          </a:xfrm>
          <a:custGeom>
            <a:avLst/>
            <a:gdLst>
              <a:gd name="connsiteX0" fmla="*/ 0 w 1265450"/>
              <a:gd name="connsiteY0" fmla="*/ 0 h 3503289"/>
              <a:gd name="connsiteX1" fmla="*/ 1265450 w 1265450"/>
              <a:gd name="connsiteY1" fmla="*/ 0 h 3503289"/>
              <a:gd name="connsiteX2" fmla="*/ 1265450 w 1265450"/>
              <a:gd name="connsiteY2" fmla="*/ 3503289 h 3503289"/>
              <a:gd name="connsiteX3" fmla="*/ 0 w 1265450"/>
              <a:gd name="connsiteY3" fmla="*/ 3503289 h 3503289"/>
              <a:gd name="connsiteX4" fmla="*/ 0 w 1265450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450" h="3503289">
                <a:moveTo>
                  <a:pt x="0" y="0"/>
                </a:moveTo>
                <a:lnTo>
                  <a:pt x="1265450" y="0"/>
                </a:lnTo>
                <a:lnTo>
                  <a:pt x="1265450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208184" rIns="78232" bIns="78232" numCol="1" spcCol="1270" anchor="t" anchorCtr="0">
            <a:noAutofit/>
          </a:bodyPr>
          <a:lstStyle/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Foundations of (business) communication</a:t>
            </a:r>
            <a:br>
              <a:rPr lang="en-US" sz="1100" kern="1200" noProof="0" dirty="0"/>
            </a:br>
            <a:br>
              <a:rPr lang="en-US" sz="1100" kern="1200" noProof="0" dirty="0"/>
            </a:br>
            <a:br>
              <a:rPr lang="en-US" sz="1100" kern="1200" noProof="0" dirty="0"/>
            </a:br>
            <a:endParaRPr lang="en-US" sz="1100" kern="1200" noProof="0" dirty="0"/>
          </a:p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100" kern="1200" noProof="0" dirty="0"/>
          </a:p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100" dirty="0"/>
              <a:t>c</a:t>
            </a:r>
            <a:r>
              <a:rPr lang="en-US" sz="1100" kern="1200" noProof="0" dirty="0" err="1"/>
              <a:t>ommunicating</a:t>
            </a:r>
            <a:r>
              <a:rPr lang="en-US" sz="1100" kern="1200" noProof="0" dirty="0"/>
              <a:t> power,</a:t>
            </a:r>
            <a:br>
              <a:rPr lang="en-US" sz="1100" kern="1200" noProof="0" dirty="0"/>
            </a:br>
            <a:r>
              <a:rPr lang="en-US" sz="1100" kern="1200" noProof="0" dirty="0"/>
              <a:t>identity and persuasiveness</a:t>
            </a:r>
          </a:p>
          <a:p>
            <a:pPr marL="57150" lvl="1" indent="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00" kern="1200" noProof="0" dirty="0"/>
          </a:p>
        </p:txBody>
      </p:sp>
      <p:sp>
        <p:nvSpPr>
          <p:cNvPr id="15" name="Rechteck 14"/>
          <p:cNvSpPr/>
          <p:nvPr/>
        </p:nvSpPr>
        <p:spPr>
          <a:xfrm>
            <a:off x="214997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ihandform 15"/>
          <p:cNvSpPr/>
          <p:nvPr/>
        </p:nvSpPr>
        <p:spPr>
          <a:xfrm rot="16200000">
            <a:off x="285856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Internal BC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2153882" y="1460880"/>
            <a:ext cx="1427696" cy="3503289"/>
          </a:xfrm>
          <a:custGeom>
            <a:avLst/>
            <a:gdLst>
              <a:gd name="connsiteX0" fmla="*/ 0 w 1427696"/>
              <a:gd name="connsiteY0" fmla="*/ 0 h 3503289"/>
              <a:gd name="connsiteX1" fmla="*/ 1427696 w 1427696"/>
              <a:gd name="connsiteY1" fmla="*/ 0 h 3503289"/>
              <a:gd name="connsiteX2" fmla="*/ 1427696 w 1427696"/>
              <a:gd name="connsiteY2" fmla="*/ 3503289 h 3503289"/>
              <a:gd name="connsiteX3" fmla="*/ 0 w 1427696"/>
              <a:gd name="connsiteY3" fmla="*/ 3503289 h 3503289"/>
              <a:gd name="connsiteX4" fmla="*/ 0 w 1427696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96" h="3503289">
                <a:moveTo>
                  <a:pt x="0" y="0"/>
                </a:moveTo>
                <a:lnTo>
                  <a:pt x="1427696" y="0"/>
                </a:lnTo>
                <a:lnTo>
                  <a:pt x="1427696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100" dirty="0"/>
              <a:t>R</a:t>
            </a:r>
            <a:r>
              <a:rPr lang="en-US" sz="1100" i="0" kern="1200" dirty="0"/>
              <a:t>ecruitment, change management, conflict management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050" dirty="0"/>
              <a:t>c</a:t>
            </a:r>
            <a:r>
              <a:rPr lang="en-US" sz="1050" i="0" kern="1200" dirty="0"/>
              <a:t>orporate culture, diversity, sustainability management</a:t>
            </a:r>
            <a:endParaRPr lang="en-US" sz="1050" kern="1200" noProof="0" dirty="0"/>
          </a:p>
        </p:txBody>
      </p:sp>
      <p:sp>
        <p:nvSpPr>
          <p:cNvPr id="18" name="Rechteck 17"/>
          <p:cNvSpPr/>
          <p:nvPr/>
        </p:nvSpPr>
        <p:spPr>
          <a:xfrm>
            <a:off x="1937720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ihandform 18"/>
          <p:cNvSpPr/>
          <p:nvPr/>
        </p:nvSpPr>
        <p:spPr>
          <a:xfrm rot="16200000">
            <a:off x="2081974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2" tIns="-1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External BC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3922924" y="1460880"/>
            <a:ext cx="1421617" cy="3503289"/>
          </a:xfrm>
          <a:custGeom>
            <a:avLst/>
            <a:gdLst>
              <a:gd name="connsiteX0" fmla="*/ 0 w 1421617"/>
              <a:gd name="connsiteY0" fmla="*/ 0 h 3503289"/>
              <a:gd name="connsiteX1" fmla="*/ 1421617 w 1421617"/>
              <a:gd name="connsiteY1" fmla="*/ 0 h 3503289"/>
              <a:gd name="connsiteX2" fmla="*/ 1421617 w 1421617"/>
              <a:gd name="connsiteY2" fmla="*/ 3503289 h 3503289"/>
              <a:gd name="connsiteX3" fmla="*/ 0 w 1421617"/>
              <a:gd name="connsiteY3" fmla="*/ 3503289 h 3503289"/>
              <a:gd name="connsiteX4" fmla="*/ 0 w 1421617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617" h="3503289">
                <a:moveTo>
                  <a:pt x="0" y="0"/>
                </a:moveTo>
                <a:lnTo>
                  <a:pt x="1421617" y="0"/>
                </a:lnTo>
                <a:lnTo>
                  <a:pt x="1421617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i="0" kern="1200" dirty="0"/>
              <a:t>Dealing with (international) stakeholders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i="0" kern="1200" dirty="0"/>
              <a:t>crisis communication, corporate social responsibility</a:t>
            </a: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i="0" kern="1200" dirty="0"/>
              <a:t>digital business discourse &amp; strategic use of social media</a:t>
            </a:r>
            <a:endParaRPr lang="en-US" sz="1050" kern="1200" noProof="0" dirty="0"/>
          </a:p>
        </p:txBody>
      </p:sp>
      <p:sp>
        <p:nvSpPr>
          <p:cNvPr id="21" name="Rechteck 20"/>
          <p:cNvSpPr/>
          <p:nvPr/>
        </p:nvSpPr>
        <p:spPr>
          <a:xfrm>
            <a:off x="3809784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ihandform 21"/>
          <p:cNvSpPr/>
          <p:nvPr/>
        </p:nvSpPr>
        <p:spPr>
          <a:xfrm rot="16200000">
            <a:off x="3932502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Intercultural BC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5770140" y="1460880"/>
            <a:ext cx="1437937" cy="3503289"/>
          </a:xfrm>
          <a:custGeom>
            <a:avLst/>
            <a:gdLst>
              <a:gd name="connsiteX0" fmla="*/ 0 w 1437937"/>
              <a:gd name="connsiteY0" fmla="*/ 0 h 3503289"/>
              <a:gd name="connsiteX1" fmla="*/ 1437937 w 1437937"/>
              <a:gd name="connsiteY1" fmla="*/ 0 h 3503289"/>
              <a:gd name="connsiteX2" fmla="*/ 1437937 w 1437937"/>
              <a:gd name="connsiteY2" fmla="*/ 3503289 h 3503289"/>
              <a:gd name="connsiteX3" fmla="*/ 0 w 1437937"/>
              <a:gd name="connsiteY3" fmla="*/ 3503289 h 3503289"/>
              <a:gd name="connsiteX4" fmla="*/ 0 w 1437937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937" h="3503289">
                <a:moveTo>
                  <a:pt x="0" y="0"/>
                </a:moveTo>
                <a:lnTo>
                  <a:pt x="1437937" y="0"/>
                </a:lnTo>
                <a:lnTo>
                  <a:pt x="1437937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How does culture influence </a:t>
            </a:r>
            <a:r>
              <a:rPr lang="en-US" sz="1100" b="0" i="0" kern="1200" dirty="0"/>
              <a:t>interactions?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i="0" kern="1200" dirty="0"/>
              <a:t>cross-cultural advertising, recruitment practices, multilingualism</a:t>
            </a:r>
            <a:endParaRPr lang="en-US" sz="1050" kern="1200" noProof="0" dirty="0"/>
          </a:p>
        </p:txBody>
      </p:sp>
      <p:sp>
        <p:nvSpPr>
          <p:cNvPr id="24" name="Rechteck 23"/>
          <p:cNvSpPr/>
          <p:nvPr/>
        </p:nvSpPr>
        <p:spPr>
          <a:xfrm>
            <a:off x="5665166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ihandform 24"/>
          <p:cNvSpPr/>
          <p:nvPr/>
        </p:nvSpPr>
        <p:spPr>
          <a:xfrm rot="16200000">
            <a:off x="5736341" y="3094498"/>
            <a:ext cx="3503290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Skills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7579288" y="1460880"/>
            <a:ext cx="1505861" cy="3503289"/>
          </a:xfrm>
          <a:custGeom>
            <a:avLst/>
            <a:gdLst>
              <a:gd name="connsiteX0" fmla="*/ 0 w 1401735"/>
              <a:gd name="connsiteY0" fmla="*/ 0 h 3503289"/>
              <a:gd name="connsiteX1" fmla="*/ 1401735 w 1401735"/>
              <a:gd name="connsiteY1" fmla="*/ 0 h 3503289"/>
              <a:gd name="connsiteX2" fmla="*/ 1401735 w 1401735"/>
              <a:gd name="connsiteY2" fmla="*/ 3503289 h 3503289"/>
              <a:gd name="connsiteX3" fmla="*/ 0 w 1401735"/>
              <a:gd name="connsiteY3" fmla="*/ 3503289 h 3503289"/>
              <a:gd name="connsiteX4" fmla="*/ 0 w 1401735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735" h="3503289">
                <a:moveTo>
                  <a:pt x="0" y="0"/>
                </a:moveTo>
                <a:lnTo>
                  <a:pt x="1401735" y="0"/>
                </a:lnTo>
                <a:lnTo>
                  <a:pt x="1401735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208184" rIns="99568" bIns="99568" numCol="1" spcCol="1270" anchor="t" anchorCtr="0">
            <a:noAutofit/>
          </a:bodyPr>
          <a:lstStyle/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Application of acquired knowledge</a:t>
            </a:r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50" dirty="0"/>
              <a:t>p</a:t>
            </a:r>
            <a:r>
              <a:rPr lang="en-US" sz="1150" kern="1200" noProof="0" dirty="0" err="1"/>
              <a:t>roduction</a:t>
            </a:r>
            <a:r>
              <a:rPr lang="en-US" sz="1150" kern="1200" noProof="0" dirty="0"/>
              <a:t> of </a:t>
            </a:r>
            <a:r>
              <a:rPr lang="de-AT" sz="1150" i="0" kern="1200" dirty="0" err="1"/>
              <a:t>audience-specific</a:t>
            </a:r>
            <a:r>
              <a:rPr lang="de-AT" sz="1150" i="0" kern="1200" dirty="0"/>
              <a:t> </a:t>
            </a:r>
            <a:r>
              <a:rPr lang="de-AT" sz="1150" i="0" kern="1200" dirty="0" err="1"/>
              <a:t>communication</a:t>
            </a:r>
            <a:r>
              <a:rPr lang="en-US" sz="1150" kern="1200" noProof="0" dirty="0"/>
              <a:t> </a:t>
            </a:r>
            <a:r>
              <a:rPr lang="en-US" sz="1150" i="1" kern="1200" noProof="0" dirty="0"/>
              <a:t>in smaller groups</a:t>
            </a:r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</p:txBody>
      </p:sp>
      <p:sp>
        <p:nvSpPr>
          <p:cNvPr id="27" name="Rechteck 26"/>
          <p:cNvSpPr/>
          <p:nvPr/>
        </p:nvSpPr>
        <p:spPr>
          <a:xfrm>
            <a:off x="7440855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19A6B-A1D7-43D5-90B5-E8655D67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Course </a:t>
            </a:r>
            <a:r>
              <a:rPr lang="de-AT" dirty="0" err="1"/>
              <a:t>modules</a:t>
            </a:r>
            <a:r>
              <a:rPr lang="de-AT" dirty="0"/>
              <a:t> </a:t>
            </a:r>
            <a:r>
              <a:rPr lang="de-AT" sz="1600" dirty="0"/>
              <a:t>&amp; sample </a:t>
            </a:r>
            <a:r>
              <a:rPr lang="de-AT" sz="1600" dirty="0" err="1"/>
              <a:t>topics</a:t>
            </a:r>
            <a:r>
              <a:rPr lang="de-AT" sz="1600" dirty="0"/>
              <a:t> </a:t>
            </a:r>
            <a:r>
              <a:rPr lang="de-AT" sz="1600" dirty="0" err="1"/>
              <a:t>covered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321182" y="115315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92573" y="115315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II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21374" y="115315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III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70645" y="115315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88634" y="115315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43939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84BAB03-E5F0-46DB-9AD8-AE846B70C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93579"/>
              </p:ext>
            </p:extLst>
          </p:nvPr>
        </p:nvGraphicFramePr>
        <p:xfrm>
          <a:off x="195334" y="2284607"/>
          <a:ext cx="2423967" cy="150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00A6FBF7-0100-40C7-B03B-493F92A6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Recommended </a:t>
            </a:r>
            <a:r>
              <a:rPr lang="de-AT" dirty="0" err="1"/>
              <a:t>schedule</a:t>
            </a:r>
            <a:r>
              <a:rPr lang="de-AT" dirty="0"/>
              <a:t> </a:t>
            </a:r>
            <a:r>
              <a:rPr lang="de-AT" sz="1600" dirty="0"/>
              <a:t>(2 </a:t>
            </a:r>
            <a:r>
              <a:rPr lang="de-AT" sz="1600" dirty="0" err="1"/>
              <a:t>semesters</a:t>
            </a:r>
            <a:r>
              <a:rPr lang="de-AT" sz="1600" dirty="0"/>
              <a:t>)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27A935B4-FF31-4B25-ACD5-3AB3D6DC8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684346"/>
              </p:ext>
            </p:extLst>
          </p:nvPr>
        </p:nvGraphicFramePr>
        <p:xfrm>
          <a:off x="2590358" y="1743509"/>
          <a:ext cx="2423967" cy="138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694C64CE-C705-465C-8DEA-54570959C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19544"/>
              </p:ext>
            </p:extLst>
          </p:nvPr>
        </p:nvGraphicFramePr>
        <p:xfrm>
          <a:off x="2590358" y="2437336"/>
          <a:ext cx="2488740" cy="166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EB90F792-B9E8-4803-9150-357536B9A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128710"/>
              </p:ext>
            </p:extLst>
          </p:nvPr>
        </p:nvGraphicFramePr>
        <p:xfrm>
          <a:off x="5626839" y="3474525"/>
          <a:ext cx="2488740" cy="17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Inhaltsplatzhalter 5">
            <a:extLst>
              <a:ext uri="{FF2B5EF4-FFF2-40B4-BE49-F238E27FC236}">
                <a16:creationId xmlns:a16="http://schemas.microsoft.com/office/drawing/2014/main" id="{28A20F42-6375-43AC-8914-CD997B1E1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78574"/>
              </p:ext>
            </p:extLst>
          </p:nvPr>
        </p:nvGraphicFramePr>
        <p:xfrm>
          <a:off x="5626839" y="1645700"/>
          <a:ext cx="2393831" cy="17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7B17EC-F8CD-4D73-A6B1-BABEAF83C71F}"/>
              </a:ext>
            </a:extLst>
          </p:cNvPr>
          <p:cNvSpPr txBox="1"/>
          <p:nvPr/>
        </p:nvSpPr>
        <p:spPr>
          <a:xfrm>
            <a:off x="489235" y="3793991"/>
            <a:ext cx="1643668" cy="1169551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Successful completion is a requirement for all other courses</a:t>
            </a:r>
          </a:p>
        </p:txBody>
      </p:sp>
      <p:sp>
        <p:nvSpPr>
          <p:cNvPr id="13" name="Pfeil: nach rechts gekrümmt 12">
            <a:extLst>
              <a:ext uri="{FF2B5EF4-FFF2-40B4-BE49-F238E27FC236}">
                <a16:creationId xmlns:a16="http://schemas.microsoft.com/office/drawing/2014/main" id="{3D7007F2-0EB2-4352-9AA7-5DFF0EC2BEDA}"/>
              </a:ext>
            </a:extLst>
          </p:cNvPr>
          <p:cNvSpPr/>
          <p:nvPr/>
        </p:nvSpPr>
        <p:spPr>
          <a:xfrm>
            <a:off x="100852" y="3271146"/>
            <a:ext cx="388383" cy="819368"/>
          </a:xfrm>
          <a:prstGeom prst="curvedRightArrow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69109AD-891A-38AB-323F-A362179A533C}"/>
              </a:ext>
            </a:extLst>
          </p:cNvPr>
          <p:cNvCxnSpPr/>
          <p:nvPr/>
        </p:nvCxnSpPr>
        <p:spPr>
          <a:xfrm>
            <a:off x="5199185" y="1125415"/>
            <a:ext cx="0" cy="44196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9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484DF1-B416-4CA3-B35B-0B6B3493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82" y="1133073"/>
            <a:ext cx="5548967" cy="3853905"/>
          </a:xfrm>
        </p:spPr>
        <p:txBody>
          <a:bodyPr>
            <a:normAutofit lnSpcReduction="10000"/>
          </a:bodyPr>
          <a:lstStyle/>
          <a:p>
            <a:endParaRPr lang="de-AT" dirty="0"/>
          </a:p>
          <a:p>
            <a:pPr>
              <a:spcAft>
                <a:spcPts val="1200"/>
              </a:spcAft>
            </a:pPr>
            <a:r>
              <a:rPr lang="en-US" b="1" dirty="0"/>
              <a:t>Corporate communication</a:t>
            </a:r>
            <a:r>
              <a:rPr lang="en-US" dirty="0"/>
              <a:t> and related areas, especially in </a:t>
            </a:r>
            <a:r>
              <a:rPr lang="en-US" b="1" dirty="0"/>
              <a:t>international organizations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Leadership positions and job profiles with management responsibilities </a:t>
            </a:r>
            <a:r>
              <a:rPr lang="en-US" dirty="0"/>
              <a:t>in Austrian and international organizations</a:t>
            </a:r>
            <a:endParaRPr lang="de-AT" dirty="0"/>
          </a:p>
          <a:p>
            <a:r>
              <a:rPr lang="en-US" b="1" dirty="0"/>
              <a:t>Excellent match with</a:t>
            </a:r>
            <a:r>
              <a:rPr lang="en-US" dirty="0"/>
              <a:t> a wide range of </a:t>
            </a:r>
            <a:r>
              <a:rPr lang="en-US" b="1" dirty="0"/>
              <a:t>other specializations</a:t>
            </a:r>
            <a:r>
              <a:rPr lang="en-US" dirty="0"/>
              <a:t> such as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Marketing 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Management </a:t>
            </a:r>
          </a:p>
          <a:p>
            <a:pPr lvl="1">
              <a:spcAft>
                <a:spcPts val="0"/>
              </a:spcAft>
            </a:pPr>
            <a:r>
              <a:rPr lang="en-US" dirty="0"/>
              <a:t>even</a:t>
            </a:r>
            <a:r>
              <a:rPr lang="en-US" b="1" dirty="0"/>
              <a:t> Intl. Accounting and Controlling</a:t>
            </a:r>
          </a:p>
          <a:p>
            <a:pPr lvl="1"/>
            <a:endParaRPr lang="en-US" b="1" dirty="0"/>
          </a:p>
          <a:p>
            <a:r>
              <a:rPr lang="en-US" b="1" dirty="0"/>
              <a:t>Possible </a:t>
            </a:r>
            <a:r>
              <a:rPr lang="en-US" b="1" dirty="0" err="1"/>
              <a:t>headstart</a:t>
            </a:r>
            <a:r>
              <a:rPr lang="en-US" b="1" dirty="0"/>
              <a:t> for Department's own master's program in Business Communication </a:t>
            </a:r>
            <a:endParaRPr lang="de-AT" b="1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326984-20BD-4AF9-8A7A-B52226E2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"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help</a:t>
            </a:r>
            <a:r>
              <a:rPr lang="de-AT" dirty="0"/>
              <a:t> </a:t>
            </a:r>
            <a:r>
              <a:rPr lang="de-AT" dirty="0" err="1"/>
              <a:t>me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?"</a:t>
            </a:r>
          </a:p>
        </p:txBody>
      </p:sp>
      <p:pic>
        <p:nvPicPr>
          <p:cNvPr id="2050" name="Picture 2" descr="Business Communication Vector Flat Illustration Royalty Free Cliparts,  Vectors, And Stock Illustration. Image 41189730.">
            <a:extLst>
              <a:ext uri="{FF2B5EF4-FFF2-40B4-BE49-F238E27FC236}">
                <a16:creationId xmlns:a16="http://schemas.microsoft.com/office/drawing/2014/main" id="{82D8B97F-698E-445A-8608-38A8532A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03" y="2033518"/>
            <a:ext cx="2648203" cy="22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7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6E98DA-D9A5-4A4B-9797-0B34EF1C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687196"/>
            <a:ext cx="7719873" cy="3853905"/>
          </a:xfrm>
        </p:spPr>
        <p:txBody>
          <a:bodyPr/>
          <a:lstStyle/>
          <a:p>
            <a:r>
              <a:rPr lang="de-AT" dirty="0"/>
              <a:t>…</a:t>
            </a:r>
            <a:r>
              <a:rPr lang="de-AT" dirty="0" err="1"/>
              <a:t>interested</a:t>
            </a:r>
            <a:r>
              <a:rPr lang="de-AT" dirty="0"/>
              <a:t> in </a:t>
            </a:r>
            <a:r>
              <a:rPr lang="de-AT" dirty="0" err="1"/>
              <a:t>how</a:t>
            </a:r>
            <a:r>
              <a:rPr lang="de-AT" dirty="0"/>
              <a:t> b</a:t>
            </a:r>
            <a:r>
              <a:rPr lang="en-US" dirty="0" err="1"/>
              <a:t>usiness</a:t>
            </a:r>
            <a:r>
              <a:rPr lang="en-US" dirty="0"/>
              <a:t> communication works in </a:t>
            </a:r>
            <a:r>
              <a:rPr lang="en-US" b="1" dirty="0"/>
              <a:t>international contexts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…eager to learn </a:t>
            </a:r>
            <a:r>
              <a:rPr lang="en-US" b="1" dirty="0"/>
              <a:t>how corporations use language </a:t>
            </a:r>
            <a:r>
              <a:rPr lang="en-US" dirty="0"/>
              <a:t>as a tool to achieve their communicative goals</a:t>
            </a:r>
          </a:p>
          <a:p>
            <a:endParaRPr lang="en-US" dirty="0"/>
          </a:p>
          <a:p>
            <a:r>
              <a:rPr lang="en-US" dirty="0"/>
              <a:t>…willing and able to </a:t>
            </a:r>
            <a:r>
              <a:rPr lang="en-US" b="1" dirty="0"/>
              <a:t>work with language</a:t>
            </a:r>
          </a:p>
          <a:p>
            <a:endParaRPr lang="en-US" b="1" dirty="0"/>
          </a:p>
          <a:p>
            <a:r>
              <a:rPr lang="en-US" dirty="0"/>
              <a:t>…keen on practicing those </a:t>
            </a:r>
            <a:r>
              <a:rPr lang="en-US" b="1" dirty="0"/>
              <a:t>skills</a:t>
            </a:r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8761AD-0392-4E8D-A0ED-1E6FD8B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SIBC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1980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EF715B-84EB-5BC9-4583-9B346E02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3" y="1116013"/>
            <a:ext cx="8516816" cy="44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Concepts (Course I):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"loved…the interactive elements of the lecture"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"…it encompasses many interesting theoretical concepts of linguistics but feels more practical in its application in business than other social sciences"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Business Communication (Course III):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"The contents are just very relevant and prevalent. Started my new job at the same time as this course and it is eye-opening, how many of the concepts are also found in real work life."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for International Business Communication (Course V)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 especially liked that the whole course was really about practical applications of business communication and that many examples were given."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"…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session was building up on creating the final presentation and I think there will be a lot of skills I will apply in the future."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1B20B7-6AC2-BCB2-2B7F-6C9C86E1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7" y="499066"/>
            <a:ext cx="6840000" cy="52704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+mn-lt"/>
              </a:rPr>
              <a:t>What your </a:t>
            </a:r>
            <a:r>
              <a:rPr lang="de-DE" dirty="0" err="1">
                <a:latin typeface="+mn-lt"/>
              </a:rPr>
              <a:t>peers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are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saying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SIBC:</a:t>
            </a:r>
            <a:endParaRPr lang="en-US" dirty="0">
              <a:latin typeface="+mn-lt"/>
            </a:endParaRPr>
          </a:p>
        </p:txBody>
      </p:sp>
      <p:pic>
        <p:nvPicPr>
          <p:cNvPr id="4" name="Grafik 3" descr="Ein Bild, das Screenshot, Reihe, Text, Schrift enthält.&#10;&#10;Automatisch generierte Beschreibung">
            <a:extLst>
              <a:ext uri="{FF2B5EF4-FFF2-40B4-BE49-F238E27FC236}">
                <a16:creationId xmlns:a16="http://schemas.microsoft.com/office/drawing/2014/main" id="{947E4C89-E2A4-D7F7-83B6-3760396D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08" y="1271554"/>
            <a:ext cx="3206261" cy="26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FECC07-3756-4388-807F-D6EDEBB3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60 students per semester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first-come, first-served; with restrictions:</a:t>
            </a:r>
          </a:p>
          <a:p>
            <a:endParaRPr lang="en-US" dirty="0"/>
          </a:p>
          <a:p>
            <a:pPr lvl="1"/>
            <a:r>
              <a:rPr lang="en-US" dirty="0"/>
              <a:t>half the slots reserved for students with a grade of “Very Good” on BaWiSo19 CBK class IBC (also possible for BBE students)</a:t>
            </a:r>
          </a:p>
          <a:p>
            <a:pPr lvl="1"/>
            <a:r>
              <a:rPr lang="en-US"/>
              <a:t>rest (and </a:t>
            </a:r>
            <a:r>
              <a:rPr lang="en-US" dirty="0"/>
              <a:t>any unfilled slots </a:t>
            </a:r>
            <a:r>
              <a:rPr lang="en-US"/>
              <a:t>from above) goes </a:t>
            </a:r>
            <a:r>
              <a:rPr lang="en-US" dirty="0"/>
              <a:t>to students in order of registration</a:t>
            </a:r>
          </a:p>
          <a:p>
            <a:endParaRPr lang="en-US" dirty="0"/>
          </a:p>
          <a:p>
            <a:r>
              <a:rPr lang="en-US" b="1" dirty="0"/>
              <a:t>Changes</a:t>
            </a:r>
            <a:r>
              <a:rPr lang="en-US" dirty="0"/>
              <a:t> to admission process </a:t>
            </a:r>
            <a:r>
              <a:rPr lang="en-US" b="1" dirty="0"/>
              <a:t>starting in WS25 </a:t>
            </a:r>
            <a:r>
              <a:rPr lang="en-US" dirty="0"/>
              <a:t>will be announced in spring 2025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BFE045-A4C8-422E-83E2-A2057286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for SS25</a:t>
            </a:r>
          </a:p>
        </p:txBody>
      </p:sp>
    </p:spTree>
    <p:extLst>
      <p:ext uri="{BB962C8B-B14F-4D97-AF65-F5344CB8AC3E}">
        <p14:creationId xmlns:p14="http://schemas.microsoft.com/office/powerpoint/2010/main" val="647203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2E994D-A92D-45CC-9E3A-24B43BBA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399430"/>
            <a:ext cx="7767193" cy="1113183"/>
          </a:xfrm>
          <a:solidFill>
            <a:srgbClr val="0096D3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You can find </a:t>
            </a:r>
            <a:r>
              <a:rPr lang="en-US" sz="2000" b="1" dirty="0">
                <a:solidFill>
                  <a:schemeClr val="bg1"/>
                </a:solidFill>
              </a:rPr>
              <a:t>more information </a:t>
            </a:r>
            <a:r>
              <a:rPr lang="en-US" sz="2000" dirty="0">
                <a:solidFill>
                  <a:schemeClr val="bg1"/>
                </a:solidFill>
              </a:rPr>
              <a:t>on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Specialization’s website</a:t>
            </a:r>
            <a:b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b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Still got questions? Contact </a:t>
            </a: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3"/>
              </a:rPr>
              <a:t>bizcomm@wu.ac.at</a:t>
            </a: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0D471AE-8249-4A3D-910A-4D2329C4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Curious</a:t>
            </a:r>
            <a:r>
              <a:rPr lang="de-AT" dirty="0"/>
              <a:t>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751D35-3855-4F1E-987A-D03EA7834466}"/>
              </a:ext>
            </a:extLst>
          </p:cNvPr>
          <p:cNvGrpSpPr/>
          <p:nvPr/>
        </p:nvGrpSpPr>
        <p:grpSpPr>
          <a:xfrm>
            <a:off x="0" y="2696017"/>
            <a:ext cx="9144000" cy="2285143"/>
            <a:chOff x="0" y="2696017"/>
            <a:chExt cx="9144000" cy="22851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D1A7C5C-7B93-482F-A11F-40A54E4B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96017"/>
              <a:ext cx="9144000" cy="2215376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85741FB-C759-45B4-BA75-549C59B014D2}"/>
                </a:ext>
              </a:extLst>
            </p:cNvPr>
            <p:cNvSpPr/>
            <p:nvPr/>
          </p:nvSpPr>
          <p:spPr>
            <a:xfrm>
              <a:off x="628153" y="4723075"/>
              <a:ext cx="4381169" cy="258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43028480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" id="{89FEFAF3-4721-453B-9DDB-5601F7C9FC5D}" vid="{640991EF-C554-4C4C-9E8E-1E5B46439C7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B4889-3CCA-46C6-8FD4-B0AB941A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a8d9a65-8471-4209-a900-f8e11db75e0a"/>
    <ds:schemaRef ds:uri="http://purl.org/dc/terms/"/>
    <ds:schemaRef ds:uri="dde413db-0745-4f3a-8dca-564dc7ff6f7d"/>
    <ds:schemaRef ds:uri="08b0a3ee-3d2a-451c-9a1a-7e5d5b0c9c7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</Template>
  <TotalTime>0</TotalTime>
  <Words>557</Words>
  <Application>Microsoft Office PowerPoint</Application>
  <PresentationFormat>Bildschirmpräsentation (16:10)</PresentationFormat>
  <Paragraphs>90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Montserrat</vt:lpstr>
      <vt:lpstr>Verdana</vt:lpstr>
      <vt:lpstr>Wingdings</vt:lpstr>
      <vt:lpstr>WU 16:10</vt:lpstr>
      <vt:lpstr>International Business Communication (SIBC)</vt:lpstr>
      <vt:lpstr>Major aspects of SIBC</vt:lpstr>
      <vt:lpstr>Course modules &amp; sample topics covered</vt:lpstr>
      <vt:lpstr>Recommended schedule (2 semesters)</vt:lpstr>
      <vt:lpstr>"What may it help me with?"</vt:lpstr>
      <vt:lpstr>SIBC is for you if you are:</vt:lpstr>
      <vt:lpstr>What your peers are saying about SIBC:</vt:lpstr>
      <vt:lpstr>Application process for SS25</vt:lpstr>
      <vt:lpstr>Curious?</vt:lpstr>
      <vt:lpstr>Thanks/Danke/Grazie/Gracias/дякую/Спасибо/Merci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 Communication</dc:title>
  <dc:creator>Clara Halmdienst</dc:creator>
  <cp:lastModifiedBy>Beer, Alexander</cp:lastModifiedBy>
  <cp:revision>60</cp:revision>
  <cp:lastPrinted>2024-01-15T06:49:39Z</cp:lastPrinted>
  <dcterms:created xsi:type="dcterms:W3CDTF">2021-01-11T09:23:48Z</dcterms:created>
  <dcterms:modified xsi:type="dcterms:W3CDTF">2024-12-11T06:08:22Z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