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15"/>
  </p:notesMasterIdLst>
  <p:handoutMasterIdLst>
    <p:handoutMasterId r:id="rId16"/>
  </p:handoutMasterIdLst>
  <p:sldIdLst>
    <p:sldId id="278" r:id="rId5"/>
    <p:sldId id="301" r:id="rId6"/>
    <p:sldId id="303" r:id="rId7"/>
    <p:sldId id="308" r:id="rId8"/>
    <p:sldId id="304" r:id="rId9"/>
    <p:sldId id="305" r:id="rId10"/>
    <p:sldId id="306" r:id="rId11"/>
    <p:sldId id="302" r:id="rId12"/>
    <p:sldId id="307" r:id="rId13"/>
    <p:sldId id="277" r:id="rId14"/>
  </p:sldIdLst>
  <p:sldSz cx="9144000" cy="5715000" type="screen16x10"/>
  <p:notesSz cx="6797675" cy="9872663"/>
  <p:custDataLst>
    <p:tags r:id="rId17"/>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5465">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42"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8" name="Author" initials="A" lastIdx="0" clrIdx="1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FF7"/>
    <a:srgbClr val="CBDDEF"/>
    <a:srgbClr val="0096D3"/>
    <a:srgbClr val="0C94B7"/>
    <a:srgbClr val="41B4CE"/>
    <a:srgbClr val="73BAD1"/>
    <a:srgbClr val="65B4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6837" autoAdjust="0"/>
  </p:normalViewPr>
  <p:slideViewPr>
    <p:cSldViewPr snapToGrid="0" showGuides="1">
      <p:cViewPr varScale="1">
        <p:scale>
          <a:sx n="151" d="100"/>
          <a:sy n="151" d="100"/>
        </p:scale>
        <p:origin x="258" y="132"/>
      </p:cViewPr>
      <p:guideLst>
        <p:guide orient="horz" pos="1800"/>
        <p:guide pos="5465"/>
        <p:guide pos="4241"/>
        <p:guide pos="4695"/>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94" d="100"/>
          <a:sy n="94" d="100"/>
        </p:scale>
        <p:origin x="2748" y="84"/>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10">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5A9121-9E87-42B2-9B05-455EC8C05672}" type="doc">
      <dgm:prSet loTypeId="urn:microsoft.com/office/officeart/2005/8/layout/vProcess5" loCatId="process" qsTypeId="urn:microsoft.com/office/officeart/2005/8/quickstyle/simple4" qsCatId="simple" csTypeId="urn:microsoft.com/office/officeart/2005/8/colors/accent1_2#10" csCatId="accent1" phldr="1"/>
      <dgm:spPr/>
    </dgm:pt>
    <dgm:pt modelId="{7A164777-76CA-44B4-A132-8C6265C8AAFC}">
      <dgm:prSet phldrT="[Text]"/>
      <dgm:spPr/>
      <dgm:t>
        <a:bodyPr/>
        <a:lstStyle/>
        <a:p>
          <a:r>
            <a:rPr lang="en-US" dirty="0"/>
            <a:t>Measures business activities</a:t>
          </a:r>
        </a:p>
      </dgm:t>
    </dgm:pt>
    <dgm:pt modelId="{F534C9D9-B326-4A36-BF73-C988BA6343CE}" type="parTrans" cxnId="{E79BCB19-1A42-4C28-9C38-086734B564FA}">
      <dgm:prSet/>
      <dgm:spPr/>
      <dgm:t>
        <a:bodyPr/>
        <a:lstStyle/>
        <a:p>
          <a:endParaRPr lang="en-US"/>
        </a:p>
      </dgm:t>
    </dgm:pt>
    <dgm:pt modelId="{0488E6B0-E416-46AE-9FE0-81FD7883F975}" type="sibTrans" cxnId="{E79BCB19-1A42-4C28-9C38-086734B564FA}">
      <dgm:prSet/>
      <dgm:spPr/>
      <dgm:t>
        <a:bodyPr/>
        <a:lstStyle/>
        <a:p>
          <a:endParaRPr lang="en-US" dirty="0"/>
        </a:p>
      </dgm:t>
    </dgm:pt>
    <dgm:pt modelId="{79BDE8F7-E0A0-498C-98FC-EB1D7B401930}">
      <dgm:prSet phldrT="[Text]"/>
      <dgm:spPr/>
      <dgm:t>
        <a:bodyPr/>
        <a:lstStyle/>
        <a:p>
          <a:r>
            <a:rPr lang="en-US" dirty="0"/>
            <a:t>Processes data into financial reports</a:t>
          </a:r>
        </a:p>
      </dgm:t>
    </dgm:pt>
    <dgm:pt modelId="{996950F1-150A-4E5E-82DD-5FD678CE3BFB}" type="parTrans" cxnId="{EE02E46B-7B63-4DE1-A856-24485C1897AB}">
      <dgm:prSet/>
      <dgm:spPr/>
      <dgm:t>
        <a:bodyPr/>
        <a:lstStyle/>
        <a:p>
          <a:endParaRPr lang="en-US"/>
        </a:p>
      </dgm:t>
    </dgm:pt>
    <dgm:pt modelId="{39194003-C2E6-4FE1-9EEE-4D3E6163982F}" type="sibTrans" cxnId="{EE02E46B-7B63-4DE1-A856-24485C1897AB}">
      <dgm:prSet/>
      <dgm:spPr/>
      <dgm:t>
        <a:bodyPr/>
        <a:lstStyle/>
        <a:p>
          <a:endParaRPr lang="en-US" dirty="0"/>
        </a:p>
      </dgm:t>
    </dgm:pt>
    <dgm:pt modelId="{21A46886-A162-47C1-B0BF-C1C87E3D232D}">
      <dgm:prSet phldrT="[Text]"/>
      <dgm:spPr/>
      <dgm:t>
        <a:bodyPr/>
        <a:lstStyle/>
        <a:p>
          <a:r>
            <a:rPr lang="en-US" dirty="0"/>
            <a:t>Communicates results to financial statement users</a:t>
          </a:r>
        </a:p>
      </dgm:t>
    </dgm:pt>
    <dgm:pt modelId="{C7A402AB-E10C-4B7C-A796-81F5CD8C55A7}" type="parTrans" cxnId="{D9BCEE89-3E4E-4BA9-85E7-30F9E01A52B9}">
      <dgm:prSet/>
      <dgm:spPr/>
      <dgm:t>
        <a:bodyPr/>
        <a:lstStyle/>
        <a:p>
          <a:endParaRPr lang="en-US"/>
        </a:p>
      </dgm:t>
    </dgm:pt>
    <dgm:pt modelId="{B42784CC-4132-417E-B7FA-A0B268DF76FC}" type="sibTrans" cxnId="{D9BCEE89-3E4E-4BA9-85E7-30F9E01A52B9}">
      <dgm:prSet/>
      <dgm:spPr/>
      <dgm:t>
        <a:bodyPr/>
        <a:lstStyle/>
        <a:p>
          <a:endParaRPr lang="en-US"/>
        </a:p>
      </dgm:t>
    </dgm:pt>
    <dgm:pt modelId="{11B7F29B-617A-413C-84AC-498507A9DC21}" type="pres">
      <dgm:prSet presAssocID="{FD5A9121-9E87-42B2-9B05-455EC8C05672}" presName="outerComposite" presStyleCnt="0">
        <dgm:presLayoutVars>
          <dgm:chMax val="5"/>
          <dgm:dir/>
          <dgm:resizeHandles val="exact"/>
        </dgm:presLayoutVars>
      </dgm:prSet>
      <dgm:spPr/>
    </dgm:pt>
    <dgm:pt modelId="{D8DD1BB4-6967-4D1B-B342-02CD0F66AAFC}" type="pres">
      <dgm:prSet presAssocID="{FD5A9121-9E87-42B2-9B05-455EC8C05672}" presName="dummyMaxCanvas" presStyleCnt="0">
        <dgm:presLayoutVars/>
      </dgm:prSet>
      <dgm:spPr/>
    </dgm:pt>
    <dgm:pt modelId="{928BC577-E3CD-4E4C-8BDD-C568944D303B}" type="pres">
      <dgm:prSet presAssocID="{FD5A9121-9E87-42B2-9B05-455EC8C05672}" presName="ThreeNodes_1" presStyleLbl="node1" presStyleIdx="0" presStyleCnt="3" custLinFactNeighborX="-371">
        <dgm:presLayoutVars>
          <dgm:bulletEnabled val="1"/>
        </dgm:presLayoutVars>
      </dgm:prSet>
      <dgm:spPr/>
    </dgm:pt>
    <dgm:pt modelId="{9DA46CF9-CF05-4BD3-A87C-71C77D1730C7}" type="pres">
      <dgm:prSet presAssocID="{FD5A9121-9E87-42B2-9B05-455EC8C05672}" presName="ThreeNodes_2" presStyleLbl="node1" presStyleIdx="1" presStyleCnt="3">
        <dgm:presLayoutVars>
          <dgm:bulletEnabled val="1"/>
        </dgm:presLayoutVars>
      </dgm:prSet>
      <dgm:spPr/>
    </dgm:pt>
    <dgm:pt modelId="{A7CC34D8-3CB6-4C55-B2F8-8A873C979520}" type="pres">
      <dgm:prSet presAssocID="{FD5A9121-9E87-42B2-9B05-455EC8C05672}" presName="ThreeNodes_3" presStyleLbl="node1" presStyleIdx="2" presStyleCnt="3">
        <dgm:presLayoutVars>
          <dgm:bulletEnabled val="1"/>
        </dgm:presLayoutVars>
      </dgm:prSet>
      <dgm:spPr/>
    </dgm:pt>
    <dgm:pt modelId="{B64C83DD-37D5-459F-ADF3-77B004B55464}" type="pres">
      <dgm:prSet presAssocID="{FD5A9121-9E87-42B2-9B05-455EC8C05672}" presName="ThreeConn_1-2" presStyleLbl="fgAccFollowNode1" presStyleIdx="0" presStyleCnt="2" custLinFactNeighborX="3687">
        <dgm:presLayoutVars>
          <dgm:bulletEnabled val="1"/>
        </dgm:presLayoutVars>
      </dgm:prSet>
      <dgm:spPr/>
    </dgm:pt>
    <dgm:pt modelId="{0C742855-BB20-4C51-A6AC-2A77C1F18FAE}" type="pres">
      <dgm:prSet presAssocID="{FD5A9121-9E87-42B2-9B05-455EC8C05672}" presName="ThreeConn_2-3" presStyleLbl="fgAccFollowNode1" presStyleIdx="1" presStyleCnt="2">
        <dgm:presLayoutVars>
          <dgm:bulletEnabled val="1"/>
        </dgm:presLayoutVars>
      </dgm:prSet>
      <dgm:spPr/>
    </dgm:pt>
    <dgm:pt modelId="{C6BAB633-1D5D-4DFA-B8A4-5C1222E6DC1F}" type="pres">
      <dgm:prSet presAssocID="{FD5A9121-9E87-42B2-9B05-455EC8C05672}" presName="ThreeNodes_1_text" presStyleLbl="node1" presStyleIdx="2" presStyleCnt="3">
        <dgm:presLayoutVars>
          <dgm:bulletEnabled val="1"/>
        </dgm:presLayoutVars>
      </dgm:prSet>
      <dgm:spPr/>
    </dgm:pt>
    <dgm:pt modelId="{FB4D0DA5-21FA-4070-BAB6-276FA70ADFD8}" type="pres">
      <dgm:prSet presAssocID="{FD5A9121-9E87-42B2-9B05-455EC8C05672}" presName="ThreeNodes_2_text" presStyleLbl="node1" presStyleIdx="2" presStyleCnt="3">
        <dgm:presLayoutVars>
          <dgm:bulletEnabled val="1"/>
        </dgm:presLayoutVars>
      </dgm:prSet>
      <dgm:spPr/>
    </dgm:pt>
    <dgm:pt modelId="{991AB798-28CA-45AB-B20A-694A693B67BD}" type="pres">
      <dgm:prSet presAssocID="{FD5A9121-9E87-42B2-9B05-455EC8C05672}" presName="ThreeNodes_3_text" presStyleLbl="node1" presStyleIdx="2" presStyleCnt="3">
        <dgm:presLayoutVars>
          <dgm:bulletEnabled val="1"/>
        </dgm:presLayoutVars>
      </dgm:prSet>
      <dgm:spPr/>
    </dgm:pt>
  </dgm:ptLst>
  <dgm:cxnLst>
    <dgm:cxn modelId="{2CDBE715-60D0-4E44-ADF5-79003749114A}" type="presOf" srcId="{21A46886-A162-47C1-B0BF-C1C87E3D232D}" destId="{991AB798-28CA-45AB-B20A-694A693B67BD}" srcOrd="1" destOrd="0" presId="urn:microsoft.com/office/officeart/2005/8/layout/vProcess5"/>
    <dgm:cxn modelId="{E79BCB19-1A42-4C28-9C38-086734B564FA}" srcId="{FD5A9121-9E87-42B2-9B05-455EC8C05672}" destId="{7A164777-76CA-44B4-A132-8C6265C8AAFC}" srcOrd="0" destOrd="0" parTransId="{F534C9D9-B326-4A36-BF73-C988BA6343CE}" sibTransId="{0488E6B0-E416-46AE-9FE0-81FD7883F975}"/>
    <dgm:cxn modelId="{EE02E46B-7B63-4DE1-A856-24485C1897AB}" srcId="{FD5A9121-9E87-42B2-9B05-455EC8C05672}" destId="{79BDE8F7-E0A0-498C-98FC-EB1D7B401930}" srcOrd="1" destOrd="0" parTransId="{996950F1-150A-4E5E-82DD-5FD678CE3BFB}" sibTransId="{39194003-C2E6-4FE1-9EEE-4D3E6163982F}"/>
    <dgm:cxn modelId="{8EBEF450-AEE3-400B-BD0A-046ECFECE226}" type="presOf" srcId="{7A164777-76CA-44B4-A132-8C6265C8AAFC}" destId="{928BC577-E3CD-4E4C-8BDD-C568944D303B}" srcOrd="0" destOrd="0" presId="urn:microsoft.com/office/officeart/2005/8/layout/vProcess5"/>
    <dgm:cxn modelId="{A218C080-9832-4755-B8A1-686F94BDEB9F}" type="presOf" srcId="{39194003-C2E6-4FE1-9EEE-4D3E6163982F}" destId="{0C742855-BB20-4C51-A6AC-2A77C1F18FAE}" srcOrd="0" destOrd="0" presId="urn:microsoft.com/office/officeart/2005/8/layout/vProcess5"/>
    <dgm:cxn modelId="{D9BCEE89-3E4E-4BA9-85E7-30F9E01A52B9}" srcId="{FD5A9121-9E87-42B2-9B05-455EC8C05672}" destId="{21A46886-A162-47C1-B0BF-C1C87E3D232D}" srcOrd="2" destOrd="0" parTransId="{C7A402AB-E10C-4B7C-A796-81F5CD8C55A7}" sibTransId="{B42784CC-4132-417E-B7FA-A0B268DF76FC}"/>
    <dgm:cxn modelId="{2C08179A-1EC1-451E-AB2E-3A0DDC5C8FE0}" type="presOf" srcId="{79BDE8F7-E0A0-498C-98FC-EB1D7B401930}" destId="{FB4D0DA5-21FA-4070-BAB6-276FA70ADFD8}" srcOrd="1" destOrd="0" presId="urn:microsoft.com/office/officeart/2005/8/layout/vProcess5"/>
    <dgm:cxn modelId="{F7D88BA4-4096-407A-BB79-A7474846205A}" type="presOf" srcId="{7A164777-76CA-44B4-A132-8C6265C8AAFC}" destId="{C6BAB633-1D5D-4DFA-B8A4-5C1222E6DC1F}" srcOrd="1" destOrd="0" presId="urn:microsoft.com/office/officeart/2005/8/layout/vProcess5"/>
    <dgm:cxn modelId="{D5F301AB-9872-4038-BA8B-0BA07B0C2CDE}" type="presOf" srcId="{21A46886-A162-47C1-B0BF-C1C87E3D232D}" destId="{A7CC34D8-3CB6-4C55-B2F8-8A873C979520}" srcOrd="0" destOrd="0" presId="urn:microsoft.com/office/officeart/2005/8/layout/vProcess5"/>
    <dgm:cxn modelId="{6EB453BA-5D0F-4910-A690-AF5EB8D2CA23}" type="presOf" srcId="{0488E6B0-E416-46AE-9FE0-81FD7883F975}" destId="{B64C83DD-37D5-459F-ADF3-77B004B55464}" srcOrd="0" destOrd="0" presId="urn:microsoft.com/office/officeart/2005/8/layout/vProcess5"/>
    <dgm:cxn modelId="{0EB3B6CA-1068-415A-A81F-FF9D5811F27D}" type="presOf" srcId="{FD5A9121-9E87-42B2-9B05-455EC8C05672}" destId="{11B7F29B-617A-413C-84AC-498507A9DC21}" srcOrd="0" destOrd="0" presId="urn:microsoft.com/office/officeart/2005/8/layout/vProcess5"/>
    <dgm:cxn modelId="{DE53FBDB-8D68-4C8C-8936-00174207CE9B}" type="presOf" srcId="{79BDE8F7-E0A0-498C-98FC-EB1D7B401930}" destId="{9DA46CF9-CF05-4BD3-A87C-71C77D1730C7}" srcOrd="0" destOrd="0" presId="urn:microsoft.com/office/officeart/2005/8/layout/vProcess5"/>
    <dgm:cxn modelId="{13EAA002-0A94-4F7D-837C-6985468936C9}" type="presParOf" srcId="{11B7F29B-617A-413C-84AC-498507A9DC21}" destId="{D8DD1BB4-6967-4D1B-B342-02CD0F66AAFC}" srcOrd="0" destOrd="0" presId="urn:microsoft.com/office/officeart/2005/8/layout/vProcess5"/>
    <dgm:cxn modelId="{76F5F2C5-24C4-421C-A3F0-51274A50559F}" type="presParOf" srcId="{11B7F29B-617A-413C-84AC-498507A9DC21}" destId="{928BC577-E3CD-4E4C-8BDD-C568944D303B}" srcOrd="1" destOrd="0" presId="urn:microsoft.com/office/officeart/2005/8/layout/vProcess5"/>
    <dgm:cxn modelId="{BF64C5D2-39F6-4672-B020-41A12454D063}" type="presParOf" srcId="{11B7F29B-617A-413C-84AC-498507A9DC21}" destId="{9DA46CF9-CF05-4BD3-A87C-71C77D1730C7}" srcOrd="2" destOrd="0" presId="urn:microsoft.com/office/officeart/2005/8/layout/vProcess5"/>
    <dgm:cxn modelId="{77177428-DCDF-466C-BE14-80E56B96CBF3}" type="presParOf" srcId="{11B7F29B-617A-413C-84AC-498507A9DC21}" destId="{A7CC34D8-3CB6-4C55-B2F8-8A873C979520}" srcOrd="3" destOrd="0" presId="urn:microsoft.com/office/officeart/2005/8/layout/vProcess5"/>
    <dgm:cxn modelId="{DA7C3985-01EE-436E-968B-DBC8F5E0F281}" type="presParOf" srcId="{11B7F29B-617A-413C-84AC-498507A9DC21}" destId="{B64C83DD-37D5-459F-ADF3-77B004B55464}" srcOrd="4" destOrd="0" presId="urn:microsoft.com/office/officeart/2005/8/layout/vProcess5"/>
    <dgm:cxn modelId="{4DCA1515-5E5E-449A-A640-FD8ED585C4AE}" type="presParOf" srcId="{11B7F29B-617A-413C-84AC-498507A9DC21}" destId="{0C742855-BB20-4C51-A6AC-2A77C1F18FAE}" srcOrd="5" destOrd="0" presId="urn:microsoft.com/office/officeart/2005/8/layout/vProcess5"/>
    <dgm:cxn modelId="{A8B7B89A-B94F-44F9-98A3-0AFFF6E3CACC}" type="presParOf" srcId="{11B7F29B-617A-413C-84AC-498507A9DC21}" destId="{C6BAB633-1D5D-4DFA-B8A4-5C1222E6DC1F}" srcOrd="6" destOrd="0" presId="urn:microsoft.com/office/officeart/2005/8/layout/vProcess5"/>
    <dgm:cxn modelId="{862FBA38-BE38-4528-A5BA-A687E246AFB1}" type="presParOf" srcId="{11B7F29B-617A-413C-84AC-498507A9DC21}" destId="{FB4D0DA5-21FA-4070-BAB6-276FA70ADFD8}" srcOrd="7" destOrd="0" presId="urn:microsoft.com/office/officeart/2005/8/layout/vProcess5"/>
    <dgm:cxn modelId="{43E0FBA2-9126-4737-AD0A-BAD543D3562D}" type="presParOf" srcId="{11B7F29B-617A-413C-84AC-498507A9DC21}" destId="{991AB798-28CA-45AB-B20A-694A693B67BD}"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8BC577-E3CD-4E4C-8BDD-C568944D303B}">
      <dsp:nvSpPr>
        <dsp:cNvPr id="0" name=""/>
        <dsp:cNvSpPr/>
      </dsp:nvSpPr>
      <dsp:spPr>
        <a:xfrm>
          <a:off x="0" y="0"/>
          <a:ext cx="4977353" cy="12202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Measures business activities</a:t>
          </a:r>
        </a:p>
      </dsp:txBody>
      <dsp:txXfrm>
        <a:off x="35739" y="35739"/>
        <a:ext cx="3660626" cy="1148755"/>
      </dsp:txXfrm>
    </dsp:sp>
    <dsp:sp modelId="{9DA46CF9-CF05-4BD3-A87C-71C77D1730C7}">
      <dsp:nvSpPr>
        <dsp:cNvPr id="0" name=""/>
        <dsp:cNvSpPr/>
      </dsp:nvSpPr>
      <dsp:spPr>
        <a:xfrm>
          <a:off x="439178" y="1423606"/>
          <a:ext cx="4977353" cy="12202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Processes data into financial reports</a:t>
          </a:r>
        </a:p>
      </dsp:txBody>
      <dsp:txXfrm>
        <a:off x="474917" y="1459345"/>
        <a:ext cx="3673545" cy="1148755"/>
      </dsp:txXfrm>
    </dsp:sp>
    <dsp:sp modelId="{A7CC34D8-3CB6-4C55-B2F8-8A873C979520}">
      <dsp:nvSpPr>
        <dsp:cNvPr id="0" name=""/>
        <dsp:cNvSpPr/>
      </dsp:nvSpPr>
      <dsp:spPr>
        <a:xfrm>
          <a:off x="878356" y="2847212"/>
          <a:ext cx="4977353" cy="1220233"/>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Communicates results to financial statement users</a:t>
          </a:r>
        </a:p>
      </dsp:txBody>
      <dsp:txXfrm>
        <a:off x="914095" y="2882951"/>
        <a:ext cx="3673545" cy="1148755"/>
      </dsp:txXfrm>
    </dsp:sp>
    <dsp:sp modelId="{B64C83DD-37D5-459F-ADF3-77B004B55464}">
      <dsp:nvSpPr>
        <dsp:cNvPr id="0" name=""/>
        <dsp:cNvSpPr/>
      </dsp:nvSpPr>
      <dsp:spPr>
        <a:xfrm>
          <a:off x="4213445" y="925343"/>
          <a:ext cx="793151" cy="793151"/>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4391904" y="925343"/>
        <a:ext cx="436233" cy="596846"/>
      </dsp:txXfrm>
    </dsp:sp>
    <dsp:sp modelId="{0C742855-BB20-4C51-A6AC-2A77C1F18FAE}">
      <dsp:nvSpPr>
        <dsp:cNvPr id="0" name=""/>
        <dsp:cNvSpPr/>
      </dsp:nvSpPr>
      <dsp:spPr>
        <a:xfrm>
          <a:off x="4623379" y="2340815"/>
          <a:ext cx="793151" cy="793151"/>
        </a:xfrm>
        <a:prstGeom prst="downArrow">
          <a:avLst>
            <a:gd name="adj1" fmla="val 55000"/>
            <a:gd name="adj2" fmla="val 45000"/>
          </a:avLst>
        </a:prstGeom>
        <a:solidFill>
          <a:schemeClr val="accent1">
            <a:alpha val="90000"/>
            <a:tint val="40000"/>
            <a:hueOff val="0"/>
            <a:satOff val="0"/>
            <a:lumOff val="0"/>
            <a:alphaOff val="0"/>
          </a:schemeClr>
        </a:solidFill>
        <a:ln w="6350" cap="flat" cmpd="sng" algn="ctr">
          <a:solidFill>
            <a:schemeClr val="accent1">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dirty="0"/>
        </a:p>
      </dsp:txBody>
      <dsp:txXfrm>
        <a:off x="4801838" y="2340815"/>
        <a:ext cx="436233" cy="596846"/>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200"/>
            </a:lvl1pPr>
          </a:lstStyle>
          <a:p>
            <a:endParaRPr lang="de-AT"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50443" y="0"/>
            <a:ext cx="2945659" cy="493633"/>
          </a:xfrm>
          <a:prstGeom prst="rect">
            <a:avLst/>
          </a:prstGeom>
        </p:spPr>
        <p:txBody>
          <a:bodyPr vert="horz" lIns="91440" tIns="45720" rIns="91440" bIns="45720" rtlCol="0"/>
          <a:lstStyle>
            <a:lvl1pPr algn="r">
              <a:defRPr sz="1200"/>
            </a:lvl1pPr>
          </a:lstStyle>
          <a:p>
            <a:fld id="{868817FD-8155-4502-AF78-DBC2EA4B168F}" type="datetimeFigureOut">
              <a:rPr lang="de-AT" sz="1000" smtClean="0">
                <a:latin typeface="Verdana" pitchFamily="34" charset="0"/>
                <a:ea typeface="Verdana" pitchFamily="34" charset="0"/>
                <a:cs typeface="Verdana" pitchFamily="34" charset="0"/>
              </a:rPr>
              <a:t>11.01.2024</a:t>
            </a:fld>
            <a:endParaRPr lang="de-AT"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9377316"/>
            <a:ext cx="2945659" cy="493633"/>
          </a:xfrm>
          <a:prstGeom prst="rect">
            <a:avLst/>
          </a:prstGeom>
        </p:spPr>
        <p:txBody>
          <a:bodyPr vert="horz" lIns="91440" tIns="45720" rIns="91440" bIns="45720" rtlCol="0" anchor="b"/>
          <a:lstStyle>
            <a:lvl1pPr algn="l">
              <a:defRPr sz="1200"/>
            </a:lvl1pPr>
          </a:lstStyle>
          <a:p>
            <a:endParaRPr lang="de-AT"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50443" y="9377316"/>
            <a:ext cx="2945659" cy="493633"/>
          </a:xfrm>
          <a:prstGeom prst="rect">
            <a:avLst/>
          </a:prstGeom>
        </p:spPr>
        <p:txBody>
          <a:bodyPr vert="horz" lIns="91440" tIns="45720" rIns="91440" bIns="45720" rtlCol="0" anchor="b"/>
          <a:lstStyle>
            <a:lvl1pPr algn="r">
              <a:defRPr sz="1200"/>
            </a:lvl1pPr>
          </a:lstStyle>
          <a:p>
            <a:fld id="{617F6F62-1C91-45E7-BAED-FBFBF67C82BC}" type="slidenum">
              <a:rPr lang="de-AT" sz="1000" smtClean="0">
                <a:latin typeface="Verdana" pitchFamily="34" charset="0"/>
                <a:ea typeface="Verdana" pitchFamily="34" charset="0"/>
                <a:cs typeface="Verdana" pitchFamily="34" charset="0"/>
              </a:rPr>
              <a:t>‹#›</a:t>
            </a:fld>
            <a:endParaRPr lang="de-AT"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3633"/>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50443" y="0"/>
            <a:ext cx="2945659" cy="493633"/>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de-AT" smtClean="0"/>
              <a:pPr/>
              <a:t>11.01.2024</a:t>
            </a:fld>
            <a:endParaRPr lang="de-AT" dirty="0"/>
          </a:p>
        </p:txBody>
      </p:sp>
      <p:sp>
        <p:nvSpPr>
          <p:cNvPr id="4" name="Folienbildplatzhalter 3"/>
          <p:cNvSpPr>
            <a:spLocks noGrp="1" noRot="1" noChangeAspect="1"/>
          </p:cNvSpPr>
          <p:nvPr>
            <p:ph type="sldImg" idx="2"/>
          </p:nvPr>
        </p:nvSpPr>
        <p:spPr>
          <a:xfrm>
            <a:off x="436563" y="739775"/>
            <a:ext cx="5924550" cy="3703638"/>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79768" y="4689515"/>
            <a:ext cx="5438140" cy="4442698"/>
          </a:xfrm>
          <a:prstGeom prst="rect">
            <a:avLst/>
          </a:prstGeom>
        </p:spPr>
        <p:txBody>
          <a:bodyPr vert="horz" lIns="91440" tIns="45720" rIns="91440" bIns="45720" rtlCol="0"/>
          <a:lstStyle/>
          <a:p>
            <a:pPr lvl="0"/>
            <a:r>
              <a:rPr lang="de-AT" dirty="0"/>
              <a:t>Textmasterformat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9377316"/>
            <a:ext cx="2945659" cy="493633"/>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dirty="0"/>
          </a:p>
        </p:txBody>
      </p:sp>
      <p:sp>
        <p:nvSpPr>
          <p:cNvPr id="7" name="Foliennummernplatzhalter 6"/>
          <p:cNvSpPr>
            <a:spLocks noGrp="1"/>
          </p:cNvSpPr>
          <p:nvPr>
            <p:ph type="sldNum" sz="quarter" idx="5"/>
          </p:nvPr>
        </p:nvSpPr>
        <p:spPr>
          <a:xfrm>
            <a:off x="3850443" y="9377316"/>
            <a:ext cx="2945659" cy="493633"/>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de-AT" smtClean="0"/>
              <a:pPr/>
              <a:t>‹#›</a:t>
            </a:fld>
            <a:endParaRPr lang="de-AT"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a:t>
            </a:fld>
            <a:endParaRPr lang="de-AT" dirty="0"/>
          </a:p>
        </p:txBody>
      </p:sp>
    </p:spTree>
    <p:extLst>
      <p:ext uri="{BB962C8B-B14F-4D97-AF65-F5344CB8AC3E}">
        <p14:creationId xmlns:p14="http://schemas.microsoft.com/office/powerpoint/2010/main" val="3956595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10</a:t>
            </a:fld>
            <a:endParaRPr lang="de-AT" dirty="0"/>
          </a:p>
        </p:txBody>
      </p:sp>
    </p:spTree>
    <p:extLst>
      <p:ext uri="{BB962C8B-B14F-4D97-AF65-F5344CB8AC3E}">
        <p14:creationId xmlns:p14="http://schemas.microsoft.com/office/powerpoint/2010/main" val="33519644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Sollte die durchschnittliche Note aus diesen beiden Lehrveranstaltungen zu keiner eindeutigen Zuordnung führen, kommt im Bedarfsfall für jene Studierenden mit dem gleichen Notenschnitt ein zusätzliches Kriterium (Note aus AMC II bzw. bei weiterem Bedarf bisheriger Gesamtnotendurchschnitt) für die Ermittlung der Reihung zur Anwendung. </a:t>
            </a:r>
          </a:p>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2</a:t>
            </a:fld>
            <a:endParaRPr lang="de-AT" dirty="0"/>
          </a:p>
        </p:txBody>
      </p:sp>
    </p:spTree>
    <p:extLst>
      <p:ext uri="{BB962C8B-B14F-4D97-AF65-F5344CB8AC3E}">
        <p14:creationId xmlns:p14="http://schemas.microsoft.com/office/powerpoint/2010/main" val="3591230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en-US" altLang="en-US" dirty="0">
                <a:latin typeface="Arial" panose="020B0604020202020204" pitchFamily="34" charset="0"/>
                <a:ea typeface="ＭＳ Ｐゴシック" panose="020B0600070205080204" pitchFamily="34" charset="-128"/>
              </a:rPr>
              <a:t>Accounting is an information system. It records and measures business activities, processes data into reports, and communicates results </a:t>
            </a:r>
            <a:r>
              <a:rPr lang="en-US" altLang="en-US" b="1" dirty="0">
                <a:latin typeface="Arial" panose="020B0604020202020204" pitchFamily="34" charset="0"/>
                <a:ea typeface="ＭＳ Ｐゴシック" panose="020B0600070205080204" pitchFamily="34" charset="-128"/>
              </a:rPr>
              <a:t>to </a:t>
            </a:r>
            <a:r>
              <a:rPr lang="en-US" altLang="en-US" b="1" dirty="0">
                <a:solidFill>
                  <a:srgbClr val="000000"/>
                </a:solidFill>
                <a:latin typeface="Arial" panose="020B0604020202020204" pitchFamily="34" charset="0"/>
                <a:ea typeface="ＭＳ Ｐゴシック" panose="020B0600070205080204" pitchFamily="34" charset="-128"/>
              </a:rPr>
              <a:t>people who make decisions about the company</a:t>
            </a:r>
            <a:r>
              <a:rPr lang="en-US" altLang="en-US" dirty="0">
                <a:solidFill>
                  <a:srgbClr val="FF0000"/>
                </a:solidFill>
                <a:latin typeface="Arial" panose="020B0604020202020204" pitchFamily="34" charset="0"/>
                <a:ea typeface="ＭＳ Ｐゴシック" panose="020B0600070205080204" pitchFamily="34" charset="-128"/>
              </a:rPr>
              <a:t>. </a:t>
            </a:r>
            <a:r>
              <a:rPr lang="en-US" altLang="en-US" dirty="0">
                <a:latin typeface="Arial" panose="020B0604020202020204" pitchFamily="34" charset="0"/>
                <a:ea typeface="ＭＳ Ｐゴシック" panose="020B0600070205080204" pitchFamily="34" charset="-128"/>
              </a:rPr>
              <a:t>Accounting is </a:t>
            </a:r>
            <a:r>
              <a:rPr lang="ja-JP" altLang="en-US" b="1" dirty="0">
                <a:latin typeface="Arial" panose="020B0604020202020204" pitchFamily="34" charset="0"/>
                <a:ea typeface="ＭＳ Ｐゴシック" panose="020B0600070205080204" pitchFamily="34" charset="-128"/>
              </a:rPr>
              <a:t>“</a:t>
            </a:r>
            <a:r>
              <a:rPr lang="en-US" altLang="ja-JP" b="1" dirty="0">
                <a:latin typeface="Arial" panose="020B0604020202020204" pitchFamily="34" charset="0"/>
                <a:ea typeface="ＭＳ Ｐゴシック" panose="020B0600070205080204" pitchFamily="34" charset="-128"/>
              </a:rPr>
              <a:t>the language of business.</a:t>
            </a:r>
            <a:r>
              <a:rPr lang="ja-JP" altLang="en-US" dirty="0">
                <a:latin typeface="Arial" panose="020B0604020202020204" pitchFamily="34" charset="0"/>
                <a:ea typeface="ＭＳ Ｐゴシック" panose="020B0600070205080204" pitchFamily="34" charset="-128"/>
              </a:rPr>
              <a:t>”</a:t>
            </a:r>
            <a:r>
              <a:rPr lang="en-US" altLang="ja-JP" dirty="0">
                <a:latin typeface="Arial" panose="020B0604020202020204" pitchFamily="34" charset="0"/>
                <a:ea typeface="ＭＳ Ｐゴシック" panose="020B0600070205080204" pitchFamily="34" charset="-128"/>
              </a:rPr>
              <a:t> The better you understand the language, the better you can manage your finances as well as those of your business.</a:t>
            </a:r>
          </a:p>
          <a:p>
            <a:endParaRPr lang="en-US" altLang="en-US" dirty="0">
              <a:latin typeface="Arial" panose="020B0604020202020204" pitchFamily="34" charset="0"/>
              <a:ea typeface="ＭＳ Ｐゴシック" panose="020B0600070205080204" pitchFamily="34" charset="-128"/>
            </a:endParaRPr>
          </a:p>
          <a:p>
            <a:r>
              <a:rPr lang="en-US" altLang="en-US" dirty="0">
                <a:latin typeface="Arial" panose="020B0604020202020204" pitchFamily="34" charset="0"/>
                <a:ea typeface="ＭＳ Ｐゴシック" panose="020B0600070205080204" pitchFamily="34" charset="-128"/>
              </a:rPr>
              <a:t>What determines how financial statements</a:t>
            </a:r>
            <a:r>
              <a:rPr lang="en-US" altLang="en-US" baseline="0" dirty="0">
                <a:latin typeface="Arial" panose="020B0604020202020204" pitchFamily="34" charset="0"/>
                <a:ea typeface="ＭＳ Ｐゴシック" panose="020B0600070205080204" pitchFamily="34" charset="-128"/>
              </a:rPr>
              <a:t> look like? </a:t>
            </a:r>
            <a:r>
              <a:rPr lang="en-US" altLang="en-US" dirty="0">
                <a:latin typeface="Arial" panose="020B0604020202020204" pitchFamily="34" charset="0"/>
                <a:ea typeface="ＭＳ Ｐゴシック" panose="020B0600070205080204" pitchFamily="34" charset="-128"/>
              </a:rPr>
              <a:t>Why</a:t>
            </a:r>
            <a:r>
              <a:rPr lang="en-US" altLang="en-US" baseline="0" dirty="0">
                <a:latin typeface="Arial" panose="020B0604020202020204" pitchFamily="34" charset="0"/>
                <a:ea typeface="ＭＳ Ｐゴシック" panose="020B0600070205080204" pitchFamily="34" charset="-128"/>
              </a:rPr>
              <a:t> do we need accounting standards?</a:t>
            </a:r>
          </a:p>
          <a:p>
            <a:r>
              <a:rPr lang="en-GB" sz="1200" noProof="0" dirty="0"/>
              <a:t>Accounting standards are necessary because without them, users of financial statements would have to learn the basis of accounting for each company, making comparisons to other companies‘ financial statements</a:t>
            </a:r>
            <a:r>
              <a:rPr lang="en-GB" sz="1200" baseline="0" noProof="0" dirty="0"/>
              <a:t> difficult. </a:t>
            </a:r>
          </a:p>
          <a:p>
            <a:r>
              <a:rPr lang="en-GB" altLang="en-US" sz="1200" baseline="0" noProof="0" dirty="0">
                <a:latin typeface="Arial" panose="020B0604020202020204" pitchFamily="34" charset="0"/>
                <a:ea typeface="ＭＳ Ｐゴシック" panose="020B0600070205080204" pitchFamily="34" charset="-128"/>
              </a:rPr>
              <a:t>Without accounting standards, there is no common language of business.</a:t>
            </a:r>
            <a:endParaRPr lang="en-US" altLang="en-US" dirty="0">
              <a:latin typeface="Arial" panose="020B0604020202020204" pitchFamily="34" charset="0"/>
              <a:ea typeface="ＭＳ Ｐゴシック" panose="020B0600070205080204" pitchFamily="34" charset="-128"/>
            </a:endParaRPr>
          </a:p>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3</a:t>
            </a:fld>
            <a:endParaRPr lang="de-AT"/>
          </a:p>
        </p:txBody>
      </p:sp>
    </p:spTree>
    <p:extLst>
      <p:ext uri="{BB962C8B-B14F-4D97-AF65-F5344CB8AC3E}">
        <p14:creationId xmlns:p14="http://schemas.microsoft.com/office/powerpoint/2010/main" val="3750466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4</a:t>
            </a:fld>
            <a:endParaRPr lang="de-AT"/>
          </a:p>
        </p:txBody>
      </p:sp>
    </p:spTree>
    <p:extLst>
      <p:ext uri="{BB962C8B-B14F-4D97-AF65-F5344CB8AC3E}">
        <p14:creationId xmlns:p14="http://schemas.microsoft.com/office/powerpoint/2010/main" val="1031485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Kurs I stellt den Grundkurs dar. Ein positiver Abschluss dieser Lehrveranstaltung ist erforderlich, bevor eine Anmeldung zu den weiteren Kursen erfolgen kann (Regelung des Studienplans)</a:t>
            </a:r>
          </a:p>
        </p:txBody>
      </p:sp>
      <p:sp>
        <p:nvSpPr>
          <p:cNvPr id="4" name="Foliennummernplatzhalter 3"/>
          <p:cNvSpPr>
            <a:spLocks noGrp="1"/>
          </p:cNvSpPr>
          <p:nvPr>
            <p:ph type="sldNum" sz="quarter" idx="10"/>
          </p:nvPr>
        </p:nvSpPr>
        <p:spPr/>
        <p:txBody>
          <a:bodyPr/>
          <a:lstStyle/>
          <a:p>
            <a:fld id="{219CC2FD-B32F-4992-A15B-F95E2E35C81B}" type="slidenum">
              <a:rPr lang="de-AT" smtClean="0"/>
              <a:pPr/>
              <a:t>5</a:t>
            </a:fld>
            <a:endParaRPr lang="de-AT" dirty="0"/>
          </a:p>
        </p:txBody>
      </p:sp>
    </p:spTree>
    <p:extLst>
      <p:ext uri="{BB962C8B-B14F-4D97-AF65-F5344CB8AC3E}">
        <p14:creationId xmlns:p14="http://schemas.microsoft.com/office/powerpoint/2010/main" val="1061382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219CC2FD-B32F-4992-A15B-F95E2E35C81B}" type="slidenum">
              <a:rPr lang="de-AT" smtClean="0"/>
              <a:pPr/>
              <a:t>6</a:t>
            </a:fld>
            <a:endParaRPr lang="de-AT" dirty="0"/>
          </a:p>
        </p:txBody>
      </p:sp>
    </p:spTree>
    <p:extLst>
      <p:ext uri="{BB962C8B-B14F-4D97-AF65-F5344CB8AC3E}">
        <p14:creationId xmlns:p14="http://schemas.microsoft.com/office/powerpoint/2010/main" val="4526385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sz="1200" dirty="0"/>
              <a:t>Entsprechende Lehrveranstaltungen werden üblicherweise auch an ausländischen Universitäten angeboten.</a:t>
            </a:r>
          </a:p>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7</a:t>
            </a:fld>
            <a:endParaRPr lang="de-AT" dirty="0"/>
          </a:p>
        </p:txBody>
      </p:sp>
    </p:spTree>
    <p:extLst>
      <p:ext uri="{BB962C8B-B14F-4D97-AF65-F5344CB8AC3E}">
        <p14:creationId xmlns:p14="http://schemas.microsoft.com/office/powerpoint/2010/main" val="760215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219CC2FD-B32F-4992-A15B-F95E2E35C81B}" type="slidenum">
              <a:rPr lang="de-AT" smtClean="0"/>
              <a:pPr/>
              <a:t>8</a:t>
            </a:fld>
            <a:endParaRPr lang="de-AT" dirty="0"/>
          </a:p>
        </p:txBody>
      </p:sp>
    </p:spTree>
    <p:extLst>
      <p:ext uri="{BB962C8B-B14F-4D97-AF65-F5344CB8AC3E}">
        <p14:creationId xmlns:p14="http://schemas.microsoft.com/office/powerpoint/2010/main" val="85585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t>Sollte die durchschnittliche Note aus diesen beiden Lehrveranstaltungen zu keiner eindeutigen Zuordnung führen, kommt im Bedarfsfall für jene Studierenden mit dem gleichen Notenschnitt ein zusätzliches Kriterium (Note aus AMC II bzw. bei weiterem Bedarf bisheriger Gesamtnotendurchschnitt) für die Ermittlung der Reihung zur Anwendung. </a:t>
            </a:r>
          </a:p>
          <a:p>
            <a:endParaRPr lang="de-AT" dirty="0"/>
          </a:p>
        </p:txBody>
      </p:sp>
      <p:sp>
        <p:nvSpPr>
          <p:cNvPr id="4" name="Foliennummernplatzhalter 3"/>
          <p:cNvSpPr>
            <a:spLocks noGrp="1"/>
          </p:cNvSpPr>
          <p:nvPr>
            <p:ph type="sldNum" sz="quarter" idx="10"/>
          </p:nvPr>
        </p:nvSpPr>
        <p:spPr/>
        <p:txBody>
          <a:bodyPr/>
          <a:lstStyle/>
          <a:p>
            <a:fld id="{219CC2FD-B32F-4992-A15B-F95E2E35C81B}" type="slidenum">
              <a:rPr lang="de-AT" smtClean="0"/>
              <a:pPr/>
              <a:t>9</a:t>
            </a:fld>
            <a:endParaRPr lang="de-AT" dirty="0"/>
          </a:p>
        </p:txBody>
      </p:sp>
    </p:spTree>
    <p:extLst>
      <p:ext uri="{BB962C8B-B14F-4D97-AF65-F5344CB8AC3E}">
        <p14:creationId xmlns:p14="http://schemas.microsoft.com/office/powerpoint/2010/main" val="40166134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16" name="Grafik 15">
            <a:extLst>
              <a:ext uri="{FF2B5EF4-FFF2-40B4-BE49-F238E27FC236}">
                <a16:creationId xmlns:a16="http://schemas.microsoft.com/office/drawing/2014/main" id="{BCE2647B-5073-4CAC-9C5E-8009FCC05365}"/>
              </a:ext>
            </a:extLst>
          </p:cNvPr>
          <p:cNvPicPr>
            <a:picLocks noChangeAspect="1"/>
          </p:cNvPicPr>
          <p:nvPr userDrawn="1"/>
        </p:nvPicPr>
        <p:blipFill>
          <a:blip r:embed="rId3"/>
          <a:stretch>
            <a:fillRect/>
          </a:stretch>
        </p:blipFill>
        <p:spPr>
          <a:xfrm>
            <a:off x="6579375" y="1065910"/>
            <a:ext cx="1849165" cy="975600"/>
          </a:xfrm>
          <a:prstGeom prst="rect">
            <a:avLst/>
          </a:prstGeom>
        </p:spPr>
      </p:pic>
      <p:sp>
        <p:nvSpPr>
          <p:cNvPr id="2" name="Titel 1"/>
          <p:cNvSpPr>
            <a:spLocks noGrp="1"/>
          </p:cNvSpPr>
          <p:nvPr userDrawn="1">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3" name="Untertitel 2"/>
          <p:cNvSpPr>
            <a:spLocks noGrp="1"/>
          </p:cNvSpPr>
          <p:nvPr userDrawn="1">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7" name="Grafik 16">
            <a:extLst>
              <a:ext uri="{FF2B5EF4-FFF2-40B4-BE49-F238E27FC236}">
                <a16:creationId xmlns:a16="http://schemas.microsoft.com/office/drawing/2014/main" id="{577A3717-F920-47F5-9A6A-43B4555D244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2" name="Datumsplatzhalter 1"/>
          <p:cNvSpPr>
            <a:spLocks noGrp="1"/>
          </p:cNvSpPr>
          <p:nvPr>
            <p:ph type="dt" sz="half" idx="13"/>
          </p:nvPr>
        </p:nvSpPr>
        <p:spPr/>
        <p:txBody>
          <a:bodyPr/>
          <a:lstStyle/>
          <a:p>
            <a:fld id="{EF16FBD4-A1A0-4C0D-8ECA-591A550A295A}" type="datetime1">
              <a:rPr lang="de-AT" smtClean="0"/>
              <a:t>11.01.2024</a:t>
            </a:fld>
            <a:endParaRPr lang="de-AT" dirty="0"/>
          </a:p>
        </p:txBody>
      </p:sp>
      <p:sp>
        <p:nvSpPr>
          <p:cNvPr id="3" name="Fußzeilenplatzhalter 2"/>
          <p:cNvSpPr>
            <a:spLocks noGrp="1"/>
          </p:cNvSpPr>
          <p:nvPr>
            <p:ph type="ftr" sz="quarter" idx="14"/>
          </p:nvPr>
        </p:nvSpPr>
        <p:spPr/>
        <p:txBody>
          <a:bodyPr/>
          <a:lstStyle/>
          <a:p>
            <a:r>
              <a:rPr lang="de-AT" dirty="0"/>
              <a:t>Fusszeile</a:t>
            </a:r>
          </a:p>
        </p:txBody>
      </p:sp>
      <p:sp>
        <p:nvSpPr>
          <p:cNvPr id="6" name="Foliennummernplatzhalter 5"/>
          <p:cNvSpPr>
            <a:spLocks noGrp="1"/>
          </p:cNvSpPr>
          <p:nvPr>
            <p:ph type="sldNum" sz="quarter" idx="15"/>
          </p:nvPr>
        </p:nvSpPr>
        <p:spPr/>
        <p:txBody>
          <a:bodyPr/>
          <a:lstStyle/>
          <a:p>
            <a:r>
              <a:rPr lang="de-AT" dirty="0"/>
              <a:t>SEITE </a:t>
            </a:r>
            <a:fld id="{BE3DC40E-DBBE-4E2D-9EEC-FBF0DA0E9179}" type="slidenum">
              <a:rPr lang="de-AT" smtClean="0"/>
              <a:pPr/>
              <a:t>‹#›</a:t>
            </a:fld>
            <a:endParaRPr lang="de-AT" dirty="0"/>
          </a:p>
        </p:txBody>
      </p:sp>
      <p:pic>
        <p:nvPicPr>
          <p:cNvPr id="15" name="Grafik 14">
            <a:extLst>
              <a:ext uri="{FF2B5EF4-FFF2-40B4-BE49-F238E27FC236}">
                <a16:creationId xmlns:a16="http://schemas.microsoft.com/office/drawing/2014/main" id="{181D7EAB-0BA7-4E01-91B2-EC9EF18DB6A6}"/>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7E0998BC-97DF-4E25-87DA-15ED5E16C4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Einzeiligen Titel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4" name="Date Placeholder 3"/>
          <p:cNvSpPr>
            <a:spLocks noGrp="1"/>
          </p:cNvSpPr>
          <p:nvPr>
            <p:ph type="dt" sz="half" idx="12"/>
          </p:nvPr>
        </p:nvSpPr>
        <p:spPr/>
        <p:txBody>
          <a:bodyPr/>
          <a:lstStyle/>
          <a:p>
            <a:fld id="{EF16FBD4-A1A0-4C0D-8ECA-591A550A295A}" type="datetime1">
              <a:rPr lang="de-AT" smtClean="0"/>
              <a:t>11.01.2024</a:t>
            </a:fld>
            <a:endParaRPr lang="de-AT" dirty="0"/>
          </a:p>
        </p:txBody>
      </p:sp>
      <p:sp>
        <p:nvSpPr>
          <p:cNvPr id="5" name="Footer Placeholder 4"/>
          <p:cNvSpPr>
            <a:spLocks noGrp="1"/>
          </p:cNvSpPr>
          <p:nvPr>
            <p:ph type="ftr" sz="quarter" idx="13"/>
          </p:nvPr>
        </p:nvSpPr>
        <p:spPr/>
        <p:txBody>
          <a:bodyPr/>
          <a:lstStyle/>
          <a:p>
            <a:r>
              <a:rPr lang="de-AT" dirty="0"/>
              <a:t>Fusszeile</a:t>
            </a:r>
          </a:p>
        </p:txBody>
      </p:sp>
      <p:sp>
        <p:nvSpPr>
          <p:cNvPr id="6" name="Slide Number Placeholder 5"/>
          <p:cNvSpPr>
            <a:spLocks noGrp="1"/>
          </p:cNvSpPr>
          <p:nvPr>
            <p:ph type="sldNum" sz="quarter" idx="14"/>
          </p:nvPr>
        </p:nvSpPr>
        <p:spPr/>
        <p:txBody>
          <a:bodyPr/>
          <a:lstStyle/>
          <a:p>
            <a:r>
              <a:rPr lang="de-AT" dirty="0"/>
              <a:t>SEITE </a:t>
            </a:r>
            <a:fld id="{BE3DC40E-DBBE-4E2D-9EEC-FBF0DA0E9179}" type="slidenum">
              <a:rPr lang="de-AT" smtClean="0"/>
              <a:pPr/>
              <a:t>‹#›</a:t>
            </a:fld>
            <a:endParaRPr lang="de-AT" dirty="0"/>
          </a:p>
        </p:txBody>
      </p:sp>
      <p:pic>
        <p:nvPicPr>
          <p:cNvPr id="16" name="Grafik 15">
            <a:extLst>
              <a:ext uri="{FF2B5EF4-FFF2-40B4-BE49-F238E27FC236}">
                <a16:creationId xmlns:a16="http://schemas.microsoft.com/office/drawing/2014/main" id="{8CE3C7E9-F05D-4DB6-844F-097DC39A0AE4}"/>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0DCF4C52-7450-4216-AD35-23E4508F83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de-AT" dirty="0"/>
              <a:t>Platzhalter für Objekte</a:t>
            </a:r>
          </a:p>
        </p:txBody>
      </p:sp>
      <p:sp>
        <p:nvSpPr>
          <p:cNvPr id="8" name="Rechteck 7"/>
          <p:cNvSpPr/>
          <p:nvPr userDrawn="1"/>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sp>
        <p:nvSpPr>
          <p:cNvPr id="2" name="Titel 1"/>
          <p:cNvSpPr>
            <a:spLocks noGrp="1"/>
          </p:cNvSpPr>
          <p:nvPr>
            <p:ph type="title"/>
          </p:nvPr>
        </p:nvSpPr>
        <p:spPr/>
        <p:txBody>
          <a:bodyPr/>
          <a:lstStyle/>
          <a:p>
            <a:r>
              <a:rPr lang="de-DE"/>
              <a:t>Titelmasterformat durch Klicken bearbeiten</a:t>
            </a:r>
            <a:endParaRPr lang="de-AT" dirty="0"/>
          </a:p>
        </p:txBody>
      </p:sp>
      <p:pic>
        <p:nvPicPr>
          <p:cNvPr id="6" name="Grafik 5">
            <a:extLst>
              <a:ext uri="{FF2B5EF4-FFF2-40B4-BE49-F238E27FC236}">
                <a16:creationId xmlns:a16="http://schemas.microsoft.com/office/drawing/2014/main" id="{13B1CA4E-C398-49A1-9CD7-D9ACEA72DBE3}"/>
              </a:ext>
            </a:extLst>
          </p:cNvPr>
          <p:cNvPicPr>
            <a:picLocks noChangeAspect="1"/>
          </p:cNvPicPr>
          <p:nvPr userDrawn="1"/>
        </p:nvPicPr>
        <p:blipFill>
          <a:blip r:embed="rId2"/>
          <a:stretch>
            <a:fillRect/>
          </a:stretch>
        </p:blipFill>
        <p:spPr>
          <a:xfrm>
            <a:off x="7711621" y="288569"/>
            <a:ext cx="1170000" cy="61728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fld id="{DC0C0548-BB61-4975-B080-1B6E0D52ECC3}" type="datetime1">
              <a:rPr lang="de-AT" smtClean="0"/>
              <a:t>11.01.2024</a:t>
            </a:fld>
            <a:endParaRPr lang="de-AT" dirty="0"/>
          </a:p>
        </p:txBody>
      </p:sp>
      <p:sp>
        <p:nvSpPr>
          <p:cNvPr id="9" name="Fußzeilenplatzhalter 8"/>
          <p:cNvSpPr>
            <a:spLocks noGrp="1"/>
          </p:cNvSpPr>
          <p:nvPr>
            <p:ph type="ftr" sz="quarter" idx="11"/>
          </p:nvPr>
        </p:nvSpPr>
        <p:spPr/>
        <p:txBody>
          <a:bodyPr/>
          <a:lstStyle/>
          <a:p>
            <a:r>
              <a:rPr lang="de-AT" dirty="0"/>
              <a:t>Fusszeile</a:t>
            </a:r>
          </a:p>
        </p:txBody>
      </p:sp>
      <p:sp>
        <p:nvSpPr>
          <p:cNvPr id="10" name="Foliennummernplatzhalter 9"/>
          <p:cNvSpPr>
            <a:spLocks noGrp="1"/>
          </p:cNvSpPr>
          <p:nvPr>
            <p:ph type="sldNum" sz="quarter" idx="12"/>
          </p:nvPr>
        </p:nvSpPr>
        <p:spPr/>
        <p:txBody>
          <a:bodyPr/>
          <a:lstStyle/>
          <a:p>
            <a:r>
              <a:rPr lang="de-AT" dirty="0"/>
              <a:t>SEITE </a:t>
            </a:r>
            <a:fld id="{BE3DC40E-DBBE-4E2D-9EEC-FBF0DA0E9179}" type="slidenum">
              <a:rPr lang="de-AT" smtClean="0"/>
              <a:t>‹#›</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fld id="{2208B580-4914-472C-873D-0ABC3D2F1944}" type="datetime1">
              <a:rPr lang="de-AT" smtClean="0"/>
              <a:t>11.01.2024</a:t>
            </a:fld>
            <a:endParaRPr lang="de-AT" dirty="0"/>
          </a:p>
        </p:txBody>
      </p:sp>
      <p:sp>
        <p:nvSpPr>
          <p:cNvPr id="11" name="Fußzeilenplatzhalter 10"/>
          <p:cNvSpPr>
            <a:spLocks noGrp="1"/>
          </p:cNvSpPr>
          <p:nvPr>
            <p:ph type="ftr" sz="quarter" idx="15"/>
          </p:nvPr>
        </p:nvSpPr>
        <p:spPr/>
        <p:txBody>
          <a:bodyPr/>
          <a:lstStyle/>
          <a:p>
            <a:r>
              <a:rPr lang="de-AT" dirty="0"/>
              <a:t>Fusszeile</a:t>
            </a:r>
          </a:p>
        </p:txBody>
      </p:sp>
      <p:sp>
        <p:nvSpPr>
          <p:cNvPr id="12" name="Foliennummernplatzhalter 11"/>
          <p:cNvSpPr>
            <a:spLocks noGrp="1"/>
          </p:cNvSpPr>
          <p:nvPr>
            <p:ph type="sldNum" sz="quarter" idx="16"/>
          </p:nvPr>
        </p:nvSpPr>
        <p:spPr/>
        <p:txBody>
          <a:bodyPr/>
          <a:lstStyle/>
          <a:p>
            <a:r>
              <a:rPr lang="de-AT" dirty="0"/>
              <a:t>SEITE </a:t>
            </a:r>
            <a:fld id="{BE3DC40E-DBBE-4E2D-9EEC-FBF0DA0E9179}" type="slidenum">
              <a:rPr lang="de-AT" smtClean="0"/>
              <a:t>‹#›</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fld id="{460B22D8-19A8-4750-AD83-286C35A4BCEC}" type="datetime1">
              <a:rPr lang="de-AT" smtClean="0"/>
              <a:t>11.01.2024</a:t>
            </a:fld>
            <a:endParaRPr lang="de-AT" dirty="0"/>
          </a:p>
        </p:txBody>
      </p:sp>
      <p:sp>
        <p:nvSpPr>
          <p:cNvPr id="9" name="Fußzeilenplatzhalter 8"/>
          <p:cNvSpPr>
            <a:spLocks noGrp="1"/>
          </p:cNvSpPr>
          <p:nvPr>
            <p:ph type="ftr" sz="quarter" idx="12"/>
          </p:nvPr>
        </p:nvSpPr>
        <p:spPr/>
        <p:txBody>
          <a:bodyPr/>
          <a:lstStyle/>
          <a:p>
            <a:r>
              <a:rPr lang="de-AT" dirty="0"/>
              <a:t>Fusszeile</a:t>
            </a:r>
          </a:p>
        </p:txBody>
      </p:sp>
      <p:sp>
        <p:nvSpPr>
          <p:cNvPr id="10" name="Foliennummernplatzhalter 9"/>
          <p:cNvSpPr>
            <a:spLocks noGrp="1"/>
          </p:cNvSpPr>
          <p:nvPr>
            <p:ph type="sldNum" sz="quarter" idx="13"/>
          </p:nvPr>
        </p:nvSpPr>
        <p:spPr/>
        <p:txBody>
          <a:bodyPr/>
          <a:lstStyle/>
          <a:p>
            <a:r>
              <a:rPr lang="de-AT" dirty="0"/>
              <a:t>SEITE </a:t>
            </a:r>
            <a:fld id="{BE3DC40E-DBBE-4E2D-9EEC-FBF0DA0E9179}" type="slidenum">
              <a:rPr lang="de-AT" smtClean="0"/>
              <a:t>‹#›</a:t>
            </a:fld>
            <a:endParaRPr lang="de-AT"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56A3FCC5-1509-445E-BE36-5F597590EDBB}"/>
              </a:ext>
            </a:extLst>
          </p:cNvPr>
          <p:cNvGrpSpPr/>
          <p:nvPr userDrawn="1"/>
        </p:nvGrpSpPr>
        <p:grpSpPr>
          <a:xfrm>
            <a:off x="287338" y="603319"/>
            <a:ext cx="8552850" cy="1731679"/>
            <a:chOff x="287338" y="603319"/>
            <a:chExt cx="8552850" cy="1731679"/>
          </a:xfrm>
        </p:grpSpPr>
        <p:sp>
          <p:nvSpPr>
            <p:cNvPr id="13" name="Rechteck 12"/>
            <p:cNvSpPr/>
            <p:nvPr userDrawn="1"/>
          </p:nvSpPr>
          <p:spPr>
            <a:xfrm>
              <a:off x="6192000" y="603319"/>
              <a:ext cx="2648188" cy="1731679"/>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5" name="Rechteck 14"/>
            <p:cNvSpPr/>
            <p:nvPr userDrawn="1"/>
          </p:nvSpPr>
          <p:spPr bwMode="blackWhite">
            <a:xfrm>
              <a:off x="287338" y="603319"/>
              <a:ext cx="5904662" cy="1731679"/>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userDrawn="1">
            <p:ph type="ctrTitle" hasCustomPrompt="1"/>
          </p:nvPr>
        </p:nvSpPr>
        <p:spPr bwMode="black">
          <a:xfrm>
            <a:off x="605408" y="1296154"/>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userDrawn="1">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userDrawn="1">
            <p:ph type="body" sz="quarter" idx="11"/>
          </p:nvPr>
        </p:nvSpPr>
        <p:spPr bwMode="white">
          <a:xfrm>
            <a:off x="287338" y="264290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userDrawn="1">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21" name="Grafik 20">
            <a:extLst>
              <a:ext uri="{FF2B5EF4-FFF2-40B4-BE49-F238E27FC236}">
                <a16:creationId xmlns:a16="http://schemas.microsoft.com/office/drawing/2014/main" id="{2D5C1542-29B8-4AE1-B0C9-CD406CE5EF8B}"/>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59234A93-CFFB-4237-9659-D02118469D8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fld id="{BCE4B0F6-B814-432F-A5EF-779CD4E3E58E}" type="datetime1">
              <a:rPr lang="de-AT" smtClean="0"/>
              <a:t>11.01.2024</a:t>
            </a:fld>
            <a:endParaRPr lang="de-AT" dirty="0"/>
          </a:p>
        </p:txBody>
      </p:sp>
      <p:sp>
        <p:nvSpPr>
          <p:cNvPr id="8" name="Fußzeilenplatzhalter 7"/>
          <p:cNvSpPr>
            <a:spLocks noGrp="1"/>
          </p:cNvSpPr>
          <p:nvPr>
            <p:ph type="ftr" sz="quarter" idx="11"/>
          </p:nvPr>
        </p:nvSpPr>
        <p:spPr/>
        <p:txBody>
          <a:bodyPr/>
          <a:lstStyle/>
          <a:p>
            <a:r>
              <a:rPr lang="de-AT" dirty="0"/>
              <a:t>Fusszeile</a:t>
            </a:r>
          </a:p>
        </p:txBody>
      </p:sp>
      <p:sp>
        <p:nvSpPr>
          <p:cNvPr id="9" name="Foliennummernplatzhalter 8"/>
          <p:cNvSpPr>
            <a:spLocks noGrp="1"/>
          </p:cNvSpPr>
          <p:nvPr>
            <p:ph type="sldNum" sz="quarter" idx="12"/>
          </p:nvPr>
        </p:nvSpPr>
        <p:spPr/>
        <p:txBody>
          <a:bodyPr/>
          <a:lstStyle/>
          <a:p>
            <a:r>
              <a:rPr lang="de-AT" dirty="0"/>
              <a:t>SEITE </a:t>
            </a:r>
            <a:fld id="{BE3DC40E-DBBE-4E2D-9EEC-FBF0DA0E9179}" type="slidenum">
              <a:rPr lang="de-AT" smtClean="0"/>
              <a:t>‹#›</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grpSp>
        <p:nvGrpSpPr>
          <p:cNvPr id="12" name="Gruppieren 11"/>
          <p:cNvGrpSpPr/>
          <p:nvPr userDrawn="1"/>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8" name="Grafik 17">
            <a:extLst>
              <a:ext uri="{FF2B5EF4-FFF2-40B4-BE49-F238E27FC236}">
                <a16:creationId xmlns:a16="http://schemas.microsoft.com/office/drawing/2014/main" id="{0B662EC1-7F7E-4F35-9E96-6A1231005353}"/>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7CB48493-A0F2-468C-986D-2A150B5DEF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7341" y="5129960"/>
            <a:ext cx="1831485" cy="317581"/>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extLst>
    <p:ext uri="{DCECCB84-F9BA-43D5-87BE-67443E8EF086}">
      <p15:sldGuideLst xmlns:p15="http://schemas.microsoft.com/office/powerpoint/2012/main">
        <p15:guide id="1" pos="413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6" name="Grafik 15">
            <a:extLst>
              <a:ext uri="{FF2B5EF4-FFF2-40B4-BE49-F238E27FC236}">
                <a16:creationId xmlns:a16="http://schemas.microsoft.com/office/drawing/2014/main" id="{68921D79-517C-4187-882B-8B1EFDBF5E9B}"/>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003EC835-F8EC-46FF-A7D8-2C72534AF74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7341" y="5129960"/>
            <a:ext cx="1831485" cy="317581"/>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userDrawn="1"/>
        </p:nvGrpSpPr>
        <p:grpSpPr>
          <a:xfrm>
            <a:off x="287338" y="603319"/>
            <a:ext cx="8552850" cy="2037600"/>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2" name="Grafik 11">
            <a:extLst>
              <a:ext uri="{FF2B5EF4-FFF2-40B4-BE49-F238E27FC236}">
                <a16:creationId xmlns:a16="http://schemas.microsoft.com/office/drawing/2014/main" id="{FF116690-1CA5-4CDF-B922-0BB3C7E0606A}"/>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E92C9326-2A46-4857-9E76-0DB2F283D62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0"/>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A475DBF-FF8A-499C-9A9D-A1690ED33618}"/>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D71C56E8-CA3B-4481-B593-3FAEA5B8938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0"/>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Gruppieren 15"/>
          <p:cNvGrpSpPr/>
          <p:nvPr userDrawn="1"/>
        </p:nvGrpSpPr>
        <p:grpSpPr>
          <a:xfrm>
            <a:off x="287338" y="603319"/>
            <a:ext cx="8552850" cy="2037600"/>
            <a:chOff x="287338" y="603319"/>
            <a:chExt cx="8552850" cy="2037600"/>
          </a:xfrm>
        </p:grpSpPr>
        <p:sp>
          <p:nvSpPr>
            <p:cNvPr id="17" name="Rechteck 16"/>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5" name="Grafik 14">
            <a:extLst>
              <a:ext uri="{FF2B5EF4-FFF2-40B4-BE49-F238E27FC236}">
                <a16:creationId xmlns:a16="http://schemas.microsoft.com/office/drawing/2014/main" id="{56068296-11E8-4929-AA24-078FC628B7BD}"/>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B6EC7758-8011-47AD-A756-F263091D5B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B897B33-8355-44AC-8129-26BF5973F302}"/>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E00495DC-0F57-4304-BBFD-BB5FA5288F7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E3A7D816-8143-4089-A674-7FBE2F1D70EC}"/>
              </a:ext>
            </a:extLst>
          </p:cNvPr>
          <p:cNvPicPr>
            <a:picLocks noChangeAspect="1"/>
          </p:cNvPicPr>
          <p:nvPr userDrawn="1"/>
        </p:nvPicPr>
        <p:blipFill>
          <a:blip r:embed="rId17"/>
          <a:stretch>
            <a:fillRect/>
          </a:stretch>
        </p:blipFill>
        <p:spPr>
          <a:xfrm>
            <a:off x="7711621" y="288569"/>
            <a:ext cx="1170000" cy="617280"/>
          </a:xfrm>
          <a:prstGeom prst="rect">
            <a:avLst/>
          </a:prstGeom>
        </p:spPr>
      </p:pic>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5" name="Fußzeilenplatzhalter 4"/>
          <p:cNvSpPr>
            <a:spLocks noGrp="1"/>
          </p:cNvSpPr>
          <p:nvPr userDrawn="1">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de-AT" dirty="0"/>
              <a:t>Fusszeile</a:t>
            </a:r>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dirty="0"/>
              <a:t>SEITE </a:t>
            </a:r>
            <a:fld id="{BE3DC40E-DBBE-4E2D-9EEC-FBF0DA0E9179}" type="slidenum">
              <a:rPr lang="de-AT" smtClean="0"/>
              <a:pPr/>
              <a:t>‹#›</a:t>
            </a:fld>
            <a:endParaRPr lang="de-AT"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EF16FBD4-A1A0-4C0D-8ECA-591A550A295A}" type="datetime1">
              <a:rPr lang="de-AT" smtClean="0"/>
              <a:pPr/>
              <a:t>11.01.2024</a:t>
            </a:fld>
            <a:endParaRPr lang="de-AT" dirty="0"/>
          </a:p>
        </p:txBody>
      </p:sp>
      <p:sp>
        <p:nvSpPr>
          <p:cNvPr id="18" name="Rechteck 17"/>
          <p:cNvSpPr/>
          <p:nvPr userDrawn="1"/>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12" name="Grafik 11">
            <a:extLst>
              <a:ext uri="{FF2B5EF4-FFF2-40B4-BE49-F238E27FC236}">
                <a16:creationId xmlns:a16="http://schemas.microsoft.com/office/drawing/2014/main" id="{229F41FE-2827-48CB-9F30-E0C59775241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91" r:id="rId11"/>
    <p:sldLayoutId id="2147483664" r:id="rId12"/>
    <p:sldLayoutId id="2147483667" r:id="rId13"/>
    <p:sldLayoutId id="2147483668" r:id="rId14"/>
    <p:sldLayoutId id="2147483670" r:id="rId15"/>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sbwliamc@wu.ac.at" TargetMode="External"/><Relationship Id="rId2" Type="http://schemas.openxmlformats.org/officeDocument/2006/relationships/notesSlide" Target="../notesSlides/notesSlide10.xml"/><Relationship Id="rId1" Type="http://schemas.openxmlformats.org/officeDocument/2006/relationships/slideLayout" Target="../slideLayouts/slideLayout15.xml"/><Relationship Id="rId4" Type="http://schemas.openxmlformats.org/officeDocument/2006/relationships/hyperlink" Target="http://www.wu.ac.at/accountin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1.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ctrTitle"/>
          </p:nvPr>
        </p:nvSpPr>
        <p:spPr>
          <a:xfrm>
            <a:off x="507870" y="1136773"/>
            <a:ext cx="5436000" cy="1026000"/>
          </a:xfrm>
        </p:spPr>
        <p:txBody>
          <a:bodyPr/>
          <a:lstStyle/>
          <a:p>
            <a:r>
              <a:rPr lang="de-DE" dirty="0" err="1"/>
              <a:t>Presentation</a:t>
            </a:r>
            <a:r>
              <a:rPr lang="de-DE" dirty="0"/>
              <a:t> </a:t>
            </a:r>
            <a:r>
              <a:rPr lang="de-DE" dirty="0" err="1"/>
              <a:t>of</a:t>
            </a:r>
            <a:r>
              <a:rPr lang="de-DE" dirty="0"/>
              <a:t> SBWL </a:t>
            </a:r>
            <a:br>
              <a:rPr lang="de-DE" dirty="0"/>
            </a:br>
            <a:r>
              <a:rPr lang="de-DE" dirty="0"/>
              <a:t>International Accounting &amp; Controlling</a:t>
            </a:r>
            <a:endParaRPr lang="de-AT" dirty="0"/>
          </a:p>
        </p:txBody>
      </p:sp>
      <p:sp>
        <p:nvSpPr>
          <p:cNvPr id="7" name="Textplatzhalter 6"/>
          <p:cNvSpPr>
            <a:spLocks noGrp="1"/>
          </p:cNvSpPr>
          <p:nvPr>
            <p:ph type="body" sz="quarter" idx="11"/>
          </p:nvPr>
        </p:nvSpPr>
        <p:spPr>
          <a:xfrm>
            <a:off x="287338" y="2941638"/>
            <a:ext cx="4284662" cy="620885"/>
          </a:xfrm>
        </p:spPr>
        <p:txBody>
          <a:bodyPr/>
          <a:lstStyle/>
          <a:p>
            <a:r>
              <a:rPr lang="de-DE" dirty="0"/>
              <a:t>Univ.-Prof. Dr. Zoltán Novotny-Farkas</a:t>
            </a:r>
            <a:endParaRPr lang="de-AT" dirty="0"/>
          </a:p>
        </p:txBody>
      </p:sp>
    </p:spTree>
    <p:extLst>
      <p:ext uri="{BB962C8B-B14F-4D97-AF65-F5344CB8AC3E}">
        <p14:creationId xmlns:p14="http://schemas.microsoft.com/office/powerpoint/2010/main" val="198723101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platzhalter 3"/>
          <p:cNvSpPr txBox="1">
            <a:spLocks noGrp="1"/>
          </p:cNvSpPr>
          <p:nvPr>
            <p:ph type="body" sz="quarter" idx="10"/>
          </p:nvPr>
        </p:nvSpPr>
        <p:spPr>
          <a:xfrm>
            <a:off x="1354557" y="2559843"/>
            <a:ext cx="3387711" cy="1811291"/>
          </a:xfrm>
        </p:spPr>
        <p:txBody>
          <a:bodyPr>
            <a:normAutofit/>
          </a:bodyPr>
          <a:lstStyle/>
          <a:p>
            <a:pPr lvl="0"/>
            <a:r>
              <a:rPr lang="de-AT" b="1" noProof="0" dirty="0"/>
              <a:t>INSTITUTE OF ACCOUNTING &amp; AUDITING</a:t>
            </a:r>
          </a:p>
          <a:p>
            <a:pPr lvl="0">
              <a:buClr>
                <a:schemeClr val="accent3"/>
              </a:buClr>
              <a:defRPr/>
            </a:pPr>
            <a:endParaRPr lang="de-AT" dirty="0"/>
          </a:p>
          <a:p>
            <a:pPr lvl="0">
              <a:buClr>
                <a:schemeClr val="accent3"/>
              </a:buClr>
              <a:defRPr/>
            </a:pPr>
            <a:r>
              <a:rPr lang="de-AT" dirty="0"/>
              <a:t>Welthandelsplatz 1, </a:t>
            </a:r>
            <a:r>
              <a:rPr lang="en-GB" dirty="0"/>
              <a:t>Building AD, 1</a:t>
            </a:r>
            <a:r>
              <a:rPr lang="en-GB" baseline="30000" dirty="0"/>
              <a:t>st</a:t>
            </a:r>
            <a:r>
              <a:rPr lang="en-GB" dirty="0"/>
              <a:t> floor,</a:t>
            </a:r>
          </a:p>
          <a:p>
            <a:pPr lvl="0">
              <a:buClr>
                <a:schemeClr val="accent3"/>
              </a:buClr>
              <a:defRPr/>
            </a:pPr>
            <a:r>
              <a:rPr lang="de-AT" dirty="0"/>
              <a:t>1020 Vienna</a:t>
            </a:r>
          </a:p>
          <a:p>
            <a:pPr lvl="0"/>
            <a:endParaRPr lang="de-AT" noProof="0" dirty="0"/>
          </a:p>
          <a:p>
            <a:pPr lvl="0"/>
            <a:endParaRPr lang="de-AT" noProof="0" dirty="0"/>
          </a:p>
          <a:p>
            <a:pPr lvl="0"/>
            <a:endParaRPr lang="de-AT" noProof="0" dirty="0"/>
          </a:p>
          <a:p>
            <a:pPr lvl="0"/>
            <a:r>
              <a:rPr lang="de-AT" noProof="0" dirty="0"/>
              <a:t>T </a:t>
            </a:r>
            <a:r>
              <a:rPr lang="en-US" dirty="0"/>
              <a:t>+43-1-31336/6570</a:t>
            </a:r>
          </a:p>
          <a:p>
            <a:pPr lvl="0"/>
            <a:r>
              <a:rPr lang="de-AT" noProof="0" dirty="0">
                <a:hlinkClick r:id="rId3"/>
              </a:rPr>
              <a:t>sbwliamc@wu.ac.at</a:t>
            </a:r>
            <a:endParaRPr lang="de-AT" noProof="0" dirty="0"/>
          </a:p>
          <a:p>
            <a:pPr lvl="0"/>
            <a:r>
              <a:rPr lang="de-AT" noProof="0" dirty="0">
                <a:hlinkClick r:id="rId4"/>
              </a:rPr>
              <a:t>www.wu.ac.at/accounting</a:t>
            </a:r>
            <a:endParaRPr lang="de-AT" noProof="0" dirty="0"/>
          </a:p>
          <a:p>
            <a:pPr lvl="0"/>
            <a:endParaRPr lang="de-AT" noProof="0" dirty="0"/>
          </a:p>
        </p:txBody>
      </p:sp>
      <p:sp>
        <p:nvSpPr>
          <p:cNvPr id="7" name="Titel 6"/>
          <p:cNvSpPr>
            <a:spLocks noGrp="1"/>
          </p:cNvSpPr>
          <p:nvPr>
            <p:ph type="title" idx="4294967295"/>
          </p:nvPr>
        </p:nvSpPr>
        <p:spPr>
          <a:xfrm>
            <a:off x="462407" y="301626"/>
            <a:ext cx="6990906" cy="496799"/>
          </a:xfrm>
        </p:spPr>
        <p:txBody>
          <a:bodyPr/>
          <a:lstStyle/>
          <a:p>
            <a:r>
              <a:rPr lang="de-AT" dirty="0"/>
              <a:t> </a:t>
            </a:r>
          </a:p>
        </p:txBody>
      </p:sp>
      <p:sp>
        <p:nvSpPr>
          <p:cNvPr id="3" name="Foliennummernplatzhalter 2"/>
          <p:cNvSpPr>
            <a:spLocks noGrp="1"/>
          </p:cNvSpPr>
          <p:nvPr>
            <p:ph type="sldNum" sz="quarter" idx="13"/>
          </p:nvPr>
        </p:nvSpPr>
        <p:spPr/>
        <p:txBody>
          <a:bodyPr/>
          <a:lstStyle/>
          <a:p>
            <a:r>
              <a:rPr lang="de-AT" dirty="0"/>
              <a:t>Page 9</a:t>
            </a:r>
          </a:p>
        </p:txBody>
      </p:sp>
      <p:sp>
        <p:nvSpPr>
          <p:cNvPr id="6" name="Titel 1"/>
          <p:cNvSpPr txBox="1">
            <a:spLocks/>
          </p:cNvSpPr>
          <p:nvPr/>
        </p:nvSpPr>
        <p:spPr>
          <a:xfrm>
            <a:off x="364872" y="415065"/>
            <a:ext cx="6840000" cy="903822"/>
          </a:xfrm>
          <a:prstGeom prst="rect">
            <a:avLst/>
          </a:prstGeom>
        </p:spPr>
        <p:txBody>
          <a:bodyPr/>
          <a:lst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a:lstStyle>
          <a:p>
            <a:r>
              <a:rPr lang="de-AT" dirty="0" err="1"/>
              <a:t>Contact</a:t>
            </a:r>
            <a:r>
              <a:rPr lang="de-AT" dirty="0"/>
              <a:t>/Further </a:t>
            </a:r>
            <a:r>
              <a:rPr lang="de-AT" dirty="0" err="1"/>
              <a:t>information</a:t>
            </a:r>
            <a:endParaRPr lang="de-AT" dirty="0"/>
          </a:p>
        </p:txBody>
      </p:sp>
      <p:sp>
        <p:nvSpPr>
          <p:cNvPr id="10" name="Fußzeilenplatzhalter 3"/>
          <p:cNvSpPr>
            <a:spLocks noGrp="1"/>
          </p:cNvSpPr>
          <p:nvPr>
            <p:ph type="ftr" sz="quarter" idx="11"/>
          </p:nvPr>
        </p:nvSpPr>
        <p:spPr>
          <a:xfrm>
            <a:off x="1354561" y="5365873"/>
            <a:ext cx="4510211" cy="304271"/>
          </a:xfrm>
        </p:spPr>
        <p:txBody>
          <a:bodyPr/>
          <a:lstStyle/>
          <a:p>
            <a:r>
              <a:rPr lang="de-AT" dirty="0"/>
              <a:t>SBWL International Accounting &amp; Controlling (Novotny-Farkas)</a:t>
            </a:r>
          </a:p>
        </p:txBody>
      </p:sp>
    </p:spTree>
    <p:extLst>
      <p:ext uri="{BB962C8B-B14F-4D97-AF65-F5344CB8AC3E}">
        <p14:creationId xmlns:p14="http://schemas.microsoft.com/office/powerpoint/2010/main" val="170206392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AT" dirty="0" err="1"/>
              <a:t>Preparation</a:t>
            </a:r>
            <a:r>
              <a:rPr lang="de-AT" dirty="0"/>
              <a:t> </a:t>
            </a:r>
            <a:r>
              <a:rPr lang="de-AT" dirty="0" err="1"/>
              <a:t>for</a:t>
            </a:r>
            <a:r>
              <a:rPr lang="de-AT" dirty="0"/>
              <a:t> </a:t>
            </a:r>
            <a:r>
              <a:rPr lang="de-AT" dirty="0" err="1"/>
              <a:t>roles</a:t>
            </a:r>
            <a:r>
              <a:rPr lang="de-AT" dirty="0"/>
              <a:t> in…</a:t>
            </a:r>
          </a:p>
        </p:txBody>
      </p:sp>
      <p:sp>
        <p:nvSpPr>
          <p:cNvPr id="7" name="Fußzeilenplatzhalter 6"/>
          <p:cNvSpPr>
            <a:spLocks noGrp="1"/>
          </p:cNvSpPr>
          <p:nvPr>
            <p:ph type="ftr" sz="quarter" idx="11"/>
          </p:nvPr>
        </p:nvSpPr>
        <p:spPr>
          <a:xfrm>
            <a:off x="1354561" y="5449788"/>
            <a:ext cx="5737719" cy="304271"/>
          </a:xfrm>
        </p:spPr>
        <p:txBody>
          <a:bodyPr/>
          <a:lstStyle/>
          <a:p>
            <a:r>
              <a:rPr lang="de-AT" dirty="0"/>
              <a:t>SBWL International Accounting &amp; Controlling (Novotny-Farkas)</a:t>
            </a:r>
          </a:p>
          <a:p>
            <a:endParaRPr lang="de-AT" dirty="0"/>
          </a:p>
        </p:txBody>
      </p:sp>
      <p:sp>
        <p:nvSpPr>
          <p:cNvPr id="5" name="Foliennummernplatzhalter 4"/>
          <p:cNvSpPr>
            <a:spLocks noGrp="1"/>
          </p:cNvSpPr>
          <p:nvPr>
            <p:ph type="sldNum" sz="quarter" idx="12"/>
          </p:nvPr>
        </p:nvSpPr>
        <p:spPr/>
        <p:txBody>
          <a:bodyPr/>
          <a:lstStyle/>
          <a:p>
            <a:r>
              <a:rPr lang="de-AT" dirty="0" err="1"/>
              <a:t>page</a:t>
            </a:r>
            <a:r>
              <a:rPr lang="de-AT" dirty="0"/>
              <a:t> 1</a:t>
            </a:r>
          </a:p>
        </p:txBody>
      </p:sp>
      <p:sp>
        <p:nvSpPr>
          <p:cNvPr id="6" name="Textfeld 6"/>
          <p:cNvSpPr txBox="1"/>
          <p:nvPr/>
        </p:nvSpPr>
        <p:spPr>
          <a:xfrm>
            <a:off x="435930" y="1526243"/>
            <a:ext cx="3816101" cy="540000"/>
          </a:xfrm>
          <a:prstGeom prst="rect">
            <a:avLst/>
          </a:prstGeom>
        </p:spPr>
        <p:style>
          <a:lnRef idx="0">
            <a:schemeClr val="accent2"/>
          </a:lnRef>
          <a:fillRef idx="3">
            <a:schemeClr val="accent2"/>
          </a:fillRef>
          <a:effectRef idx="3">
            <a:schemeClr val="accent2"/>
          </a:effectRef>
          <a:fontRef idx="minor">
            <a:schemeClr val="lt1"/>
          </a:fontRef>
        </p:style>
        <p:txBody>
          <a:bodyPr wrap="square" anchor="ctr">
            <a:spAutoFit/>
          </a:bodyPr>
          <a:lstStyle/>
          <a:p>
            <a:pPr algn="ctr">
              <a:lnSpc>
                <a:spcPct val="80000"/>
              </a:lnSpc>
              <a:defRPr/>
            </a:pPr>
            <a:r>
              <a:rPr lang="de-AT" sz="1600" dirty="0"/>
              <a:t>International Accounting &amp; Corporate Reporting</a:t>
            </a:r>
            <a:endParaRPr lang="en-US" sz="1600" b="1" dirty="0"/>
          </a:p>
        </p:txBody>
      </p:sp>
      <p:sp>
        <p:nvSpPr>
          <p:cNvPr id="8" name="Textfeld 7"/>
          <p:cNvSpPr txBox="1"/>
          <p:nvPr/>
        </p:nvSpPr>
        <p:spPr>
          <a:xfrm>
            <a:off x="4628443" y="1526244"/>
            <a:ext cx="3816102" cy="540000"/>
          </a:xfrm>
          <a:prstGeom prst="rect">
            <a:avLst/>
          </a:prstGeom>
        </p:spPr>
        <p:style>
          <a:lnRef idx="0">
            <a:schemeClr val="accent1"/>
          </a:lnRef>
          <a:fillRef idx="3">
            <a:schemeClr val="accent1"/>
          </a:fillRef>
          <a:effectRef idx="3">
            <a:schemeClr val="accent1"/>
          </a:effectRef>
          <a:fontRef idx="minor">
            <a:schemeClr val="lt1"/>
          </a:fontRef>
        </p:style>
        <p:txBody>
          <a:bodyPr anchor="ctr">
            <a:spAutoFit/>
          </a:bodyPr>
          <a:lstStyle/>
          <a:p>
            <a:pPr algn="ctr">
              <a:spcBef>
                <a:spcPts val="600"/>
              </a:spcBef>
              <a:defRPr/>
            </a:pPr>
            <a:r>
              <a:rPr lang="de-AT" sz="1600" dirty="0"/>
              <a:t>Auditing</a:t>
            </a:r>
            <a:endParaRPr lang="en-US" sz="1600" b="1" dirty="0"/>
          </a:p>
        </p:txBody>
      </p:sp>
      <p:sp>
        <p:nvSpPr>
          <p:cNvPr id="9" name="Textfeld 8"/>
          <p:cNvSpPr txBox="1"/>
          <p:nvPr/>
        </p:nvSpPr>
        <p:spPr>
          <a:xfrm>
            <a:off x="435929" y="2288635"/>
            <a:ext cx="3816102" cy="540000"/>
          </a:xfrm>
          <a:prstGeom prst="rect">
            <a:avLst/>
          </a:prstGeom>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spcBef>
                <a:spcPts val="600"/>
              </a:spcBef>
              <a:defRPr/>
            </a:pPr>
            <a:r>
              <a:rPr lang="de-AT" sz="1600" dirty="0"/>
              <a:t>Controlling</a:t>
            </a:r>
            <a:endParaRPr lang="en-US" sz="1600" b="1" dirty="0"/>
          </a:p>
        </p:txBody>
      </p:sp>
      <p:sp>
        <p:nvSpPr>
          <p:cNvPr id="10" name="Textfeld 9"/>
          <p:cNvSpPr txBox="1"/>
          <p:nvPr/>
        </p:nvSpPr>
        <p:spPr>
          <a:xfrm>
            <a:off x="4628442" y="2288635"/>
            <a:ext cx="3816102" cy="540000"/>
          </a:xfrm>
          <a:prstGeom prst="rect">
            <a:avLst/>
          </a:prstGeom>
        </p:spPr>
        <p:style>
          <a:lnRef idx="0">
            <a:schemeClr val="accent2"/>
          </a:lnRef>
          <a:fillRef idx="3">
            <a:schemeClr val="accent2"/>
          </a:fillRef>
          <a:effectRef idx="3">
            <a:schemeClr val="accent2"/>
          </a:effectRef>
          <a:fontRef idx="minor">
            <a:schemeClr val="lt1"/>
          </a:fontRef>
        </p:style>
        <p:txBody>
          <a:bodyPr anchor="ctr">
            <a:spAutoFit/>
          </a:bodyPr>
          <a:lstStyle/>
          <a:p>
            <a:pPr algn="ctr" eaLnBrk="1" hangingPunct="1">
              <a:spcBef>
                <a:spcPts val="600"/>
              </a:spcBef>
              <a:defRPr/>
            </a:pPr>
            <a:r>
              <a:rPr lang="en-US" sz="1600" dirty="0"/>
              <a:t>Capital market communication</a:t>
            </a:r>
          </a:p>
        </p:txBody>
      </p:sp>
      <p:sp>
        <p:nvSpPr>
          <p:cNvPr id="11" name="Textfeld 11"/>
          <p:cNvSpPr txBox="1"/>
          <p:nvPr/>
        </p:nvSpPr>
        <p:spPr>
          <a:xfrm>
            <a:off x="444313" y="3202268"/>
            <a:ext cx="3816000" cy="540000"/>
          </a:xfrm>
          <a:prstGeom prst="rect">
            <a:avLst/>
          </a:prstGeom>
        </p:spPr>
        <p:style>
          <a:lnRef idx="0">
            <a:schemeClr val="accent2"/>
          </a:lnRef>
          <a:fillRef idx="3">
            <a:schemeClr val="accent2"/>
          </a:fillRef>
          <a:effectRef idx="3">
            <a:schemeClr val="accent2"/>
          </a:effectRef>
          <a:fontRef idx="minor">
            <a:schemeClr val="lt1"/>
          </a:fontRef>
        </p:style>
        <p:txBody>
          <a:bodyPr wrap="square" anchor="ctr">
            <a:spAutoFit/>
          </a:bodyPr>
          <a:lstStyle/>
          <a:p>
            <a:pPr marL="0" lvl="1" algn="ctr" eaLnBrk="1" hangingPunct="1">
              <a:lnSpc>
                <a:spcPct val="80000"/>
              </a:lnSpc>
              <a:defRPr/>
            </a:pPr>
            <a:r>
              <a:rPr lang="de-AT" sz="1600" dirty="0"/>
              <a:t>Company </a:t>
            </a:r>
            <a:r>
              <a:rPr lang="de-AT" sz="1600" dirty="0" err="1"/>
              <a:t>valuation</a:t>
            </a:r>
            <a:r>
              <a:rPr lang="de-AT" sz="1600" dirty="0"/>
              <a:t> </a:t>
            </a:r>
          </a:p>
        </p:txBody>
      </p:sp>
      <p:sp>
        <p:nvSpPr>
          <p:cNvPr id="12" name="Textfeld 17"/>
          <p:cNvSpPr txBox="1"/>
          <p:nvPr/>
        </p:nvSpPr>
        <p:spPr>
          <a:xfrm>
            <a:off x="4620057" y="3202268"/>
            <a:ext cx="3816102" cy="540000"/>
          </a:xfrm>
          <a:prstGeom prst="rect">
            <a:avLst/>
          </a:prstGeom>
        </p:spPr>
        <p:style>
          <a:lnRef idx="0">
            <a:schemeClr val="accent1"/>
          </a:lnRef>
          <a:fillRef idx="3">
            <a:schemeClr val="accent1"/>
          </a:fillRef>
          <a:effectRef idx="3">
            <a:schemeClr val="accent1"/>
          </a:effectRef>
          <a:fontRef idx="minor">
            <a:schemeClr val="lt1"/>
          </a:fontRef>
        </p:style>
        <p:txBody>
          <a:bodyPr anchor="ctr">
            <a:spAutoFit/>
          </a:bodyPr>
          <a:lstStyle/>
          <a:p>
            <a:pPr algn="ctr" eaLnBrk="1" hangingPunct="1">
              <a:spcBef>
                <a:spcPts val="600"/>
              </a:spcBef>
              <a:defRPr/>
            </a:pPr>
            <a:r>
              <a:rPr lang="de-AT" sz="1600" dirty="0"/>
              <a:t>Consulting</a:t>
            </a:r>
            <a:endParaRPr lang="en-US" sz="1600" b="1" dirty="0"/>
          </a:p>
        </p:txBody>
      </p:sp>
      <p:sp>
        <p:nvSpPr>
          <p:cNvPr id="13" name="Textfeld 12"/>
          <p:cNvSpPr txBox="1"/>
          <p:nvPr/>
        </p:nvSpPr>
        <p:spPr>
          <a:xfrm>
            <a:off x="435929" y="4238091"/>
            <a:ext cx="8008615" cy="384721"/>
          </a:xfrm>
          <a:prstGeom prst="rect">
            <a:avLst/>
          </a:prstGeom>
        </p:spPr>
        <p:style>
          <a:lnRef idx="0">
            <a:schemeClr val="dk1"/>
          </a:lnRef>
          <a:fillRef idx="3">
            <a:schemeClr val="dk1"/>
          </a:fillRef>
          <a:effectRef idx="3">
            <a:schemeClr val="dk1"/>
          </a:effectRef>
          <a:fontRef idx="minor">
            <a:schemeClr val="lt1"/>
          </a:fontRef>
        </p:style>
        <p:txBody>
          <a:bodyPr wrap="square" anchor="ctr">
            <a:spAutoFit/>
          </a:bodyPr>
          <a:lstStyle/>
          <a:p>
            <a:pPr algn="ctr" eaLnBrk="1" hangingPunct="1">
              <a:defRPr/>
            </a:pPr>
            <a:r>
              <a:rPr lang="en-US" sz="1900" dirty="0"/>
              <a:t>Qualification for Master Finance and Accounting</a:t>
            </a:r>
          </a:p>
        </p:txBody>
      </p:sp>
      <p:sp>
        <p:nvSpPr>
          <p:cNvPr id="14" name="Inhaltsplatzhalter 5"/>
          <p:cNvSpPr txBox="1">
            <a:spLocks/>
          </p:cNvSpPr>
          <p:nvPr/>
        </p:nvSpPr>
        <p:spPr bwMode="auto">
          <a:xfrm>
            <a:off x="3072605" y="3648574"/>
            <a:ext cx="2735262"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marL="265113" indent="-265113">
              <a:spcAft>
                <a:spcPts val="600"/>
              </a:spcAft>
              <a:buClr>
                <a:srgbClr val="532481"/>
              </a:buClr>
              <a:buFont typeface="Wingdings" panose="05000000000000000000" pitchFamily="2" charset="2"/>
              <a:buChar char="§"/>
              <a:defRPr sz="2400">
                <a:solidFill>
                  <a:schemeClr val="tx1"/>
                </a:solidFill>
                <a:latin typeface="Verdana" panose="020B0604030504040204" pitchFamily="34" charset="0"/>
              </a:defRPr>
            </a:lvl1pPr>
            <a:lvl2pPr marL="541338" indent="-285750">
              <a:spcAft>
                <a:spcPts val="600"/>
              </a:spcAft>
              <a:buClr>
                <a:schemeClr val="tx2"/>
              </a:buClr>
              <a:buSzPct val="100000"/>
              <a:buFont typeface="Wingdings" panose="05000000000000000000" pitchFamily="2" charset="2"/>
              <a:buChar char="§"/>
              <a:defRPr sz="2000">
                <a:solidFill>
                  <a:schemeClr val="tx1"/>
                </a:solidFill>
                <a:latin typeface="Verdana" panose="020B0604030504040204" pitchFamily="34" charset="0"/>
              </a:defRPr>
            </a:lvl2pPr>
            <a:lvl3pPr marL="804863" indent="-274638">
              <a:spcAft>
                <a:spcPts val="600"/>
              </a:spcAft>
              <a:buClr>
                <a:srgbClr val="457AA0"/>
              </a:buClr>
              <a:buFont typeface="Wingdings" panose="05000000000000000000" pitchFamily="2" charset="2"/>
              <a:buChar char="§"/>
              <a:defRPr>
                <a:solidFill>
                  <a:schemeClr val="tx1"/>
                </a:solidFill>
                <a:latin typeface="Verdana" panose="020B0604030504040204" pitchFamily="34" charset="0"/>
              </a:defRPr>
            </a:lvl3pPr>
            <a:lvl4pPr marL="1079500" indent="-274638">
              <a:spcAft>
                <a:spcPts val="600"/>
              </a:spcAft>
              <a:buClr>
                <a:srgbClr val="A991C0"/>
              </a:buClr>
              <a:buFont typeface="Wingdings" panose="05000000000000000000" pitchFamily="2" charset="2"/>
              <a:buChar char="§"/>
              <a:defRPr>
                <a:solidFill>
                  <a:schemeClr val="tx1"/>
                </a:solidFill>
                <a:latin typeface="Verdana" panose="020B0604030504040204" pitchFamily="34" charset="0"/>
              </a:defRPr>
            </a:lvl4pPr>
            <a:lvl5pPr marL="1344613" indent="-265113">
              <a:spcAft>
                <a:spcPts val="600"/>
              </a:spcAft>
              <a:buFont typeface="Wingdings" panose="05000000000000000000" pitchFamily="2" charset="2"/>
              <a:buChar char="§"/>
              <a:defRPr sz="1600">
                <a:solidFill>
                  <a:schemeClr val="tx1"/>
                </a:solidFill>
                <a:latin typeface="Verdana" panose="020B0604030504040204" pitchFamily="34" charset="0"/>
              </a:defRPr>
            </a:lvl5pPr>
            <a:lvl6pPr marL="1801813" indent="-265113"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6pPr>
            <a:lvl7pPr marL="2259013" indent="-265113"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7pPr>
            <a:lvl8pPr marL="2716213" indent="-265113"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8pPr>
            <a:lvl9pPr marL="3173413" indent="-265113"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9pPr>
          </a:lstStyle>
          <a:p>
            <a:endParaRPr lang="en-US" altLang="de-DE" sz="100" dirty="0"/>
          </a:p>
          <a:p>
            <a:pPr algn="ctr">
              <a:buFont typeface="Wingdings" panose="05000000000000000000" pitchFamily="2" charset="2"/>
              <a:buNone/>
            </a:pPr>
            <a:r>
              <a:rPr lang="en-US" altLang="de-DE" sz="1900" b="1" dirty="0">
                <a:solidFill>
                  <a:schemeClr val="tx2"/>
                </a:solidFill>
              </a:rPr>
              <a:t>or</a:t>
            </a:r>
            <a:r>
              <a:rPr lang="de-AT" altLang="de-DE" sz="1900" dirty="0"/>
              <a:t> </a:t>
            </a:r>
          </a:p>
        </p:txBody>
      </p:sp>
    </p:spTree>
    <p:extLst>
      <p:ext uri="{BB962C8B-B14F-4D97-AF65-F5344CB8AC3E}">
        <p14:creationId xmlns:p14="http://schemas.microsoft.com/office/powerpoint/2010/main" val="2988741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en-GB" dirty="0"/>
              <a:t>Accounting is the language of business</a:t>
            </a:r>
            <a:endParaRPr lang="de-AT" dirty="0"/>
          </a:p>
        </p:txBody>
      </p:sp>
      <p:sp>
        <p:nvSpPr>
          <p:cNvPr id="5" name="Foliennummernplatzhalter 4"/>
          <p:cNvSpPr>
            <a:spLocks noGrp="1"/>
          </p:cNvSpPr>
          <p:nvPr>
            <p:ph type="sldNum" sz="quarter" idx="12"/>
          </p:nvPr>
        </p:nvSpPr>
        <p:spPr/>
        <p:txBody>
          <a:bodyPr/>
          <a:lstStyle/>
          <a:p>
            <a:r>
              <a:rPr lang="de-AT" dirty="0" err="1"/>
              <a:t>page</a:t>
            </a:r>
            <a:r>
              <a:rPr lang="de-AT" dirty="0"/>
              <a:t> 2</a:t>
            </a:r>
          </a:p>
        </p:txBody>
      </p:sp>
      <p:sp>
        <p:nvSpPr>
          <p:cNvPr id="9" name="Fußzeilenplatzhalter 6"/>
          <p:cNvSpPr>
            <a:spLocks noGrp="1"/>
          </p:cNvSpPr>
          <p:nvPr>
            <p:ph type="ftr" sz="quarter" idx="11"/>
          </p:nvPr>
        </p:nvSpPr>
        <p:spPr>
          <a:xfrm>
            <a:off x="1354561" y="5365873"/>
            <a:ext cx="5881735" cy="304271"/>
          </a:xfrm>
        </p:spPr>
        <p:txBody>
          <a:bodyPr/>
          <a:lstStyle/>
          <a:p>
            <a:r>
              <a:rPr lang="de-AT" dirty="0"/>
              <a:t>SBWL International Accounting &amp; Controlling (Novotny-Farkas)</a:t>
            </a:r>
          </a:p>
        </p:txBody>
      </p:sp>
      <p:graphicFrame>
        <p:nvGraphicFramePr>
          <p:cNvPr id="10" name="Content Placeholder 7"/>
          <p:cNvGraphicFramePr>
            <a:graphicFrameLocks noGrp="1"/>
          </p:cNvGraphicFramePr>
          <p:nvPr>
            <p:ph idx="1"/>
            <p:extLst>
              <p:ext uri="{D42A27DB-BD31-4B8C-83A1-F6EECF244321}">
                <p14:modId xmlns:p14="http://schemas.microsoft.com/office/powerpoint/2010/main" val="574958803"/>
              </p:ext>
            </p:extLst>
          </p:nvPr>
        </p:nvGraphicFramePr>
        <p:xfrm>
          <a:off x="600507" y="1344613"/>
          <a:ext cx="5855710" cy="40674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11" name="Group 21"/>
          <p:cNvGrpSpPr/>
          <p:nvPr/>
        </p:nvGrpSpPr>
        <p:grpSpPr>
          <a:xfrm>
            <a:off x="6724666" y="2752346"/>
            <a:ext cx="1939636" cy="1643368"/>
            <a:chOff x="4716770" y="2920432"/>
            <a:chExt cx="3131828" cy="2315091"/>
          </a:xfrm>
        </p:grpSpPr>
        <p:sp>
          <p:nvSpPr>
            <p:cNvPr id="12" name="TextBox 13"/>
            <p:cNvSpPr txBox="1"/>
            <p:nvPr/>
          </p:nvSpPr>
          <p:spPr>
            <a:xfrm>
              <a:off x="4716770" y="4498438"/>
              <a:ext cx="3131828" cy="737085"/>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GB" sz="1400" b="1" dirty="0">
                  <a:latin typeface="+mn-lt"/>
                </a:rPr>
                <a:t>Financial statements</a:t>
              </a:r>
            </a:p>
          </p:txBody>
        </p:sp>
        <p:sp>
          <p:nvSpPr>
            <p:cNvPr id="13" name="Homepage"/>
            <p:cNvSpPr>
              <a:spLocks noEditPoints="1" noChangeArrowheads="1"/>
            </p:cNvSpPr>
            <p:nvPr/>
          </p:nvSpPr>
          <p:spPr bwMode="auto">
            <a:xfrm>
              <a:off x="5282169" y="2920432"/>
              <a:ext cx="1607291" cy="1578613"/>
            </a:xfrm>
            <a:custGeom>
              <a:avLst/>
              <a:gdLst>
                <a:gd name="T0" fmla="*/ 0 w 21600"/>
                <a:gd name="T1" fmla="*/ 0 h 21600"/>
                <a:gd name="T2" fmla="*/ 10800 w 21600"/>
                <a:gd name="T3" fmla="*/ 0 h 21600"/>
                <a:gd name="T4" fmla="*/ 21600 w 21600"/>
                <a:gd name="T5" fmla="*/ 0 h 21600"/>
                <a:gd name="T6" fmla="*/ 21600 w 21600"/>
                <a:gd name="T7" fmla="*/ 10800 h 21600"/>
                <a:gd name="T8" fmla="*/ 21600 w 21600"/>
                <a:gd name="T9" fmla="*/ 21600 h 21600"/>
                <a:gd name="T10" fmla="*/ 10800 w 21600"/>
                <a:gd name="T11" fmla="*/ 21600 h 21600"/>
                <a:gd name="T12" fmla="*/ 0 w 21600"/>
                <a:gd name="T13" fmla="*/ 10800 h 21600"/>
                <a:gd name="T14" fmla="*/ 999 w 21600"/>
                <a:gd name="T15" fmla="*/ 12174 h 21600"/>
                <a:gd name="T16" fmla="*/ 20813 w 21600"/>
                <a:gd name="T17" fmla="*/ 17149 h 21600"/>
              </a:gdLst>
              <a:ahLst/>
              <a:cxnLst>
                <a:cxn ang="0">
                  <a:pos x="T0" y="T1"/>
                </a:cxn>
                <a:cxn ang="0">
                  <a:pos x="T2" y="T3"/>
                </a:cxn>
                <a:cxn ang="0">
                  <a:pos x="T4" y="T5"/>
                </a:cxn>
                <a:cxn ang="0">
                  <a:pos x="T6" y="T7"/>
                </a:cxn>
                <a:cxn ang="0">
                  <a:pos x="T8" y="T9"/>
                </a:cxn>
                <a:cxn ang="0">
                  <a:pos x="T10" y="T11"/>
                </a:cxn>
                <a:cxn ang="0">
                  <a:pos x="T12" y="T13"/>
                </a:cxn>
              </a:cxnLst>
              <a:rect l="T14" t="T15" r="T16" b="T17"/>
              <a:pathLst>
                <a:path w="21600" h="21600" extrusionOk="0">
                  <a:moveTo>
                    <a:pt x="10757" y="21632"/>
                  </a:moveTo>
                  <a:lnTo>
                    <a:pt x="5187" y="21632"/>
                  </a:lnTo>
                  <a:lnTo>
                    <a:pt x="85" y="17509"/>
                  </a:lnTo>
                  <a:lnTo>
                    <a:pt x="85" y="10849"/>
                  </a:lnTo>
                  <a:lnTo>
                    <a:pt x="85" y="81"/>
                  </a:lnTo>
                  <a:lnTo>
                    <a:pt x="10757" y="81"/>
                  </a:lnTo>
                  <a:lnTo>
                    <a:pt x="21706" y="81"/>
                  </a:lnTo>
                  <a:lnTo>
                    <a:pt x="21706" y="10652"/>
                  </a:lnTo>
                  <a:lnTo>
                    <a:pt x="21706" y="21632"/>
                  </a:lnTo>
                  <a:lnTo>
                    <a:pt x="10757" y="21632"/>
                  </a:lnTo>
                  <a:close/>
                </a:path>
                <a:path w="21600" h="21600" extrusionOk="0">
                  <a:moveTo>
                    <a:pt x="85" y="17509"/>
                  </a:moveTo>
                  <a:lnTo>
                    <a:pt x="5187" y="17509"/>
                  </a:lnTo>
                  <a:lnTo>
                    <a:pt x="5187" y="21632"/>
                  </a:lnTo>
                  <a:lnTo>
                    <a:pt x="85" y="17509"/>
                  </a:lnTo>
                  <a:close/>
                </a:path>
                <a:path w="21600" h="21600" extrusionOk="0">
                  <a:moveTo>
                    <a:pt x="5251" y="7101"/>
                  </a:moveTo>
                  <a:lnTo>
                    <a:pt x="5251" y="11160"/>
                  </a:lnTo>
                  <a:lnTo>
                    <a:pt x="16306" y="11160"/>
                  </a:lnTo>
                  <a:lnTo>
                    <a:pt x="16306" y="7052"/>
                  </a:lnTo>
                  <a:lnTo>
                    <a:pt x="16901" y="6561"/>
                  </a:lnTo>
                  <a:lnTo>
                    <a:pt x="15264" y="5236"/>
                  </a:lnTo>
                  <a:lnTo>
                    <a:pt x="15264" y="1636"/>
                  </a:lnTo>
                  <a:lnTo>
                    <a:pt x="13478" y="1636"/>
                  </a:lnTo>
                  <a:lnTo>
                    <a:pt x="13478" y="3698"/>
                  </a:lnTo>
                  <a:lnTo>
                    <a:pt x="11182" y="1669"/>
                  </a:lnTo>
                  <a:lnTo>
                    <a:pt x="4847" y="6561"/>
                  </a:lnTo>
                  <a:lnTo>
                    <a:pt x="5251" y="7101"/>
                  </a:lnTo>
                  <a:close/>
                </a:path>
                <a:path w="21600" h="21600" extrusionOk="0">
                  <a:moveTo>
                    <a:pt x="9396" y="11160"/>
                  </a:moveTo>
                  <a:lnTo>
                    <a:pt x="9396" y="7772"/>
                  </a:lnTo>
                  <a:lnTo>
                    <a:pt x="11820" y="7772"/>
                  </a:lnTo>
                  <a:lnTo>
                    <a:pt x="11820" y="11160"/>
                  </a:lnTo>
                  <a:lnTo>
                    <a:pt x="9396" y="11160"/>
                  </a:lnTo>
                  <a:close/>
                </a:path>
              </a:pathLst>
            </a:custGeom>
            <a:solidFill>
              <a:srgbClr val="D8EBB3"/>
            </a:solidFill>
            <a:ln w="9525">
              <a:solidFill>
                <a:srgbClr val="000000"/>
              </a:solidFill>
              <a:miter lim="800000"/>
              <a:headEnd/>
              <a:tailEnd/>
            </a:ln>
            <a:effectLst>
              <a:outerShdw dist="107763" dir="2700000" algn="ctr" rotWithShape="0">
                <a:srgbClr val="808080"/>
              </a:outerShdw>
            </a:effectLst>
          </p:spPr>
          <p:txBody>
            <a:bodyPr vert="horz" wrap="square" lIns="91440" tIns="45720" rIns="91440" bIns="45720" numCol="1" anchor="t" anchorCtr="0" compatLnSpc="1">
              <a:prstTxWarp prst="textNoShape">
                <a:avLst/>
              </a:prstTxWarp>
            </a:bodyPr>
            <a:ls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endParaRPr lang="en-GB" dirty="0"/>
            </a:p>
          </p:txBody>
        </p:sp>
      </p:grpSp>
      <p:pic>
        <p:nvPicPr>
          <p:cNvPr id="14" name="Picture 10" descr="C:\Documents and Settings\gaoz\Local Settings\Temporary Internet Files\Content.IE5\DIHOB1R1\MPj04385130000[1].jpg"/>
          <p:cNvPicPr>
            <a:picLocks noChangeAspect="1" noChangeArrowheads="1"/>
          </p:cNvPicPr>
          <p:nvPr/>
        </p:nvPicPr>
        <p:blipFill>
          <a:blip r:embed="rId8" cstate="print"/>
          <a:srcRect/>
          <a:stretch>
            <a:fillRect/>
          </a:stretch>
        </p:blipFill>
        <p:spPr bwMode="auto">
          <a:xfrm>
            <a:off x="6773132" y="1249549"/>
            <a:ext cx="1570310" cy="1447629"/>
          </a:xfrm>
          <a:prstGeom prst="rect">
            <a:avLst/>
          </a:prstGeom>
          <a:noFill/>
        </p:spPr>
      </p:pic>
      <p:pic>
        <p:nvPicPr>
          <p:cNvPr id="15" name="Grafik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88854" y="4365460"/>
            <a:ext cx="1598358" cy="1146822"/>
          </a:xfrm>
          <a:prstGeom prst="rect">
            <a:avLst/>
          </a:prstGeom>
        </p:spPr>
      </p:pic>
    </p:spTree>
    <p:extLst>
      <p:ext uri="{BB962C8B-B14F-4D97-AF65-F5344CB8AC3E}">
        <p14:creationId xmlns:p14="http://schemas.microsoft.com/office/powerpoint/2010/main" val="48520673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de-DE" dirty="0" err="1"/>
              <a:t>Structure</a:t>
            </a:r>
            <a:r>
              <a:rPr lang="de-DE" dirty="0"/>
              <a:t>/</a:t>
            </a:r>
            <a:r>
              <a:rPr lang="de-DE" dirty="0" err="1"/>
              <a:t>content</a:t>
            </a:r>
            <a:r>
              <a:rPr lang="de-DE" dirty="0"/>
              <a:t> </a:t>
            </a:r>
            <a:r>
              <a:rPr lang="de-DE" dirty="0" err="1"/>
              <a:t>of</a:t>
            </a:r>
            <a:r>
              <a:rPr lang="de-DE" dirty="0"/>
              <a:t> SBWL</a:t>
            </a:r>
            <a:endParaRPr lang="de-AT" dirty="0"/>
          </a:p>
        </p:txBody>
      </p:sp>
      <p:graphicFrame>
        <p:nvGraphicFramePr>
          <p:cNvPr id="2" name="Inhaltsplatzhalter 1"/>
          <p:cNvGraphicFramePr>
            <a:graphicFrameLocks noGrp="1"/>
          </p:cNvGraphicFramePr>
          <p:nvPr>
            <p:ph idx="1"/>
            <p:extLst>
              <p:ext uri="{D42A27DB-BD31-4B8C-83A1-F6EECF244321}">
                <p14:modId xmlns:p14="http://schemas.microsoft.com/office/powerpoint/2010/main" val="3138320333"/>
              </p:ext>
            </p:extLst>
          </p:nvPr>
        </p:nvGraphicFramePr>
        <p:xfrm>
          <a:off x="564904" y="2281436"/>
          <a:ext cx="7766049" cy="2763520"/>
        </p:xfrm>
        <a:graphic>
          <a:graphicData uri="http://schemas.openxmlformats.org/drawingml/2006/table">
            <a:tbl>
              <a:tblPr firstRow="1" bandRow="1">
                <a:tableStyleId>{5C22544A-7EE6-4342-B048-85BDC9FD1C3A}</a:tableStyleId>
              </a:tblPr>
              <a:tblGrid>
                <a:gridCol w="1584176">
                  <a:extLst>
                    <a:ext uri="{9D8B030D-6E8A-4147-A177-3AD203B41FA5}">
                      <a16:colId xmlns:a16="http://schemas.microsoft.com/office/drawing/2014/main" val="20000"/>
                    </a:ext>
                  </a:extLst>
                </a:gridCol>
                <a:gridCol w="3593190">
                  <a:extLst>
                    <a:ext uri="{9D8B030D-6E8A-4147-A177-3AD203B41FA5}">
                      <a16:colId xmlns:a16="http://schemas.microsoft.com/office/drawing/2014/main" val="20001"/>
                    </a:ext>
                  </a:extLst>
                </a:gridCol>
                <a:gridCol w="2588683">
                  <a:extLst>
                    <a:ext uri="{9D8B030D-6E8A-4147-A177-3AD203B41FA5}">
                      <a16:colId xmlns:a16="http://schemas.microsoft.com/office/drawing/2014/main" val="20002"/>
                    </a:ext>
                  </a:extLst>
                </a:gridCol>
              </a:tblGrid>
              <a:tr h="370840">
                <a:tc>
                  <a:txBody>
                    <a:bodyPr/>
                    <a:lstStyle/>
                    <a:p>
                      <a:pPr algn="l"/>
                      <a:endParaRPr lang="de-AT" dirty="0"/>
                    </a:p>
                  </a:txBody>
                  <a:tcPr/>
                </a:tc>
                <a:tc>
                  <a:txBody>
                    <a:bodyPr/>
                    <a:lstStyle/>
                    <a:p>
                      <a:r>
                        <a:rPr lang="de-AT" dirty="0"/>
                        <a:t>Content</a:t>
                      </a:r>
                    </a:p>
                  </a:txBody>
                  <a:tcPr/>
                </a:tc>
                <a:tc>
                  <a:txBody>
                    <a:bodyPr/>
                    <a:lstStyle/>
                    <a:p>
                      <a:r>
                        <a:rPr lang="de-AT" dirty="0" err="1"/>
                        <a:t>Exam</a:t>
                      </a:r>
                      <a:r>
                        <a:rPr lang="de-AT" baseline="0" dirty="0"/>
                        <a:t> </a:t>
                      </a:r>
                      <a:r>
                        <a:rPr lang="de-AT" baseline="0" dirty="0" err="1"/>
                        <a:t>mode</a:t>
                      </a:r>
                      <a:r>
                        <a:rPr lang="de-AT" baseline="0" dirty="0"/>
                        <a:t> A</a:t>
                      </a:r>
                      <a:endParaRPr lang="de-AT" dirty="0"/>
                    </a:p>
                  </a:txBody>
                  <a:tcPr/>
                </a:tc>
                <a:extLst>
                  <a:ext uri="{0D108BD9-81ED-4DB2-BD59-A6C34878D82A}">
                    <a16:rowId xmlns:a16="http://schemas.microsoft.com/office/drawing/2014/main" val="10000"/>
                  </a:ext>
                </a:extLst>
              </a:tr>
              <a:tr h="370840">
                <a:tc>
                  <a:txBody>
                    <a:bodyPr/>
                    <a:lstStyle/>
                    <a:p>
                      <a:pPr algn="l"/>
                      <a:r>
                        <a:rPr lang="de-AT" dirty="0"/>
                        <a:t>Course</a:t>
                      </a:r>
                      <a:r>
                        <a:rPr lang="de-AT" baseline="0" dirty="0"/>
                        <a:t> I</a:t>
                      </a:r>
                      <a:endParaRPr lang="de-AT" dirty="0"/>
                    </a:p>
                  </a:txBody>
                  <a:tcPr/>
                </a:tc>
                <a:tc>
                  <a:txBody>
                    <a:bodyPr/>
                    <a:lstStyle/>
                    <a:p>
                      <a:r>
                        <a:rPr lang="de-AT" dirty="0"/>
                        <a:t>IFRS Accounting</a:t>
                      </a:r>
                    </a:p>
                  </a:txBody>
                  <a:tcPr/>
                </a:tc>
                <a:tc>
                  <a:txBody>
                    <a:bodyPr/>
                    <a:lstStyle/>
                    <a:p>
                      <a:r>
                        <a:rPr lang="de-AT" dirty="0"/>
                        <a:t>PI</a:t>
                      </a:r>
                    </a:p>
                  </a:txBody>
                  <a:tcPr/>
                </a:tc>
                <a:extLst>
                  <a:ext uri="{0D108BD9-81ED-4DB2-BD59-A6C34878D82A}">
                    <a16:rowId xmlns:a16="http://schemas.microsoft.com/office/drawing/2014/main" val="10001"/>
                  </a:ext>
                </a:extLst>
              </a:tr>
              <a:tr h="370840">
                <a:tc>
                  <a:txBody>
                    <a:bodyPr/>
                    <a:lstStyle/>
                    <a:p>
                      <a:pPr algn="l"/>
                      <a:r>
                        <a:rPr lang="de-AT" dirty="0"/>
                        <a:t>Course</a:t>
                      </a:r>
                      <a:r>
                        <a:rPr lang="de-AT" baseline="0" dirty="0"/>
                        <a:t> II</a:t>
                      </a:r>
                      <a:endParaRPr lang="de-AT" dirty="0"/>
                    </a:p>
                  </a:txBody>
                  <a:tcPr/>
                </a:tc>
                <a:tc>
                  <a:txBody>
                    <a:bodyPr/>
                    <a:lstStyle/>
                    <a:p>
                      <a:r>
                        <a:rPr lang="de-AT" dirty="0"/>
                        <a:t>International Corporate Reporting</a:t>
                      </a:r>
                    </a:p>
                  </a:txBody>
                  <a:tcPr/>
                </a:tc>
                <a:tc>
                  <a:txBody>
                    <a:bodyPr/>
                    <a:lstStyle/>
                    <a:p>
                      <a:r>
                        <a:rPr lang="de-AT" dirty="0"/>
                        <a:t>PI</a:t>
                      </a:r>
                    </a:p>
                  </a:txBody>
                  <a:tcPr/>
                </a:tc>
                <a:extLst>
                  <a:ext uri="{0D108BD9-81ED-4DB2-BD59-A6C34878D82A}">
                    <a16:rowId xmlns:a16="http://schemas.microsoft.com/office/drawing/2014/main" val="10002"/>
                  </a:ext>
                </a:extLst>
              </a:tr>
              <a:tr h="370840">
                <a:tc>
                  <a:txBody>
                    <a:bodyPr/>
                    <a:lstStyle/>
                    <a:p>
                      <a:pPr algn="l"/>
                      <a:r>
                        <a:rPr lang="de-AT" dirty="0"/>
                        <a:t>Course</a:t>
                      </a:r>
                      <a:r>
                        <a:rPr lang="de-AT" baseline="0" dirty="0"/>
                        <a:t> III</a:t>
                      </a:r>
                      <a:endParaRPr lang="de-AT" dirty="0"/>
                    </a:p>
                  </a:txBody>
                  <a:tcPr/>
                </a:tc>
                <a:tc>
                  <a:txBody>
                    <a:bodyPr/>
                    <a:lstStyle/>
                    <a:p>
                      <a:r>
                        <a:rPr lang="de-AT" dirty="0" err="1"/>
                        <a:t>Advanced</a:t>
                      </a:r>
                      <a:r>
                        <a:rPr lang="de-AT" dirty="0"/>
                        <a:t> Management Accounting</a:t>
                      </a:r>
                    </a:p>
                  </a:txBody>
                  <a:tcPr/>
                </a:tc>
                <a:tc>
                  <a:txBody>
                    <a:bodyPr/>
                    <a:lstStyle/>
                    <a:p>
                      <a:r>
                        <a:rPr lang="de-AT" dirty="0"/>
                        <a:t>PI</a:t>
                      </a:r>
                    </a:p>
                  </a:txBody>
                  <a:tcPr/>
                </a:tc>
                <a:extLst>
                  <a:ext uri="{0D108BD9-81ED-4DB2-BD59-A6C34878D82A}">
                    <a16:rowId xmlns:a16="http://schemas.microsoft.com/office/drawing/2014/main" val="10003"/>
                  </a:ext>
                </a:extLst>
              </a:tr>
              <a:tr h="370840">
                <a:tc>
                  <a:txBody>
                    <a:bodyPr/>
                    <a:lstStyle/>
                    <a:p>
                      <a:pPr algn="l"/>
                      <a:r>
                        <a:rPr lang="de-AT" dirty="0"/>
                        <a:t>Course</a:t>
                      </a:r>
                      <a:r>
                        <a:rPr lang="de-AT" baseline="0" dirty="0"/>
                        <a:t> IV</a:t>
                      </a:r>
                      <a:endParaRPr lang="de-AT" dirty="0"/>
                    </a:p>
                  </a:txBody>
                  <a:tcPr/>
                </a:tc>
                <a:tc>
                  <a:txBody>
                    <a:bodyPr/>
                    <a:lstStyle/>
                    <a:p>
                      <a:r>
                        <a:rPr lang="de-AT" dirty="0"/>
                        <a:t>Group Accounting (IFRS)</a:t>
                      </a:r>
                    </a:p>
                  </a:txBody>
                  <a:tcPr/>
                </a:tc>
                <a:tc>
                  <a:txBody>
                    <a:bodyPr/>
                    <a:lstStyle/>
                    <a:p>
                      <a:r>
                        <a:rPr lang="de-AT" dirty="0"/>
                        <a:t>PI</a:t>
                      </a:r>
                    </a:p>
                  </a:txBody>
                  <a:tcPr/>
                </a:tc>
                <a:extLst>
                  <a:ext uri="{0D108BD9-81ED-4DB2-BD59-A6C34878D82A}">
                    <a16:rowId xmlns:a16="http://schemas.microsoft.com/office/drawing/2014/main" val="10004"/>
                  </a:ext>
                </a:extLst>
              </a:tr>
              <a:tr h="370840">
                <a:tc>
                  <a:txBody>
                    <a:bodyPr/>
                    <a:lstStyle/>
                    <a:p>
                      <a:pPr algn="l"/>
                      <a:r>
                        <a:rPr lang="de-AT" dirty="0"/>
                        <a:t>Course</a:t>
                      </a:r>
                      <a:r>
                        <a:rPr lang="de-AT" baseline="0" dirty="0"/>
                        <a:t> V</a:t>
                      </a:r>
                      <a:endParaRPr lang="de-AT" dirty="0"/>
                    </a:p>
                  </a:txBody>
                  <a:tcPr/>
                </a:tc>
                <a:tc>
                  <a:txBody>
                    <a:bodyPr/>
                    <a:lstStyle/>
                    <a:p>
                      <a:r>
                        <a:rPr lang="de-AT" dirty="0"/>
                        <a:t>Corporate Practice Seminar</a:t>
                      </a:r>
                    </a:p>
                  </a:txBody>
                  <a:tcPr/>
                </a:tc>
                <a:tc>
                  <a:txBody>
                    <a:bodyPr/>
                    <a:lstStyle/>
                    <a:p>
                      <a:r>
                        <a:rPr lang="de-AT" dirty="0"/>
                        <a:t>PI</a:t>
                      </a:r>
                    </a:p>
                  </a:txBody>
                  <a:tcPr/>
                </a:tc>
                <a:extLst>
                  <a:ext uri="{0D108BD9-81ED-4DB2-BD59-A6C34878D82A}">
                    <a16:rowId xmlns:a16="http://schemas.microsoft.com/office/drawing/2014/main" val="10005"/>
                  </a:ext>
                </a:extLst>
              </a:tr>
            </a:tbl>
          </a:graphicData>
        </a:graphic>
      </p:graphicFrame>
      <p:sp>
        <p:nvSpPr>
          <p:cNvPr id="5" name="Foliennummernplatzhalter 4"/>
          <p:cNvSpPr>
            <a:spLocks noGrp="1"/>
          </p:cNvSpPr>
          <p:nvPr>
            <p:ph type="sldNum" sz="quarter" idx="12"/>
          </p:nvPr>
        </p:nvSpPr>
        <p:spPr/>
        <p:txBody>
          <a:bodyPr/>
          <a:lstStyle/>
          <a:p>
            <a:r>
              <a:rPr lang="de-AT" dirty="0" err="1"/>
              <a:t>page</a:t>
            </a:r>
            <a:r>
              <a:rPr lang="de-AT" dirty="0"/>
              <a:t> 3</a:t>
            </a:r>
          </a:p>
        </p:txBody>
      </p:sp>
      <p:sp>
        <p:nvSpPr>
          <p:cNvPr id="3" name="Textfeld 2"/>
          <p:cNvSpPr txBox="1"/>
          <p:nvPr/>
        </p:nvSpPr>
        <p:spPr>
          <a:xfrm>
            <a:off x="537237" y="1489348"/>
            <a:ext cx="7704856" cy="369332"/>
          </a:xfrm>
          <a:prstGeom prst="rect">
            <a:avLst/>
          </a:prstGeom>
          <a:noFill/>
        </p:spPr>
        <p:txBody>
          <a:bodyPr wrap="square" rtlCol="0">
            <a:spAutoFit/>
          </a:bodyPr>
          <a:lstStyle/>
          <a:p>
            <a:r>
              <a:rPr lang="de-AT" dirty="0"/>
              <a:t>SBWL </a:t>
            </a:r>
            <a:r>
              <a:rPr lang="de-AT" dirty="0" err="1"/>
              <a:t>consists</a:t>
            </a:r>
            <a:r>
              <a:rPr lang="de-AT" dirty="0"/>
              <a:t> </a:t>
            </a:r>
            <a:r>
              <a:rPr lang="de-AT" dirty="0" err="1"/>
              <a:t>of</a:t>
            </a:r>
            <a:r>
              <a:rPr lang="de-AT" dirty="0"/>
              <a:t> 5 </a:t>
            </a:r>
            <a:r>
              <a:rPr lang="de-AT" dirty="0" err="1"/>
              <a:t>courses</a:t>
            </a:r>
            <a:r>
              <a:rPr lang="de-AT" dirty="0"/>
              <a:t> </a:t>
            </a:r>
            <a:r>
              <a:rPr lang="de-AT" dirty="0" err="1"/>
              <a:t>to</a:t>
            </a:r>
            <a:r>
              <a:rPr lang="de-AT" dirty="0"/>
              <a:t> </a:t>
            </a:r>
            <a:r>
              <a:rPr lang="de-AT" dirty="0" err="1"/>
              <a:t>complete</a:t>
            </a:r>
            <a:r>
              <a:rPr lang="de-AT" dirty="0"/>
              <a:t> (</a:t>
            </a:r>
            <a:r>
              <a:rPr lang="de-AT" dirty="0" err="1"/>
              <a:t>each</a:t>
            </a:r>
            <a:r>
              <a:rPr lang="de-AT" dirty="0"/>
              <a:t> 2 SWS, 4 ECTS):</a:t>
            </a:r>
          </a:p>
        </p:txBody>
      </p:sp>
      <p:sp>
        <p:nvSpPr>
          <p:cNvPr id="9" name="Fußzeilenplatzhalter 6"/>
          <p:cNvSpPr>
            <a:spLocks noGrp="1"/>
          </p:cNvSpPr>
          <p:nvPr>
            <p:ph type="ftr" sz="quarter" idx="11"/>
          </p:nvPr>
        </p:nvSpPr>
        <p:spPr>
          <a:xfrm>
            <a:off x="1354561" y="5365873"/>
            <a:ext cx="5881735" cy="304271"/>
          </a:xfrm>
        </p:spPr>
        <p:txBody>
          <a:bodyPr/>
          <a:lstStyle/>
          <a:p>
            <a:r>
              <a:rPr lang="de-AT" dirty="0"/>
              <a:t>SBWL International Accounting &amp; Controlling (Novotny-Farkas)</a:t>
            </a:r>
          </a:p>
        </p:txBody>
      </p:sp>
    </p:spTree>
    <p:extLst>
      <p:ext uri="{BB962C8B-B14F-4D97-AF65-F5344CB8AC3E}">
        <p14:creationId xmlns:p14="http://schemas.microsoft.com/office/powerpoint/2010/main" val="187954796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DE" dirty="0" err="1"/>
              <a:t>Structure</a:t>
            </a:r>
            <a:r>
              <a:rPr lang="de-DE" dirty="0"/>
              <a:t>/</a:t>
            </a:r>
            <a:r>
              <a:rPr lang="de-DE" dirty="0" err="1"/>
              <a:t>content</a:t>
            </a:r>
            <a:r>
              <a:rPr lang="de-DE" dirty="0"/>
              <a:t> </a:t>
            </a:r>
            <a:r>
              <a:rPr lang="de-DE" dirty="0" err="1"/>
              <a:t>of</a:t>
            </a:r>
            <a:r>
              <a:rPr lang="de-DE" dirty="0"/>
              <a:t> SBWL</a:t>
            </a:r>
            <a:endParaRPr lang="de-AT" dirty="0"/>
          </a:p>
        </p:txBody>
      </p:sp>
      <p:sp>
        <p:nvSpPr>
          <p:cNvPr id="4" name="Inhaltsplatzhalter 3"/>
          <p:cNvSpPr>
            <a:spLocks noGrp="1"/>
          </p:cNvSpPr>
          <p:nvPr>
            <p:ph idx="1"/>
          </p:nvPr>
        </p:nvSpPr>
        <p:spPr>
          <a:xfrm>
            <a:off x="611560" y="1712745"/>
            <a:ext cx="7765455" cy="1957089"/>
          </a:xfrm>
        </p:spPr>
        <p:txBody>
          <a:bodyPr>
            <a:noAutofit/>
          </a:bodyPr>
          <a:lstStyle/>
          <a:p>
            <a:pPr>
              <a:lnSpc>
                <a:spcPct val="110000"/>
              </a:lnSpc>
            </a:pPr>
            <a:r>
              <a:rPr lang="de-AT" dirty="0">
                <a:latin typeface="Verdana (Body)"/>
              </a:rPr>
              <a:t>Course I </a:t>
            </a:r>
            <a:r>
              <a:rPr lang="de-AT" dirty="0" err="1">
                <a:latin typeface="Verdana (Body)"/>
              </a:rPr>
              <a:t>is</a:t>
            </a:r>
            <a:r>
              <a:rPr lang="de-AT" dirty="0">
                <a:latin typeface="Verdana (Body)"/>
              </a:rPr>
              <a:t> </a:t>
            </a:r>
            <a:r>
              <a:rPr lang="de-AT" dirty="0" err="1">
                <a:latin typeface="Verdana (Body)"/>
              </a:rPr>
              <a:t>the</a:t>
            </a:r>
            <a:r>
              <a:rPr lang="de-AT" dirty="0">
                <a:latin typeface="Verdana (Body)"/>
              </a:rPr>
              <a:t> </a:t>
            </a:r>
            <a:r>
              <a:rPr lang="de-AT" dirty="0" err="1">
                <a:latin typeface="Verdana (Body)"/>
              </a:rPr>
              <a:t>gatekeeper</a:t>
            </a:r>
            <a:r>
              <a:rPr lang="de-AT" dirty="0">
                <a:latin typeface="Verdana (Body)"/>
              </a:rPr>
              <a:t> </a:t>
            </a:r>
            <a:r>
              <a:rPr lang="de-AT" dirty="0" err="1">
                <a:latin typeface="Verdana (Body)"/>
              </a:rPr>
              <a:t>course</a:t>
            </a:r>
            <a:r>
              <a:rPr lang="de-AT" dirty="0">
                <a:latin typeface="Verdana (Body)"/>
              </a:rPr>
              <a:t>. </a:t>
            </a:r>
            <a:r>
              <a:rPr lang="de-AT" dirty="0" err="1">
                <a:latin typeface="Verdana (Body)"/>
              </a:rPr>
              <a:t>Students</a:t>
            </a:r>
            <a:r>
              <a:rPr lang="de-AT" dirty="0">
                <a:latin typeface="Verdana (Body)"/>
              </a:rPr>
              <a:t> must </a:t>
            </a:r>
            <a:r>
              <a:rPr lang="de-AT" dirty="0" err="1">
                <a:latin typeface="Verdana (Body)"/>
              </a:rPr>
              <a:t>successfully</a:t>
            </a:r>
            <a:r>
              <a:rPr lang="de-AT" dirty="0">
                <a:latin typeface="Verdana (Body)"/>
              </a:rPr>
              <a:t> </a:t>
            </a:r>
            <a:r>
              <a:rPr lang="de-AT" dirty="0" err="1">
                <a:latin typeface="Verdana (Body)"/>
              </a:rPr>
              <a:t>complete</a:t>
            </a:r>
            <a:r>
              <a:rPr lang="de-AT" dirty="0">
                <a:latin typeface="Verdana (Body)"/>
              </a:rPr>
              <a:t> </a:t>
            </a:r>
            <a:r>
              <a:rPr lang="de-AT" dirty="0" err="1">
                <a:latin typeface="Verdana (Body)"/>
              </a:rPr>
              <a:t>this</a:t>
            </a:r>
            <a:r>
              <a:rPr lang="de-AT" dirty="0">
                <a:latin typeface="Verdana (Body)"/>
              </a:rPr>
              <a:t> </a:t>
            </a:r>
            <a:r>
              <a:rPr lang="de-AT" dirty="0" err="1">
                <a:latin typeface="Verdana (Body)"/>
              </a:rPr>
              <a:t>course</a:t>
            </a:r>
            <a:r>
              <a:rPr lang="de-AT" dirty="0">
                <a:latin typeface="Verdana (Body)"/>
              </a:rPr>
              <a:t> in </a:t>
            </a:r>
            <a:r>
              <a:rPr lang="de-AT" dirty="0" err="1">
                <a:latin typeface="Verdana (Body)"/>
              </a:rPr>
              <a:t>order</a:t>
            </a:r>
            <a:r>
              <a:rPr lang="de-AT" dirty="0">
                <a:latin typeface="Verdana (Body)"/>
              </a:rPr>
              <a:t> </a:t>
            </a:r>
            <a:r>
              <a:rPr lang="de-AT" dirty="0" err="1">
                <a:latin typeface="Verdana (Body)"/>
              </a:rPr>
              <a:t>to</a:t>
            </a:r>
            <a:r>
              <a:rPr lang="de-AT" dirty="0">
                <a:latin typeface="Verdana (Body)"/>
              </a:rPr>
              <a:t> </a:t>
            </a:r>
            <a:r>
              <a:rPr lang="de-AT" dirty="0" err="1">
                <a:latin typeface="Verdana (Body)"/>
              </a:rPr>
              <a:t>be</a:t>
            </a:r>
            <a:r>
              <a:rPr lang="de-AT" dirty="0">
                <a:latin typeface="Verdana (Body)"/>
              </a:rPr>
              <a:t> </a:t>
            </a:r>
            <a:r>
              <a:rPr lang="de-AT" dirty="0" err="1">
                <a:latin typeface="Verdana (Body)"/>
              </a:rPr>
              <a:t>able</a:t>
            </a:r>
            <a:r>
              <a:rPr lang="de-AT" dirty="0">
                <a:latin typeface="Verdana (Body)"/>
              </a:rPr>
              <a:t> </a:t>
            </a:r>
            <a:r>
              <a:rPr lang="de-AT" dirty="0" err="1">
                <a:latin typeface="Verdana (Body)"/>
              </a:rPr>
              <a:t>to</a:t>
            </a:r>
            <a:r>
              <a:rPr lang="de-AT" dirty="0">
                <a:latin typeface="Verdana (Body)"/>
              </a:rPr>
              <a:t> </a:t>
            </a:r>
            <a:r>
              <a:rPr lang="de-AT" dirty="0" err="1">
                <a:latin typeface="Verdana (Body)"/>
              </a:rPr>
              <a:t>register</a:t>
            </a:r>
            <a:r>
              <a:rPr lang="de-AT" dirty="0">
                <a:latin typeface="Verdana (Body)"/>
              </a:rPr>
              <a:t> </a:t>
            </a:r>
            <a:r>
              <a:rPr lang="de-AT" dirty="0" err="1">
                <a:latin typeface="Verdana (Body)"/>
              </a:rPr>
              <a:t>for</a:t>
            </a:r>
            <a:r>
              <a:rPr lang="de-AT" dirty="0">
                <a:latin typeface="Verdana (Body)"/>
              </a:rPr>
              <a:t> </a:t>
            </a:r>
            <a:r>
              <a:rPr lang="de-AT" dirty="0" err="1">
                <a:latin typeface="Verdana (Body)"/>
              </a:rPr>
              <a:t>the</a:t>
            </a:r>
            <a:r>
              <a:rPr lang="de-AT" dirty="0">
                <a:latin typeface="Verdana (Body)"/>
              </a:rPr>
              <a:t> </a:t>
            </a:r>
            <a:r>
              <a:rPr lang="de-AT" dirty="0" err="1">
                <a:latin typeface="Verdana (Body)"/>
              </a:rPr>
              <a:t>later</a:t>
            </a:r>
            <a:r>
              <a:rPr lang="de-AT" dirty="0">
                <a:latin typeface="Verdana (Body)"/>
              </a:rPr>
              <a:t> </a:t>
            </a:r>
            <a:r>
              <a:rPr lang="de-AT" dirty="0" err="1">
                <a:latin typeface="Verdana (Body)"/>
              </a:rPr>
              <a:t>courses</a:t>
            </a:r>
            <a:r>
              <a:rPr lang="de-AT" dirty="0">
                <a:latin typeface="Verdana (Body)"/>
              </a:rPr>
              <a:t>.</a:t>
            </a:r>
          </a:p>
          <a:p>
            <a:pPr marL="0" indent="0">
              <a:lnSpc>
                <a:spcPct val="110000"/>
              </a:lnSpc>
              <a:buNone/>
            </a:pPr>
            <a:endParaRPr lang="de-AT" dirty="0">
              <a:latin typeface="Verdana (Body)"/>
            </a:endParaRPr>
          </a:p>
          <a:p>
            <a:pPr>
              <a:lnSpc>
                <a:spcPct val="110000"/>
              </a:lnSpc>
            </a:pPr>
            <a:r>
              <a:rPr lang="de-AT" dirty="0">
                <a:latin typeface="Verdana (Body)"/>
              </a:rPr>
              <a:t>The </a:t>
            </a:r>
            <a:r>
              <a:rPr lang="de-AT" b="1" dirty="0" err="1">
                <a:latin typeface="Verdana (Body)"/>
              </a:rPr>
              <a:t>minimum</a:t>
            </a:r>
            <a:r>
              <a:rPr lang="de-AT" b="1" dirty="0">
                <a:latin typeface="Verdana (Body)"/>
              </a:rPr>
              <a:t> </a:t>
            </a:r>
            <a:r>
              <a:rPr lang="de-AT" b="1" dirty="0" err="1">
                <a:latin typeface="Verdana (Body)"/>
              </a:rPr>
              <a:t>duration</a:t>
            </a:r>
            <a:r>
              <a:rPr lang="de-AT" b="1" dirty="0">
                <a:latin typeface="Verdana (Body)"/>
              </a:rPr>
              <a:t> </a:t>
            </a:r>
            <a:r>
              <a:rPr lang="de-AT" dirty="0" err="1">
                <a:latin typeface="Verdana (Body)"/>
              </a:rPr>
              <a:t>of</a:t>
            </a:r>
            <a:r>
              <a:rPr lang="de-AT" dirty="0">
                <a:latin typeface="Verdana (Body)"/>
              </a:rPr>
              <a:t> </a:t>
            </a:r>
            <a:r>
              <a:rPr lang="de-AT" dirty="0" err="1">
                <a:latin typeface="Verdana (Body)"/>
              </a:rPr>
              <a:t>studies</a:t>
            </a:r>
            <a:r>
              <a:rPr lang="de-AT" dirty="0">
                <a:latin typeface="Verdana (Body)"/>
              </a:rPr>
              <a:t> in SBWL </a:t>
            </a:r>
            <a:r>
              <a:rPr lang="de-AT" dirty="0" err="1">
                <a:latin typeface="Verdana (Body)"/>
              </a:rPr>
              <a:t>is</a:t>
            </a:r>
            <a:r>
              <a:rPr lang="de-AT" dirty="0">
                <a:latin typeface="Verdana (Body)"/>
              </a:rPr>
              <a:t> </a:t>
            </a:r>
            <a:r>
              <a:rPr lang="de-AT" b="1" dirty="0">
                <a:latin typeface="Verdana (Body)"/>
              </a:rPr>
              <a:t>2 </a:t>
            </a:r>
            <a:r>
              <a:rPr lang="de-AT" b="1" dirty="0" err="1">
                <a:latin typeface="Verdana (Body)"/>
              </a:rPr>
              <a:t>terms</a:t>
            </a:r>
            <a:r>
              <a:rPr lang="de-AT" b="1" dirty="0">
                <a:latin typeface="Verdana (Body)"/>
              </a:rPr>
              <a:t>. </a:t>
            </a:r>
            <a:r>
              <a:rPr lang="de-AT" dirty="0">
                <a:latin typeface="Verdana (Body)"/>
              </a:rPr>
              <a:t>The final grade </a:t>
            </a:r>
            <a:r>
              <a:rPr lang="de-AT" dirty="0" err="1">
                <a:latin typeface="Verdana (Body)"/>
              </a:rPr>
              <a:t>of</a:t>
            </a:r>
            <a:r>
              <a:rPr lang="de-AT" dirty="0">
                <a:latin typeface="Verdana (Body)"/>
              </a:rPr>
              <a:t> SBWL </a:t>
            </a:r>
            <a:r>
              <a:rPr lang="de-AT" dirty="0" err="1">
                <a:latin typeface="Verdana (Body)"/>
              </a:rPr>
              <a:t>is</a:t>
            </a:r>
            <a:r>
              <a:rPr lang="de-AT" dirty="0">
                <a:latin typeface="Verdana (Body)"/>
              </a:rPr>
              <a:t> </a:t>
            </a:r>
            <a:r>
              <a:rPr lang="de-AT" dirty="0" err="1">
                <a:latin typeface="Verdana (Body)"/>
              </a:rPr>
              <a:t>going</a:t>
            </a:r>
            <a:r>
              <a:rPr lang="de-AT" dirty="0">
                <a:latin typeface="Verdana (Body)"/>
              </a:rPr>
              <a:t> </a:t>
            </a:r>
            <a:r>
              <a:rPr lang="de-AT" dirty="0" err="1">
                <a:latin typeface="Verdana (Body)"/>
              </a:rPr>
              <a:t>to</a:t>
            </a:r>
            <a:r>
              <a:rPr lang="de-AT" dirty="0">
                <a:latin typeface="Verdana (Body)"/>
              </a:rPr>
              <a:t> </a:t>
            </a:r>
            <a:r>
              <a:rPr lang="de-AT" dirty="0" err="1">
                <a:latin typeface="Verdana (Body)"/>
              </a:rPr>
              <a:t>be</a:t>
            </a:r>
            <a:r>
              <a:rPr lang="de-AT" dirty="0">
                <a:latin typeface="Verdana (Body)"/>
              </a:rPr>
              <a:t> </a:t>
            </a:r>
            <a:r>
              <a:rPr lang="de-AT" dirty="0" err="1">
                <a:latin typeface="Verdana (Body)"/>
              </a:rPr>
              <a:t>centrally</a:t>
            </a:r>
            <a:r>
              <a:rPr lang="de-AT" dirty="0">
                <a:latin typeface="Verdana (Body)"/>
              </a:rPr>
              <a:t> </a:t>
            </a:r>
            <a:r>
              <a:rPr lang="de-AT" dirty="0" err="1">
                <a:latin typeface="Verdana (Body)"/>
              </a:rPr>
              <a:t>generated</a:t>
            </a:r>
            <a:r>
              <a:rPr lang="de-AT" dirty="0">
                <a:latin typeface="Verdana (Body)"/>
              </a:rPr>
              <a:t> </a:t>
            </a:r>
            <a:r>
              <a:rPr lang="de-AT" dirty="0" err="1">
                <a:latin typeface="Verdana (Body)"/>
              </a:rPr>
              <a:t>based</a:t>
            </a:r>
            <a:r>
              <a:rPr lang="de-AT" dirty="0">
                <a:latin typeface="Verdana (Body)"/>
              </a:rPr>
              <a:t> on </a:t>
            </a:r>
            <a:r>
              <a:rPr lang="de-AT" dirty="0" err="1">
                <a:latin typeface="Verdana (Body)"/>
              </a:rPr>
              <a:t>the</a:t>
            </a:r>
            <a:r>
              <a:rPr lang="de-AT" dirty="0">
                <a:latin typeface="Verdana (Body)"/>
              </a:rPr>
              <a:t> grades </a:t>
            </a:r>
            <a:r>
              <a:rPr lang="de-AT" dirty="0" err="1">
                <a:latin typeface="Verdana (Body)"/>
              </a:rPr>
              <a:t>of</a:t>
            </a:r>
            <a:r>
              <a:rPr lang="de-AT" dirty="0">
                <a:latin typeface="Verdana (Body)"/>
              </a:rPr>
              <a:t> all </a:t>
            </a:r>
            <a:r>
              <a:rPr lang="de-AT" dirty="0" err="1">
                <a:latin typeface="Verdana (Body)"/>
              </a:rPr>
              <a:t>completed</a:t>
            </a:r>
            <a:r>
              <a:rPr lang="de-AT" dirty="0">
                <a:latin typeface="Verdana (Body)"/>
              </a:rPr>
              <a:t> </a:t>
            </a:r>
            <a:r>
              <a:rPr lang="de-AT" dirty="0" err="1">
                <a:latin typeface="Verdana (Body)"/>
              </a:rPr>
              <a:t>courses</a:t>
            </a:r>
            <a:r>
              <a:rPr lang="de-AT" dirty="0">
                <a:latin typeface="Verdana (Body)"/>
              </a:rPr>
              <a:t>.</a:t>
            </a:r>
          </a:p>
        </p:txBody>
      </p:sp>
      <p:sp>
        <p:nvSpPr>
          <p:cNvPr id="5" name="Foliennummernplatzhalter 4"/>
          <p:cNvSpPr>
            <a:spLocks noGrp="1"/>
          </p:cNvSpPr>
          <p:nvPr>
            <p:ph type="sldNum" sz="quarter" idx="12"/>
          </p:nvPr>
        </p:nvSpPr>
        <p:spPr/>
        <p:txBody>
          <a:bodyPr/>
          <a:lstStyle/>
          <a:p>
            <a:r>
              <a:rPr lang="de-AT" dirty="0"/>
              <a:t>Page 4</a:t>
            </a:r>
          </a:p>
        </p:txBody>
      </p:sp>
      <p:sp>
        <p:nvSpPr>
          <p:cNvPr id="6" name="Fußzeilenplatzhalter 6"/>
          <p:cNvSpPr>
            <a:spLocks noGrp="1"/>
          </p:cNvSpPr>
          <p:nvPr>
            <p:ph type="ftr" sz="quarter" idx="11"/>
          </p:nvPr>
        </p:nvSpPr>
        <p:spPr>
          <a:xfrm>
            <a:off x="1354561" y="5365873"/>
            <a:ext cx="5881735" cy="304271"/>
          </a:xfrm>
        </p:spPr>
        <p:txBody>
          <a:bodyPr/>
          <a:lstStyle/>
          <a:p>
            <a:r>
              <a:rPr lang="de-AT" dirty="0"/>
              <a:t>SBWL International Accounting &amp; Controlling (Novotny-Farkas)</a:t>
            </a:r>
          </a:p>
        </p:txBody>
      </p:sp>
    </p:spTree>
    <p:extLst>
      <p:ext uri="{BB962C8B-B14F-4D97-AF65-F5344CB8AC3E}">
        <p14:creationId xmlns:p14="http://schemas.microsoft.com/office/powerpoint/2010/main" val="4129506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Structure</a:t>
            </a:r>
            <a:r>
              <a:rPr lang="de-DE" dirty="0"/>
              <a:t>/</a:t>
            </a:r>
            <a:r>
              <a:rPr lang="de-DE" dirty="0" err="1"/>
              <a:t>content</a:t>
            </a:r>
            <a:r>
              <a:rPr lang="de-DE" dirty="0"/>
              <a:t> </a:t>
            </a:r>
            <a:r>
              <a:rPr lang="de-DE" dirty="0" err="1"/>
              <a:t>of</a:t>
            </a:r>
            <a:r>
              <a:rPr lang="de-DE" dirty="0"/>
              <a:t> SBWL</a:t>
            </a:r>
            <a:endParaRPr lang="de-AT" dirty="0"/>
          </a:p>
        </p:txBody>
      </p:sp>
      <p:sp>
        <p:nvSpPr>
          <p:cNvPr id="3" name="Inhaltsplatzhalter 2"/>
          <p:cNvSpPr>
            <a:spLocks noGrp="1"/>
          </p:cNvSpPr>
          <p:nvPr>
            <p:ph idx="1"/>
          </p:nvPr>
        </p:nvSpPr>
        <p:spPr>
          <a:xfrm>
            <a:off x="462019" y="1548483"/>
            <a:ext cx="7765455" cy="732953"/>
          </a:xfrm>
        </p:spPr>
        <p:txBody>
          <a:bodyPr>
            <a:normAutofit/>
          </a:bodyPr>
          <a:lstStyle/>
          <a:p>
            <a:pPr marL="0" indent="0" algn="just">
              <a:buNone/>
            </a:pPr>
            <a:r>
              <a:rPr lang="en-US" altLang="en-US" dirty="0"/>
              <a:t>The lectures offered in each semester follow this </a:t>
            </a:r>
            <a:r>
              <a:rPr lang="en-US" altLang="en-US" b="1" dirty="0"/>
              <a:t>recommended order of courses</a:t>
            </a:r>
            <a:r>
              <a:rPr lang="en-US" altLang="en-US" dirty="0"/>
              <a:t>:</a:t>
            </a:r>
            <a:endParaRPr lang="de-AT" dirty="0"/>
          </a:p>
        </p:txBody>
      </p:sp>
      <p:sp>
        <p:nvSpPr>
          <p:cNvPr id="5" name="Foliennummernplatzhalter 4"/>
          <p:cNvSpPr>
            <a:spLocks noGrp="1"/>
          </p:cNvSpPr>
          <p:nvPr>
            <p:ph type="sldNum" sz="quarter" idx="12"/>
          </p:nvPr>
        </p:nvSpPr>
        <p:spPr/>
        <p:txBody>
          <a:bodyPr/>
          <a:lstStyle/>
          <a:p>
            <a:r>
              <a:rPr lang="de-AT" dirty="0"/>
              <a:t>Page 5</a:t>
            </a:r>
          </a:p>
        </p:txBody>
      </p:sp>
      <p:sp>
        <p:nvSpPr>
          <p:cNvPr id="6" name="Textfeld 6"/>
          <p:cNvSpPr txBox="1">
            <a:spLocks noChangeArrowheads="1"/>
          </p:cNvSpPr>
          <p:nvPr/>
        </p:nvSpPr>
        <p:spPr bwMode="auto">
          <a:xfrm>
            <a:off x="1228750" y="2279089"/>
            <a:ext cx="1858963" cy="555625"/>
          </a:xfrm>
          <a:prstGeom prst="rect">
            <a:avLst/>
          </a:prstGeom>
          <a:solidFill>
            <a:srgbClr val="BFBFBF"/>
          </a:solidFill>
          <a:ln w="12700">
            <a:solidFill>
              <a:srgbClr val="7F7F7F"/>
            </a:solidFill>
            <a:miter lim="800000"/>
            <a:headEnd/>
            <a:tailEnd/>
          </a:ln>
          <a:effectLst>
            <a:outerShdw dist="38100" dir="8100000" algn="tr" rotWithShape="0">
              <a:srgbClr val="000000">
                <a:alpha val="39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br>
              <a:rPr kumimoji="0" lang="de-DE" altLang="de-DE"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br>
            <a:r>
              <a:rPr lang="de-DE" altLang="de-DE" sz="900" b="1" dirty="0">
                <a:solidFill>
                  <a:srgbClr val="1F497D"/>
                </a:solidFill>
                <a:latin typeface="Verdana" pitchFamily="34" charset="0"/>
                <a:ea typeface="Calibri" pitchFamily="34" charset="0"/>
                <a:cs typeface="Times New Roman" pitchFamily="18" charset="0"/>
              </a:rPr>
              <a:t>1st </a:t>
            </a:r>
            <a:r>
              <a:rPr kumimoji="0" lang="de-DE" altLang="de-DE" sz="900" b="1" i="0" u="none" strike="noStrike" cap="none" normalizeH="0" baseline="0" dirty="0">
                <a:ln>
                  <a:noFill/>
                </a:ln>
                <a:solidFill>
                  <a:srgbClr val="1F497D"/>
                </a:solidFill>
                <a:effectLst/>
                <a:latin typeface="Verdana" pitchFamily="34" charset="0"/>
                <a:ea typeface="Calibri" pitchFamily="34" charset="0"/>
                <a:cs typeface="Times New Roman" pitchFamily="18" charset="0"/>
              </a:rPr>
              <a:t>Term</a:t>
            </a: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7" name="Textfeld 7"/>
          <p:cNvSpPr txBox="1">
            <a:spLocks noChangeArrowheads="1"/>
          </p:cNvSpPr>
          <p:nvPr/>
        </p:nvSpPr>
        <p:spPr bwMode="auto">
          <a:xfrm>
            <a:off x="4553044" y="2279089"/>
            <a:ext cx="1858963" cy="541337"/>
          </a:xfrm>
          <a:prstGeom prst="rect">
            <a:avLst/>
          </a:prstGeom>
          <a:solidFill>
            <a:srgbClr val="BFBFBF"/>
          </a:solidFill>
          <a:ln w="12700">
            <a:solidFill>
              <a:srgbClr val="7F7F7F"/>
            </a:solidFill>
            <a:miter lim="800000"/>
            <a:headEnd/>
            <a:tailEnd/>
          </a:ln>
          <a:effectLst>
            <a:outerShdw dist="38100" dir="5400000" algn="t" rotWithShape="0">
              <a:srgbClr val="000000">
                <a:alpha val="39999"/>
              </a:srgb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br>
              <a:rPr kumimoji="0" lang="de-DE" altLang="de-DE" sz="1100" b="0" i="0" u="none" strike="noStrike" cap="none" normalizeH="0" baseline="0" dirty="0">
                <a:ln>
                  <a:noFill/>
                </a:ln>
                <a:solidFill>
                  <a:schemeClr val="tx1"/>
                </a:solidFill>
                <a:effectLst/>
                <a:latin typeface="Calibri" pitchFamily="34" charset="0"/>
                <a:ea typeface="Calibri" pitchFamily="34" charset="0"/>
                <a:cs typeface="Times New Roman" pitchFamily="18" charset="0"/>
              </a:rPr>
            </a:br>
            <a:r>
              <a:rPr kumimoji="0" lang="de-DE" altLang="de-DE" sz="900" b="1" i="0" u="none" strike="noStrike" cap="none" normalizeH="0" baseline="0" dirty="0">
                <a:ln>
                  <a:noFill/>
                </a:ln>
                <a:solidFill>
                  <a:srgbClr val="1F497D"/>
                </a:solidFill>
                <a:effectLst/>
                <a:latin typeface="Verdana" pitchFamily="34" charset="0"/>
                <a:ea typeface="Calibri" pitchFamily="34" charset="0"/>
                <a:cs typeface="Times New Roman" pitchFamily="18" charset="0"/>
              </a:rPr>
              <a:t>2nd </a:t>
            </a:r>
            <a:r>
              <a:rPr kumimoji="0" lang="de-DE" altLang="de-DE" sz="900" b="1" i="0" u="none" strike="noStrike" cap="none" normalizeH="0" baseline="0" dirty="0" err="1">
                <a:ln>
                  <a:noFill/>
                </a:ln>
                <a:solidFill>
                  <a:srgbClr val="1F497D"/>
                </a:solidFill>
                <a:effectLst/>
                <a:latin typeface="Verdana" pitchFamily="34" charset="0"/>
                <a:ea typeface="Calibri" pitchFamily="34" charset="0"/>
                <a:cs typeface="Times New Roman" pitchFamily="18" charset="0"/>
              </a:rPr>
              <a:t>term</a:t>
            </a: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8" name="Textfeld 8"/>
          <p:cNvSpPr txBox="1">
            <a:spLocks noChangeArrowheads="1"/>
          </p:cNvSpPr>
          <p:nvPr/>
        </p:nvSpPr>
        <p:spPr bwMode="auto">
          <a:xfrm>
            <a:off x="1242243" y="3719249"/>
            <a:ext cx="1858962" cy="533400"/>
          </a:xfrm>
          <a:prstGeom prst="rect">
            <a:avLst/>
          </a:prstGeom>
          <a:solidFill>
            <a:srgbClr val="1F497D"/>
          </a:solidFill>
          <a:ln w="6350">
            <a:solidFill>
              <a:srgbClr val="000000"/>
            </a:solidFill>
            <a:miter lim="800000"/>
            <a:headEnd/>
            <a:tailEnd/>
          </a:ln>
          <a:effectLst>
            <a:outerShdw dist="38100" dir="5400000" algn="t" rotWithShape="0">
              <a:srgbClr val="000000">
                <a:alpha val="39999"/>
              </a:srgbClr>
            </a:outerShdw>
          </a:effectLst>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de-DE" altLang="de-DE" sz="900" b="1" dirty="0">
                <a:solidFill>
                  <a:srgbClr val="FFFFFF"/>
                </a:solidFill>
                <a:latin typeface="Verdana" pitchFamily="34" charset="0"/>
                <a:ea typeface="Calibri" pitchFamily="34" charset="0"/>
                <a:cs typeface="Times New Roman" pitchFamily="18" charset="0"/>
              </a:rPr>
              <a:t>Course II - International Corporate Reporting</a:t>
            </a:r>
            <a:endParaRPr lang="de-DE" altLang="de-DE" dirty="0">
              <a:solidFill>
                <a:srgbClr val="000000"/>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9" name="Textfeld 9"/>
          <p:cNvSpPr txBox="1">
            <a:spLocks noChangeArrowheads="1"/>
          </p:cNvSpPr>
          <p:nvPr/>
        </p:nvSpPr>
        <p:spPr bwMode="auto">
          <a:xfrm>
            <a:off x="1242242" y="2999169"/>
            <a:ext cx="1858963" cy="555625"/>
          </a:xfrm>
          <a:prstGeom prst="rect">
            <a:avLst/>
          </a:prstGeom>
          <a:solidFill>
            <a:srgbClr val="1F497D"/>
          </a:solidFill>
          <a:ln w="6350">
            <a:solidFill>
              <a:srgbClr val="000000"/>
            </a:solidFill>
            <a:miter lim="800000"/>
            <a:headEnd/>
            <a:tailEnd/>
          </a:ln>
          <a:effectLst>
            <a:outerShdw dist="38100" dir="5400000" algn="t" rotWithShape="0">
              <a:srgbClr val="000000">
                <a:alpha val="39999"/>
              </a:srgbClr>
            </a:outerShdw>
          </a:effectLst>
        </p:spPr>
        <p:txBody>
          <a:bodyPr vert="horz" wrap="square" lIns="91440" tIns="45720" rIns="91440" bIns="45720" numCol="1" anchor="t" anchorCtr="0" compatLnSpc="1">
            <a:prstTxWarp prst="textNoShape">
              <a:avLst/>
            </a:prstTxWarp>
          </a:bodyPr>
          <a:lstStyle/>
          <a:p>
            <a:pPr lvl="0" fontAlgn="base">
              <a:spcBef>
                <a:spcPct val="0"/>
              </a:spcBef>
              <a:spcAft>
                <a:spcPct val="0"/>
              </a:spcAft>
            </a:pPr>
            <a:r>
              <a:rPr lang="en-GB" altLang="de-DE" sz="900" b="1" dirty="0">
                <a:solidFill>
                  <a:srgbClr val="FFFFFF"/>
                </a:solidFill>
                <a:latin typeface="Verdana" pitchFamily="34" charset="0"/>
                <a:ea typeface="Calibri" pitchFamily="34" charset="0"/>
                <a:cs typeface="Times New Roman" pitchFamily="18" charset="0"/>
              </a:rPr>
              <a:t>Course I - IFRS Accounting</a:t>
            </a: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0" name="Textfeld 10"/>
          <p:cNvSpPr txBox="1">
            <a:spLocks noChangeArrowheads="1"/>
          </p:cNvSpPr>
          <p:nvPr/>
        </p:nvSpPr>
        <p:spPr bwMode="auto">
          <a:xfrm>
            <a:off x="1242243" y="4425860"/>
            <a:ext cx="1858963" cy="517525"/>
          </a:xfrm>
          <a:prstGeom prst="rect">
            <a:avLst/>
          </a:prstGeom>
          <a:solidFill>
            <a:srgbClr val="1F497D"/>
          </a:solidFill>
          <a:ln w="6350">
            <a:solidFill>
              <a:srgbClr val="000000"/>
            </a:solidFill>
            <a:miter lim="800000"/>
            <a:headEnd/>
            <a:tailEnd/>
          </a:ln>
          <a:effectLst>
            <a:outerShdw dist="38100" dir="5400000" algn="t" rotWithShape="0">
              <a:srgbClr val="000000">
                <a:alpha val="39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Course III </a:t>
            </a:r>
            <a:r>
              <a:rPr kumimoji="0" lang="de-DE" altLang="de-DE" sz="900" b="1" i="0" u="none" strike="noStrike" cap="none" normalizeH="0" baseline="0" dirty="0">
                <a:ln>
                  <a:noFill/>
                </a:ln>
                <a:solidFill>
                  <a:srgbClr val="FFFFFF"/>
                </a:solidFill>
                <a:effectLst/>
                <a:latin typeface="Calibri"/>
                <a:ea typeface="Calibri" pitchFamily="34" charset="0"/>
                <a:cs typeface="Times New Roman" pitchFamily="18" charset="0"/>
              </a:rPr>
              <a:t>–</a:t>
            </a:r>
            <a:r>
              <a:rPr kumimoji="0" lang="de-DE"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 </a:t>
            </a:r>
            <a:r>
              <a:rPr kumimoji="0" lang="de-DE" altLang="de-DE" sz="900" b="1" i="0" u="none" strike="noStrike" cap="none" normalizeH="0" baseline="0" dirty="0" err="1">
                <a:ln>
                  <a:noFill/>
                </a:ln>
                <a:solidFill>
                  <a:srgbClr val="FFFFFF"/>
                </a:solidFill>
                <a:effectLst/>
                <a:latin typeface="Verdana" pitchFamily="34" charset="0"/>
                <a:ea typeface="Calibri" pitchFamily="34" charset="0"/>
                <a:cs typeface="Times New Roman" pitchFamily="18" charset="0"/>
              </a:rPr>
              <a:t>Advanced</a:t>
            </a:r>
            <a:r>
              <a:rPr kumimoji="0" lang="de-DE"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 Management Accounting</a:t>
            </a: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1" name="Textfeld 11"/>
          <p:cNvSpPr txBox="1">
            <a:spLocks noChangeArrowheads="1"/>
          </p:cNvSpPr>
          <p:nvPr/>
        </p:nvSpPr>
        <p:spPr bwMode="auto">
          <a:xfrm>
            <a:off x="4553044" y="2999169"/>
            <a:ext cx="1858963" cy="555625"/>
          </a:xfrm>
          <a:prstGeom prst="rect">
            <a:avLst/>
          </a:prstGeom>
          <a:solidFill>
            <a:srgbClr val="1F497D"/>
          </a:solidFill>
          <a:ln w="6350">
            <a:solidFill>
              <a:srgbClr val="000000"/>
            </a:solidFill>
            <a:miter lim="800000"/>
            <a:headEnd/>
            <a:tailEnd/>
          </a:ln>
          <a:effectLst>
            <a:outerShdw dist="38100" dir="5400000" algn="t" rotWithShape="0">
              <a:srgbClr val="000000">
                <a:alpha val="39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Course IV </a:t>
            </a:r>
            <a:r>
              <a:rPr kumimoji="0" lang="en-GB" altLang="de-DE" sz="900" b="1" i="0" u="none" strike="noStrike" cap="none" normalizeH="0" baseline="0" dirty="0">
                <a:ln>
                  <a:noFill/>
                </a:ln>
                <a:solidFill>
                  <a:srgbClr val="FFFFFF"/>
                </a:solidFill>
                <a:effectLst/>
                <a:latin typeface="Calibri"/>
                <a:ea typeface="Calibri" pitchFamily="34" charset="0"/>
                <a:cs typeface="Times New Roman" pitchFamily="18" charset="0"/>
              </a:rPr>
              <a:t>–</a:t>
            </a:r>
            <a:r>
              <a:rPr kumimoji="0" lang="en-GB"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 Group Accounting (IFRS)</a:t>
            </a:r>
            <a:endParaRPr kumimoji="0" lang="en-GB"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2" name="Textfeld 12"/>
          <p:cNvSpPr txBox="1">
            <a:spLocks noChangeArrowheads="1"/>
          </p:cNvSpPr>
          <p:nvPr/>
        </p:nvSpPr>
        <p:spPr bwMode="auto">
          <a:xfrm>
            <a:off x="4554000" y="3720069"/>
            <a:ext cx="1858963" cy="495300"/>
          </a:xfrm>
          <a:prstGeom prst="rect">
            <a:avLst/>
          </a:prstGeom>
          <a:solidFill>
            <a:srgbClr val="1F497D"/>
          </a:solidFill>
          <a:ln w="6350">
            <a:solidFill>
              <a:srgbClr val="000000"/>
            </a:solidFill>
            <a:miter lim="800000"/>
            <a:headEnd/>
            <a:tailEnd/>
          </a:ln>
          <a:effectLst>
            <a:outerShdw dist="38100" dir="5400000" algn="t" rotWithShape="0">
              <a:srgbClr val="000000">
                <a:alpha val="39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Course V </a:t>
            </a:r>
            <a:r>
              <a:rPr kumimoji="0" lang="de-DE" altLang="de-DE" sz="900" b="1" i="0" u="none" strike="noStrike" cap="none" normalizeH="0" baseline="0" dirty="0">
                <a:ln>
                  <a:noFill/>
                </a:ln>
                <a:solidFill>
                  <a:srgbClr val="FFFFFF"/>
                </a:solidFill>
                <a:effectLst/>
                <a:latin typeface="Calibri"/>
                <a:ea typeface="Calibri" pitchFamily="34" charset="0"/>
                <a:cs typeface="Times New Roman" pitchFamily="18" charset="0"/>
              </a:rPr>
              <a:t>–</a:t>
            </a:r>
            <a:r>
              <a:rPr kumimoji="0" lang="de-DE" altLang="de-DE" sz="900" b="1" i="0" u="none" strike="noStrike" cap="none" normalizeH="0" baseline="0" dirty="0">
                <a:ln>
                  <a:noFill/>
                </a:ln>
                <a:solidFill>
                  <a:srgbClr val="FFFFFF"/>
                </a:solidFill>
                <a:effectLst/>
                <a:latin typeface="Verdana" pitchFamily="34" charset="0"/>
                <a:ea typeface="Calibri" pitchFamily="34" charset="0"/>
                <a:cs typeface="Times New Roman" pitchFamily="18" charset="0"/>
              </a:rPr>
              <a:t> Corporate Practice Seminar</a:t>
            </a:r>
            <a:endParaRPr kumimoji="0" lang="de-DE" altLang="de-DE" sz="1800" b="0" i="0" u="none" strike="noStrike" cap="none" normalizeH="0" baseline="0" dirty="0">
              <a:ln>
                <a:noFill/>
              </a:ln>
              <a:solidFill>
                <a:schemeClr val="tx1"/>
              </a:solidFill>
              <a:effectLst/>
              <a:latin typeface="Arial" pitchFamily="34" charset="0"/>
              <a:cs typeface="Arial" pitchFamily="34" charset="0"/>
            </a:endParaRPr>
          </a:p>
        </p:txBody>
      </p:sp>
      <p:sp>
        <p:nvSpPr>
          <p:cNvPr id="13" name="Rectangle 8"/>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AT"/>
          </a:p>
        </p:txBody>
      </p:sp>
      <p:sp>
        <p:nvSpPr>
          <p:cNvPr id="15" name="Rectangle 14"/>
          <p:cNvSpPr>
            <a:spLocks noChangeArrowheads="1"/>
          </p:cNvSpPr>
          <p:nvPr/>
        </p:nvSpPr>
        <p:spPr bwMode="auto">
          <a:xfrm>
            <a:off x="152400" y="1066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itchFamily="34" charset="0"/>
              <a:cs typeface="Arial" pitchFamily="34" charset="0"/>
            </a:endParaRPr>
          </a:p>
        </p:txBody>
      </p:sp>
      <p:sp>
        <p:nvSpPr>
          <p:cNvPr id="16" name="Rectangle 17"/>
          <p:cNvSpPr>
            <a:spLocks noChangeArrowheads="1"/>
          </p:cNvSpPr>
          <p:nvPr/>
        </p:nvSpPr>
        <p:spPr bwMode="auto">
          <a:xfrm>
            <a:off x="152400" y="1066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itchFamily="34" charset="0"/>
              <a:cs typeface="Arial" pitchFamily="34" charset="0"/>
            </a:endParaRPr>
          </a:p>
        </p:txBody>
      </p:sp>
      <p:sp>
        <p:nvSpPr>
          <p:cNvPr id="17" name="Rectangle 19"/>
          <p:cNvSpPr>
            <a:spLocks noChangeArrowheads="1"/>
          </p:cNvSpPr>
          <p:nvPr/>
        </p:nvSpPr>
        <p:spPr bwMode="auto">
          <a:xfrm>
            <a:off x="152400" y="1066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de-DE" altLang="de-DE" sz="1800" b="0" i="0" u="none" strike="noStrike" cap="none" normalizeH="0" baseline="0">
              <a:ln>
                <a:noFill/>
              </a:ln>
              <a:solidFill>
                <a:schemeClr val="tx1"/>
              </a:solidFill>
              <a:effectLst/>
              <a:latin typeface="Arial" pitchFamily="34" charset="0"/>
              <a:cs typeface="Arial" pitchFamily="34" charset="0"/>
            </a:endParaRPr>
          </a:p>
        </p:txBody>
      </p:sp>
      <p:sp>
        <p:nvSpPr>
          <p:cNvPr id="19" name="Fußzeilenplatzhalter 6"/>
          <p:cNvSpPr>
            <a:spLocks noGrp="1"/>
          </p:cNvSpPr>
          <p:nvPr>
            <p:ph type="ftr" sz="quarter" idx="11"/>
          </p:nvPr>
        </p:nvSpPr>
        <p:spPr>
          <a:xfrm>
            <a:off x="1354561" y="5365873"/>
            <a:ext cx="5881735" cy="304271"/>
          </a:xfrm>
        </p:spPr>
        <p:txBody>
          <a:bodyPr/>
          <a:lstStyle/>
          <a:p>
            <a:r>
              <a:rPr lang="de-AT" dirty="0"/>
              <a:t>SBWL International Accounting &amp; Controlling (Novotny-Farkas)</a:t>
            </a:r>
          </a:p>
        </p:txBody>
      </p:sp>
    </p:spTree>
    <p:extLst>
      <p:ext uri="{BB962C8B-B14F-4D97-AF65-F5344CB8AC3E}">
        <p14:creationId xmlns:p14="http://schemas.microsoft.com/office/powerpoint/2010/main" val="20981033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err="1"/>
              <a:t>Structure</a:t>
            </a:r>
            <a:r>
              <a:rPr lang="de-DE" dirty="0"/>
              <a:t>/</a:t>
            </a:r>
            <a:r>
              <a:rPr lang="de-DE" dirty="0" err="1"/>
              <a:t>content</a:t>
            </a:r>
            <a:r>
              <a:rPr lang="de-DE" dirty="0"/>
              <a:t> </a:t>
            </a:r>
            <a:r>
              <a:rPr lang="de-DE" dirty="0" err="1"/>
              <a:t>of</a:t>
            </a:r>
            <a:r>
              <a:rPr lang="de-DE" dirty="0"/>
              <a:t> SBWL</a:t>
            </a:r>
            <a:endParaRPr lang="de-AT" dirty="0"/>
          </a:p>
        </p:txBody>
      </p:sp>
      <p:sp>
        <p:nvSpPr>
          <p:cNvPr id="3" name="Inhaltsplatzhalter 2"/>
          <p:cNvSpPr>
            <a:spLocks noGrp="1"/>
          </p:cNvSpPr>
          <p:nvPr>
            <p:ph idx="1"/>
          </p:nvPr>
        </p:nvSpPr>
        <p:spPr>
          <a:xfrm>
            <a:off x="462019" y="1481071"/>
            <a:ext cx="7857733" cy="3392654"/>
          </a:xfrm>
        </p:spPr>
        <p:txBody>
          <a:bodyPr>
            <a:normAutofit/>
          </a:bodyPr>
          <a:lstStyle/>
          <a:p>
            <a:pPr>
              <a:spcAft>
                <a:spcPts val="1200"/>
              </a:spcAft>
            </a:pPr>
            <a:r>
              <a:rPr lang="de-AT" b="1" dirty="0" err="1"/>
              <a:t>If</a:t>
            </a:r>
            <a:r>
              <a:rPr lang="de-AT" b="1" dirty="0"/>
              <a:t> </a:t>
            </a:r>
            <a:r>
              <a:rPr lang="de-AT" b="1" dirty="0" err="1"/>
              <a:t>you</a:t>
            </a:r>
            <a:r>
              <a:rPr lang="de-AT" b="1" dirty="0"/>
              <a:t> follow </a:t>
            </a:r>
            <a:r>
              <a:rPr lang="de-AT" b="1" dirty="0" err="1"/>
              <a:t>the</a:t>
            </a:r>
            <a:r>
              <a:rPr lang="de-AT" b="1" dirty="0"/>
              <a:t> </a:t>
            </a:r>
            <a:r>
              <a:rPr lang="de-AT" b="1" dirty="0" err="1"/>
              <a:t>recommended</a:t>
            </a:r>
            <a:r>
              <a:rPr lang="de-AT" b="1" dirty="0"/>
              <a:t> </a:t>
            </a:r>
            <a:r>
              <a:rPr lang="de-AT" b="1" dirty="0" err="1"/>
              <a:t>order</a:t>
            </a:r>
            <a:r>
              <a:rPr lang="de-AT" b="1" dirty="0"/>
              <a:t> </a:t>
            </a:r>
            <a:r>
              <a:rPr lang="de-AT" b="1" dirty="0" err="1"/>
              <a:t>of</a:t>
            </a:r>
            <a:r>
              <a:rPr lang="de-AT" b="1" dirty="0"/>
              <a:t> </a:t>
            </a:r>
            <a:r>
              <a:rPr lang="de-AT" b="1" dirty="0" err="1"/>
              <a:t>courses</a:t>
            </a:r>
            <a:r>
              <a:rPr lang="de-AT" b="1" dirty="0"/>
              <a:t>, </a:t>
            </a:r>
            <a:r>
              <a:rPr lang="de-AT" b="1" dirty="0" err="1"/>
              <a:t>we</a:t>
            </a:r>
            <a:r>
              <a:rPr lang="de-AT" b="1" dirty="0"/>
              <a:t> </a:t>
            </a:r>
            <a:r>
              <a:rPr lang="de-AT" b="1" dirty="0" err="1"/>
              <a:t>can</a:t>
            </a:r>
            <a:r>
              <a:rPr lang="de-AT" b="1" dirty="0"/>
              <a:t> </a:t>
            </a:r>
            <a:r>
              <a:rPr lang="de-AT" b="1" dirty="0" err="1"/>
              <a:t>guarantee</a:t>
            </a:r>
            <a:r>
              <a:rPr lang="de-AT" b="1" dirty="0"/>
              <a:t> a </a:t>
            </a:r>
            <a:r>
              <a:rPr lang="de-AT" b="1" dirty="0" err="1"/>
              <a:t>place</a:t>
            </a:r>
            <a:r>
              <a:rPr lang="de-AT" b="1" dirty="0"/>
              <a:t> </a:t>
            </a:r>
            <a:r>
              <a:rPr lang="de-AT" b="1" dirty="0" err="1"/>
              <a:t>for</a:t>
            </a:r>
            <a:r>
              <a:rPr lang="de-AT" b="1" dirty="0"/>
              <a:t> </a:t>
            </a:r>
            <a:r>
              <a:rPr lang="de-AT" b="1" dirty="0" err="1"/>
              <a:t>you</a:t>
            </a:r>
            <a:r>
              <a:rPr lang="de-AT" b="1" dirty="0"/>
              <a:t>.</a:t>
            </a:r>
            <a:r>
              <a:rPr lang="de-AT" dirty="0"/>
              <a:t> </a:t>
            </a:r>
            <a:r>
              <a:rPr lang="de-AT" dirty="0" err="1"/>
              <a:t>However</a:t>
            </a:r>
            <a:r>
              <a:rPr lang="de-AT" dirty="0"/>
              <a:t>, </a:t>
            </a:r>
            <a:r>
              <a:rPr lang="de-AT" dirty="0" err="1"/>
              <a:t>if</a:t>
            </a:r>
            <a:r>
              <a:rPr lang="de-AT" dirty="0"/>
              <a:t> </a:t>
            </a:r>
            <a:r>
              <a:rPr lang="de-AT" dirty="0" err="1"/>
              <a:t>this</a:t>
            </a:r>
            <a:r>
              <a:rPr lang="de-AT" dirty="0"/>
              <a:t> </a:t>
            </a:r>
            <a:r>
              <a:rPr lang="de-AT" dirty="0" err="1"/>
              <a:t>order</a:t>
            </a:r>
            <a:r>
              <a:rPr lang="de-AT" dirty="0"/>
              <a:t> </a:t>
            </a:r>
            <a:r>
              <a:rPr lang="de-AT" dirty="0" err="1"/>
              <a:t>of</a:t>
            </a:r>
            <a:r>
              <a:rPr lang="de-AT" dirty="0"/>
              <a:t> </a:t>
            </a:r>
            <a:r>
              <a:rPr lang="de-AT" dirty="0" err="1"/>
              <a:t>courses</a:t>
            </a:r>
            <a:r>
              <a:rPr lang="de-AT" dirty="0"/>
              <a:t> </a:t>
            </a:r>
            <a:r>
              <a:rPr lang="de-AT" dirty="0" err="1"/>
              <a:t>is</a:t>
            </a:r>
            <a:r>
              <a:rPr lang="de-AT" dirty="0"/>
              <a:t> </a:t>
            </a:r>
            <a:r>
              <a:rPr lang="de-AT" dirty="0" err="1"/>
              <a:t>followed</a:t>
            </a:r>
            <a:r>
              <a:rPr lang="de-AT" dirty="0"/>
              <a:t>, </a:t>
            </a:r>
            <a:r>
              <a:rPr lang="de-AT" dirty="0" err="1"/>
              <a:t>we</a:t>
            </a:r>
            <a:r>
              <a:rPr lang="de-AT" dirty="0"/>
              <a:t> </a:t>
            </a:r>
            <a:r>
              <a:rPr lang="de-AT" dirty="0" err="1"/>
              <a:t>cannot</a:t>
            </a:r>
            <a:r>
              <a:rPr lang="de-AT" dirty="0"/>
              <a:t> </a:t>
            </a:r>
            <a:r>
              <a:rPr lang="de-AT" dirty="0" err="1"/>
              <a:t>guarantee</a:t>
            </a:r>
            <a:r>
              <a:rPr lang="de-AT" dirty="0"/>
              <a:t> a </a:t>
            </a:r>
            <a:r>
              <a:rPr lang="de-AT" dirty="0" err="1"/>
              <a:t>place</a:t>
            </a:r>
            <a:r>
              <a:rPr lang="de-AT" dirty="0"/>
              <a:t> in </a:t>
            </a:r>
            <a:r>
              <a:rPr lang="de-AT" dirty="0" err="1"/>
              <a:t>the</a:t>
            </a:r>
            <a:r>
              <a:rPr lang="de-AT" dirty="0"/>
              <a:t> </a:t>
            </a:r>
            <a:r>
              <a:rPr lang="de-AT" dirty="0" err="1"/>
              <a:t>upcoming</a:t>
            </a:r>
            <a:r>
              <a:rPr lang="de-AT" dirty="0"/>
              <a:t> </a:t>
            </a:r>
            <a:r>
              <a:rPr lang="de-AT" dirty="0" err="1"/>
              <a:t>terms</a:t>
            </a:r>
            <a:r>
              <a:rPr lang="de-AT" dirty="0"/>
              <a:t>.</a:t>
            </a:r>
          </a:p>
          <a:p>
            <a:pPr>
              <a:spcAft>
                <a:spcPts val="1200"/>
              </a:spcAft>
            </a:pPr>
            <a:r>
              <a:rPr lang="de-AT" dirty="0" err="1"/>
              <a:t>If</a:t>
            </a:r>
            <a:r>
              <a:rPr lang="de-AT" dirty="0"/>
              <a:t>, </a:t>
            </a:r>
            <a:r>
              <a:rPr lang="de-AT" dirty="0" err="1"/>
              <a:t>because</a:t>
            </a:r>
            <a:r>
              <a:rPr lang="de-AT" dirty="0"/>
              <a:t> </a:t>
            </a:r>
            <a:r>
              <a:rPr lang="de-AT" dirty="0" err="1"/>
              <a:t>of</a:t>
            </a:r>
            <a:r>
              <a:rPr lang="de-AT" dirty="0"/>
              <a:t> an </a:t>
            </a:r>
            <a:r>
              <a:rPr lang="de-AT" b="1" dirty="0" err="1"/>
              <a:t>exchange</a:t>
            </a:r>
            <a:r>
              <a:rPr lang="de-AT" b="1" dirty="0"/>
              <a:t> </a:t>
            </a:r>
            <a:r>
              <a:rPr lang="de-AT" b="1" dirty="0" err="1"/>
              <a:t>term</a:t>
            </a:r>
            <a:r>
              <a:rPr lang="de-AT" b="1" dirty="0"/>
              <a:t> </a:t>
            </a:r>
            <a:r>
              <a:rPr lang="de-AT" dirty="0" err="1"/>
              <a:t>you</a:t>
            </a:r>
            <a:r>
              <a:rPr lang="de-AT" dirty="0"/>
              <a:t> </a:t>
            </a:r>
            <a:r>
              <a:rPr lang="de-AT" dirty="0" err="1"/>
              <a:t>cannot</a:t>
            </a:r>
            <a:r>
              <a:rPr lang="de-AT" dirty="0"/>
              <a:t> </a:t>
            </a:r>
            <a:r>
              <a:rPr lang="de-AT" dirty="0" err="1"/>
              <a:t>complete</a:t>
            </a:r>
            <a:r>
              <a:rPr lang="de-AT" dirty="0"/>
              <a:t> </a:t>
            </a:r>
            <a:r>
              <a:rPr lang="de-AT" dirty="0" err="1"/>
              <a:t>some</a:t>
            </a:r>
            <a:r>
              <a:rPr lang="de-AT" dirty="0"/>
              <a:t> </a:t>
            </a:r>
            <a:r>
              <a:rPr lang="de-AT" dirty="0" err="1"/>
              <a:t>courses</a:t>
            </a:r>
            <a:r>
              <a:rPr lang="de-AT" dirty="0"/>
              <a:t>, </a:t>
            </a:r>
            <a:r>
              <a:rPr lang="de-AT" dirty="0" err="1"/>
              <a:t>it</a:t>
            </a:r>
            <a:r>
              <a:rPr lang="de-AT" dirty="0"/>
              <a:t> </a:t>
            </a:r>
            <a:r>
              <a:rPr lang="de-AT" dirty="0" err="1"/>
              <a:t>is</a:t>
            </a:r>
            <a:r>
              <a:rPr lang="de-AT" dirty="0"/>
              <a:t> </a:t>
            </a:r>
            <a:r>
              <a:rPr lang="de-AT" dirty="0" err="1"/>
              <a:t>highly</a:t>
            </a:r>
            <a:r>
              <a:rPr lang="de-AT" dirty="0"/>
              <a:t> </a:t>
            </a:r>
            <a:r>
              <a:rPr lang="de-AT" dirty="0" err="1"/>
              <a:t>recommended</a:t>
            </a:r>
            <a:r>
              <a:rPr lang="de-AT" dirty="0"/>
              <a:t> </a:t>
            </a:r>
            <a:r>
              <a:rPr lang="de-AT" dirty="0" err="1"/>
              <a:t>to</a:t>
            </a:r>
            <a:r>
              <a:rPr lang="de-AT" dirty="0"/>
              <a:t> </a:t>
            </a:r>
            <a:r>
              <a:rPr lang="de-AT" dirty="0" err="1"/>
              <a:t>complete</a:t>
            </a:r>
            <a:r>
              <a:rPr lang="de-AT" dirty="0"/>
              <a:t> </a:t>
            </a:r>
            <a:r>
              <a:rPr lang="de-AT" dirty="0" err="1"/>
              <a:t>them</a:t>
            </a:r>
            <a:r>
              <a:rPr lang="de-AT" dirty="0"/>
              <a:t> at </a:t>
            </a:r>
            <a:r>
              <a:rPr lang="de-AT" dirty="0" err="1"/>
              <a:t>the</a:t>
            </a:r>
            <a:r>
              <a:rPr lang="de-AT" dirty="0"/>
              <a:t> </a:t>
            </a:r>
            <a:r>
              <a:rPr lang="de-AT" dirty="0" err="1"/>
              <a:t>exchange</a:t>
            </a:r>
            <a:r>
              <a:rPr lang="de-AT" dirty="0"/>
              <a:t> </a:t>
            </a:r>
            <a:r>
              <a:rPr lang="de-AT" dirty="0" err="1"/>
              <a:t>university</a:t>
            </a:r>
            <a:r>
              <a:rPr lang="de-AT" dirty="0"/>
              <a:t>.</a:t>
            </a:r>
          </a:p>
          <a:p>
            <a:pPr>
              <a:spcAft>
                <a:spcPts val="1200"/>
              </a:spcAft>
            </a:pPr>
            <a:r>
              <a:rPr lang="de-AT" dirty="0" err="1"/>
              <a:t>Consistent</a:t>
            </a:r>
            <a:r>
              <a:rPr lang="de-AT" dirty="0"/>
              <a:t> </a:t>
            </a:r>
            <a:r>
              <a:rPr lang="de-AT" dirty="0" err="1"/>
              <a:t>with</a:t>
            </a:r>
            <a:r>
              <a:rPr lang="de-AT" dirty="0"/>
              <a:t> </a:t>
            </a:r>
            <a:r>
              <a:rPr lang="de-AT" dirty="0" err="1"/>
              <a:t>the</a:t>
            </a:r>
            <a:r>
              <a:rPr lang="de-AT" dirty="0"/>
              <a:t> international </a:t>
            </a:r>
            <a:r>
              <a:rPr lang="de-AT" dirty="0" err="1"/>
              <a:t>character</a:t>
            </a:r>
            <a:r>
              <a:rPr lang="de-AT" dirty="0"/>
              <a:t> </a:t>
            </a:r>
            <a:r>
              <a:rPr lang="de-AT" dirty="0" err="1"/>
              <a:t>of</a:t>
            </a:r>
            <a:r>
              <a:rPr lang="de-AT" dirty="0"/>
              <a:t> </a:t>
            </a:r>
            <a:r>
              <a:rPr lang="de-AT" dirty="0" err="1"/>
              <a:t>the</a:t>
            </a:r>
            <a:r>
              <a:rPr lang="de-AT" dirty="0"/>
              <a:t> SBWL, </a:t>
            </a:r>
            <a:r>
              <a:rPr lang="en-GB" dirty="0"/>
              <a:t>the course language is generally </a:t>
            </a:r>
            <a:r>
              <a:rPr lang="en-GB" b="1" dirty="0"/>
              <a:t>English. </a:t>
            </a:r>
            <a:r>
              <a:rPr lang="de-AT" dirty="0" err="1"/>
              <a:t>Textbooks</a:t>
            </a:r>
            <a:r>
              <a:rPr lang="de-AT" dirty="0"/>
              <a:t> </a:t>
            </a:r>
            <a:r>
              <a:rPr lang="de-AT" dirty="0" err="1"/>
              <a:t>and</a:t>
            </a:r>
            <a:r>
              <a:rPr lang="de-AT" dirty="0"/>
              <a:t> </a:t>
            </a:r>
            <a:r>
              <a:rPr lang="de-AT" dirty="0" err="1"/>
              <a:t>the</a:t>
            </a:r>
            <a:r>
              <a:rPr lang="de-AT" dirty="0"/>
              <a:t> original </a:t>
            </a:r>
            <a:r>
              <a:rPr lang="de-AT" dirty="0" err="1"/>
              <a:t>standards</a:t>
            </a:r>
            <a:r>
              <a:rPr lang="de-AT" dirty="0"/>
              <a:t> &amp; </a:t>
            </a:r>
            <a:r>
              <a:rPr lang="de-AT" dirty="0" err="1"/>
              <a:t>regulations</a:t>
            </a:r>
            <a:r>
              <a:rPr lang="de-AT" dirty="0"/>
              <a:t> </a:t>
            </a:r>
            <a:r>
              <a:rPr lang="de-AT" dirty="0" err="1"/>
              <a:t>are</a:t>
            </a:r>
            <a:r>
              <a:rPr lang="de-AT" dirty="0"/>
              <a:t> also in English </a:t>
            </a:r>
            <a:r>
              <a:rPr lang="de-AT" dirty="0" err="1"/>
              <a:t>language</a:t>
            </a:r>
            <a:r>
              <a:rPr lang="de-AT" dirty="0"/>
              <a:t>.</a:t>
            </a:r>
          </a:p>
        </p:txBody>
      </p:sp>
      <p:sp>
        <p:nvSpPr>
          <p:cNvPr id="4" name="Fußzeilenplatzhalter 3"/>
          <p:cNvSpPr>
            <a:spLocks noGrp="1"/>
          </p:cNvSpPr>
          <p:nvPr>
            <p:ph type="ftr" sz="quarter" idx="11"/>
          </p:nvPr>
        </p:nvSpPr>
        <p:spPr>
          <a:xfrm>
            <a:off x="1354561" y="5365873"/>
            <a:ext cx="5449687" cy="304271"/>
          </a:xfrm>
        </p:spPr>
        <p:txBody>
          <a:bodyPr/>
          <a:lstStyle/>
          <a:p>
            <a:r>
              <a:rPr lang="de-AT" dirty="0"/>
              <a:t>SBWL International Accounting &amp; Controlling (Novotny-Farkas)</a:t>
            </a:r>
          </a:p>
        </p:txBody>
      </p:sp>
      <p:sp>
        <p:nvSpPr>
          <p:cNvPr id="5" name="Foliennummernplatzhalter 4"/>
          <p:cNvSpPr>
            <a:spLocks noGrp="1"/>
          </p:cNvSpPr>
          <p:nvPr>
            <p:ph type="sldNum" sz="quarter" idx="12"/>
          </p:nvPr>
        </p:nvSpPr>
        <p:spPr/>
        <p:txBody>
          <a:bodyPr/>
          <a:lstStyle/>
          <a:p>
            <a:r>
              <a:rPr lang="de-AT" dirty="0"/>
              <a:t>Page 6</a:t>
            </a:r>
          </a:p>
        </p:txBody>
      </p:sp>
    </p:spTree>
    <p:extLst>
      <p:ext uri="{BB962C8B-B14F-4D97-AF65-F5344CB8AC3E}">
        <p14:creationId xmlns:p14="http://schemas.microsoft.com/office/powerpoint/2010/main" val="30673806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2408" y="139700"/>
            <a:ext cx="7082288" cy="903822"/>
          </a:xfrm>
        </p:spPr>
        <p:txBody>
          <a:bodyPr/>
          <a:lstStyle/>
          <a:p>
            <a:r>
              <a:rPr lang="de-AT" dirty="0"/>
              <a:t>Registration </a:t>
            </a:r>
            <a:r>
              <a:rPr lang="de-AT" dirty="0" err="1"/>
              <a:t>periods</a:t>
            </a:r>
            <a:r>
              <a:rPr lang="de-AT" dirty="0"/>
              <a:t> in </a:t>
            </a:r>
            <a:r>
              <a:rPr lang="de-AT" dirty="0" err="1"/>
              <a:t>summer</a:t>
            </a:r>
            <a:r>
              <a:rPr lang="de-AT" dirty="0"/>
              <a:t> </a:t>
            </a:r>
            <a:r>
              <a:rPr lang="de-AT" dirty="0" err="1"/>
              <a:t>term</a:t>
            </a:r>
            <a:r>
              <a:rPr lang="de-AT" dirty="0"/>
              <a:t> 2024</a:t>
            </a:r>
          </a:p>
        </p:txBody>
      </p:sp>
      <p:sp>
        <p:nvSpPr>
          <p:cNvPr id="3" name="Inhaltsplatzhalter 2"/>
          <p:cNvSpPr>
            <a:spLocks noGrp="1"/>
          </p:cNvSpPr>
          <p:nvPr>
            <p:ph idx="1"/>
          </p:nvPr>
        </p:nvSpPr>
        <p:spPr/>
        <p:txBody>
          <a:bodyPr>
            <a:normAutofit/>
          </a:bodyPr>
          <a:lstStyle/>
          <a:p>
            <a:pPr>
              <a:spcAft>
                <a:spcPts val="1200"/>
              </a:spcAft>
            </a:pPr>
            <a:r>
              <a:rPr lang="de-AT" dirty="0"/>
              <a:t>Registration </a:t>
            </a:r>
            <a:r>
              <a:rPr lang="de-AT" dirty="0" err="1"/>
              <a:t>for</a:t>
            </a:r>
            <a:r>
              <a:rPr lang="de-AT" dirty="0"/>
              <a:t> </a:t>
            </a:r>
            <a:r>
              <a:rPr lang="de-AT" dirty="0" err="1"/>
              <a:t>the</a:t>
            </a:r>
            <a:r>
              <a:rPr lang="de-AT" dirty="0"/>
              <a:t> </a:t>
            </a:r>
            <a:r>
              <a:rPr lang="de-AT" dirty="0" err="1"/>
              <a:t>selection</a:t>
            </a:r>
            <a:r>
              <a:rPr lang="de-AT" dirty="0"/>
              <a:t> </a:t>
            </a:r>
            <a:r>
              <a:rPr lang="de-AT" dirty="0" err="1"/>
              <a:t>process</a:t>
            </a:r>
            <a:r>
              <a:rPr lang="de-AT" dirty="0"/>
              <a:t> via LPIS: Access </a:t>
            </a:r>
            <a:r>
              <a:rPr lang="en-GB" dirty="0"/>
              <a:t>to</a:t>
            </a:r>
            <a:r>
              <a:rPr lang="de-AT" dirty="0"/>
              <a:t> </a:t>
            </a:r>
            <a:r>
              <a:rPr lang="de-AT" dirty="0" err="1"/>
              <a:t>Specialization</a:t>
            </a:r>
            <a:r>
              <a:rPr lang="de-AT" dirty="0"/>
              <a:t> in Business Administration: International Accounting </a:t>
            </a:r>
            <a:r>
              <a:rPr lang="de-AT" dirty="0" err="1"/>
              <a:t>and</a:t>
            </a:r>
            <a:r>
              <a:rPr lang="de-AT" dirty="0"/>
              <a:t> Controlling </a:t>
            </a:r>
          </a:p>
          <a:p>
            <a:pPr>
              <a:spcAft>
                <a:spcPts val="1200"/>
              </a:spcAft>
            </a:pPr>
            <a:r>
              <a:rPr lang="de-AT" dirty="0"/>
              <a:t>Registration </a:t>
            </a:r>
            <a:r>
              <a:rPr lang="de-AT" dirty="0" err="1"/>
              <a:t>period</a:t>
            </a:r>
            <a:r>
              <a:rPr lang="de-AT" dirty="0"/>
              <a:t> </a:t>
            </a:r>
            <a:r>
              <a:rPr lang="de-AT" dirty="0" err="1"/>
              <a:t>for</a:t>
            </a:r>
            <a:r>
              <a:rPr lang="de-AT" dirty="0"/>
              <a:t> </a:t>
            </a:r>
            <a:r>
              <a:rPr lang="de-AT" dirty="0" err="1"/>
              <a:t>the</a:t>
            </a:r>
            <a:r>
              <a:rPr lang="de-AT" dirty="0"/>
              <a:t> </a:t>
            </a:r>
            <a:r>
              <a:rPr lang="de-AT" dirty="0" err="1"/>
              <a:t>admission</a:t>
            </a:r>
            <a:r>
              <a:rPr lang="de-AT" dirty="0"/>
              <a:t> </a:t>
            </a:r>
            <a:r>
              <a:rPr lang="de-AT" dirty="0" err="1"/>
              <a:t>process</a:t>
            </a:r>
            <a:r>
              <a:rPr lang="de-AT" dirty="0"/>
              <a:t> </a:t>
            </a:r>
            <a:r>
              <a:rPr lang="de-AT" dirty="0" err="1"/>
              <a:t>into</a:t>
            </a:r>
            <a:r>
              <a:rPr lang="de-AT" dirty="0"/>
              <a:t> SBWL: </a:t>
            </a:r>
            <a:br>
              <a:rPr lang="de-AT" dirty="0"/>
            </a:br>
            <a:r>
              <a:rPr lang="de-AT" dirty="0"/>
              <a:t>01.02.2024 2:00 PM – 04.02.2024 (Course 5217)</a:t>
            </a:r>
          </a:p>
          <a:p>
            <a:pPr>
              <a:spcAft>
                <a:spcPts val="1200"/>
              </a:spcAft>
            </a:pPr>
            <a:r>
              <a:rPr lang="de-AT" dirty="0"/>
              <a:t>Registration </a:t>
            </a:r>
            <a:r>
              <a:rPr lang="de-AT" dirty="0" err="1"/>
              <a:t>for</a:t>
            </a:r>
            <a:r>
              <a:rPr lang="de-AT" dirty="0"/>
              <a:t> Course I via LPIS </a:t>
            </a:r>
            <a:r>
              <a:rPr lang="de-AT" dirty="0" err="1"/>
              <a:t>for</a:t>
            </a:r>
            <a:r>
              <a:rPr lang="de-AT" dirty="0"/>
              <a:t> all </a:t>
            </a:r>
            <a:r>
              <a:rPr lang="de-AT" dirty="0" err="1"/>
              <a:t>the</a:t>
            </a:r>
            <a:r>
              <a:rPr lang="de-AT" dirty="0"/>
              <a:t> registered </a:t>
            </a:r>
            <a:r>
              <a:rPr lang="de-AT" dirty="0" err="1"/>
              <a:t>students</a:t>
            </a:r>
            <a:r>
              <a:rPr lang="de-AT" dirty="0"/>
              <a:t>:</a:t>
            </a:r>
          </a:p>
          <a:p>
            <a:pPr marL="266700" lvl="1" indent="0">
              <a:spcAft>
                <a:spcPts val="1200"/>
              </a:spcAft>
              <a:buNone/>
            </a:pPr>
            <a:r>
              <a:rPr lang="de-AT" sz="1600" dirty="0"/>
              <a:t>22.02.2024 02:00 PM – 25.02.2024 (Course 4811)</a:t>
            </a:r>
          </a:p>
          <a:p>
            <a:pPr>
              <a:spcAft>
                <a:spcPts val="1200"/>
              </a:spcAft>
            </a:pPr>
            <a:r>
              <a:rPr lang="de-AT" dirty="0"/>
              <a:t>The </a:t>
            </a:r>
            <a:r>
              <a:rPr lang="de-AT" dirty="0" err="1"/>
              <a:t>decision</a:t>
            </a:r>
            <a:r>
              <a:rPr lang="de-AT" dirty="0"/>
              <a:t> </a:t>
            </a:r>
            <a:r>
              <a:rPr lang="de-AT" dirty="0" err="1"/>
              <a:t>about</a:t>
            </a:r>
            <a:r>
              <a:rPr lang="de-AT" dirty="0"/>
              <a:t> </a:t>
            </a:r>
            <a:r>
              <a:rPr lang="de-AT" dirty="0" err="1"/>
              <a:t>admission</a:t>
            </a:r>
            <a:r>
              <a:rPr lang="de-AT" dirty="0"/>
              <a:t> </a:t>
            </a:r>
            <a:r>
              <a:rPr lang="de-AT" dirty="0" err="1"/>
              <a:t>is</a:t>
            </a:r>
            <a:r>
              <a:rPr lang="de-AT" dirty="0"/>
              <a:t> </a:t>
            </a:r>
            <a:r>
              <a:rPr lang="de-AT" dirty="0" err="1"/>
              <a:t>only</a:t>
            </a:r>
            <a:r>
              <a:rPr lang="de-AT" dirty="0"/>
              <a:t> valid </a:t>
            </a:r>
            <a:r>
              <a:rPr lang="de-AT" dirty="0" err="1"/>
              <a:t>for</a:t>
            </a:r>
            <a:r>
              <a:rPr lang="de-AT" dirty="0"/>
              <a:t> </a:t>
            </a:r>
            <a:r>
              <a:rPr lang="de-AT" dirty="0" err="1"/>
              <a:t>the</a:t>
            </a:r>
            <a:r>
              <a:rPr lang="de-AT" dirty="0"/>
              <a:t> </a:t>
            </a:r>
            <a:r>
              <a:rPr lang="de-AT" dirty="0" err="1"/>
              <a:t>coming</a:t>
            </a:r>
            <a:r>
              <a:rPr lang="de-AT" dirty="0"/>
              <a:t> </a:t>
            </a:r>
            <a:r>
              <a:rPr lang="de-AT" dirty="0" err="1"/>
              <a:t>term</a:t>
            </a:r>
            <a:r>
              <a:rPr lang="de-AT" dirty="0"/>
              <a:t>.</a:t>
            </a:r>
          </a:p>
        </p:txBody>
      </p:sp>
      <p:sp>
        <p:nvSpPr>
          <p:cNvPr id="4" name="Fußzeilenplatzhalter 3"/>
          <p:cNvSpPr>
            <a:spLocks noGrp="1"/>
          </p:cNvSpPr>
          <p:nvPr>
            <p:ph type="ftr" sz="quarter" idx="11"/>
          </p:nvPr>
        </p:nvSpPr>
        <p:spPr>
          <a:xfrm>
            <a:off x="1354561" y="5365873"/>
            <a:ext cx="4735343" cy="304271"/>
          </a:xfrm>
        </p:spPr>
        <p:txBody>
          <a:bodyPr/>
          <a:lstStyle/>
          <a:p>
            <a:r>
              <a:rPr lang="de-AT" dirty="0"/>
              <a:t>SBWL International Accounting &amp; Controlling (Novotny-Farkas)</a:t>
            </a:r>
          </a:p>
        </p:txBody>
      </p:sp>
      <p:sp>
        <p:nvSpPr>
          <p:cNvPr id="5" name="Foliennummernplatzhalter 4"/>
          <p:cNvSpPr>
            <a:spLocks noGrp="1"/>
          </p:cNvSpPr>
          <p:nvPr>
            <p:ph type="sldNum" sz="quarter" idx="12"/>
          </p:nvPr>
        </p:nvSpPr>
        <p:spPr/>
        <p:txBody>
          <a:bodyPr/>
          <a:lstStyle/>
          <a:p>
            <a:r>
              <a:rPr lang="de-AT" dirty="0"/>
              <a:t>Page 8</a:t>
            </a:r>
          </a:p>
        </p:txBody>
      </p:sp>
    </p:spTree>
    <p:extLst>
      <p:ext uri="{BB962C8B-B14F-4D97-AF65-F5344CB8AC3E}">
        <p14:creationId xmlns:p14="http://schemas.microsoft.com/office/powerpoint/2010/main" val="1007521561"/>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de-AT" dirty="0"/>
              <a:t>Admission </a:t>
            </a:r>
            <a:r>
              <a:rPr lang="de-AT" dirty="0" err="1"/>
              <a:t>to</a:t>
            </a:r>
            <a:r>
              <a:rPr lang="de-AT" dirty="0"/>
              <a:t> </a:t>
            </a:r>
            <a:r>
              <a:rPr lang="de-AT" dirty="0" err="1"/>
              <a:t>the</a:t>
            </a:r>
            <a:r>
              <a:rPr lang="de-AT" dirty="0"/>
              <a:t> SBWL</a:t>
            </a:r>
          </a:p>
        </p:txBody>
      </p:sp>
      <p:sp>
        <p:nvSpPr>
          <p:cNvPr id="4" name="Inhaltsplatzhalter 3"/>
          <p:cNvSpPr>
            <a:spLocks noGrp="1"/>
          </p:cNvSpPr>
          <p:nvPr>
            <p:ph idx="1"/>
          </p:nvPr>
        </p:nvSpPr>
        <p:spPr>
          <a:xfrm>
            <a:off x="462407" y="1407811"/>
            <a:ext cx="7973255" cy="3795253"/>
          </a:xfrm>
        </p:spPr>
        <p:txBody>
          <a:bodyPr>
            <a:noAutofit/>
          </a:bodyPr>
          <a:lstStyle/>
          <a:p>
            <a:r>
              <a:rPr lang="de-DE" dirty="0"/>
              <a:t>Admission in </a:t>
            </a:r>
            <a:r>
              <a:rPr lang="de-DE" dirty="0" err="1"/>
              <a:t>the</a:t>
            </a:r>
            <a:r>
              <a:rPr lang="de-DE" dirty="0"/>
              <a:t> </a:t>
            </a:r>
            <a:r>
              <a:rPr lang="de-DE" dirty="0" err="1"/>
              <a:t>upcoming</a:t>
            </a:r>
            <a:r>
              <a:rPr lang="de-DE" dirty="0"/>
              <a:t> </a:t>
            </a:r>
            <a:r>
              <a:rPr lang="de-DE" dirty="0" err="1"/>
              <a:t>summer</a:t>
            </a:r>
            <a:r>
              <a:rPr lang="de-DE" dirty="0"/>
              <a:t> </a:t>
            </a:r>
            <a:r>
              <a:rPr lang="de-DE" dirty="0" err="1"/>
              <a:t>term</a:t>
            </a:r>
            <a:r>
              <a:rPr lang="de-DE" dirty="0"/>
              <a:t>: 60 </a:t>
            </a:r>
            <a:r>
              <a:rPr lang="de-DE" dirty="0" err="1"/>
              <a:t>students</a:t>
            </a:r>
            <a:endParaRPr lang="de-DE" dirty="0">
              <a:solidFill>
                <a:schemeClr val="bg1">
                  <a:lumMod val="75000"/>
                </a:schemeClr>
              </a:solidFill>
            </a:endParaRPr>
          </a:p>
          <a:p>
            <a:r>
              <a:rPr lang="en-GB" dirty="0"/>
              <a:t>If the number of interested students exceeds the available capacity in a given semester, the </a:t>
            </a:r>
            <a:r>
              <a:rPr lang="en-GB" b="1" dirty="0"/>
              <a:t>students will be ranked by their average grade from AMC I and AMC II</a:t>
            </a:r>
            <a:r>
              <a:rPr lang="en-GB" dirty="0"/>
              <a:t> and their admission will be based on their rankings.</a:t>
            </a:r>
          </a:p>
          <a:p>
            <a:endParaRPr lang="en-GB" dirty="0"/>
          </a:p>
          <a:p>
            <a:r>
              <a:rPr lang="en-GB" dirty="0"/>
              <a:t>BBE students ranked by their average grade from AMC from the course </a:t>
            </a:r>
            <a:r>
              <a:rPr lang="en-GB" b="1" dirty="0"/>
              <a:t>Financial Reporting &amp; Analysis. </a:t>
            </a:r>
            <a:r>
              <a:rPr lang="en-GB" dirty="0"/>
              <a:t>Their admission will be based on their rankings.</a:t>
            </a:r>
          </a:p>
          <a:p>
            <a:endParaRPr lang="de-DE" dirty="0"/>
          </a:p>
          <a:p>
            <a:r>
              <a:rPr lang="en-GB" dirty="0"/>
              <a:t>The </a:t>
            </a:r>
            <a:r>
              <a:rPr lang="en-GB" b="1" dirty="0"/>
              <a:t>admission process takes place prior to the beginning of the semester</a:t>
            </a:r>
            <a:r>
              <a:rPr lang="en-GB" dirty="0"/>
              <a:t>, so that all interested students are informed about their admission to the SBWL on time and at the latest before the start of the courses.</a:t>
            </a:r>
            <a:endParaRPr lang="de-AT" b="1" dirty="0"/>
          </a:p>
        </p:txBody>
      </p:sp>
      <p:sp>
        <p:nvSpPr>
          <p:cNvPr id="7" name="Fußzeilenplatzhalter 6"/>
          <p:cNvSpPr>
            <a:spLocks noGrp="1"/>
          </p:cNvSpPr>
          <p:nvPr>
            <p:ph type="ftr" sz="quarter" idx="11"/>
          </p:nvPr>
        </p:nvSpPr>
        <p:spPr>
          <a:xfrm>
            <a:off x="1354561" y="5449788"/>
            <a:ext cx="5737719" cy="304271"/>
          </a:xfrm>
        </p:spPr>
        <p:txBody>
          <a:bodyPr/>
          <a:lstStyle/>
          <a:p>
            <a:r>
              <a:rPr lang="de-AT" dirty="0"/>
              <a:t>SBWL International Accounting &amp; Controlling (Novotny-Farkas)</a:t>
            </a:r>
          </a:p>
          <a:p>
            <a:endParaRPr lang="de-AT" dirty="0"/>
          </a:p>
        </p:txBody>
      </p:sp>
      <p:sp>
        <p:nvSpPr>
          <p:cNvPr id="5" name="Foliennummernplatzhalter 4"/>
          <p:cNvSpPr>
            <a:spLocks noGrp="1"/>
          </p:cNvSpPr>
          <p:nvPr>
            <p:ph type="sldNum" sz="quarter" idx="12"/>
          </p:nvPr>
        </p:nvSpPr>
        <p:spPr/>
        <p:txBody>
          <a:bodyPr/>
          <a:lstStyle/>
          <a:p>
            <a:r>
              <a:rPr lang="de-AT" dirty="0"/>
              <a:t>Page 7</a:t>
            </a:r>
          </a:p>
        </p:txBody>
      </p:sp>
    </p:spTree>
    <p:extLst>
      <p:ext uri="{BB962C8B-B14F-4D97-AF65-F5344CB8AC3E}">
        <p14:creationId xmlns:p14="http://schemas.microsoft.com/office/powerpoint/2010/main" val="2048477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1.potx" id="{50821DC6-1170-4F69-BC0F-BF2469366875}" vid="{788B52EF-C0A8-4B8C-8AD4-D720815E0A0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Musterpräsentation im Format 16:10 (= WU Standard)</Beschreibung>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Microsoft Office 2013/2016</Format>
    <SharedWithUsers xmlns="08b0a3ee-3d2a-451c-9a1a-7e5d5b0c9c77">
      <UserInfo>
        <DisplayName>Hernandez Perez, Laura</DisplayName>
        <AccountId>6100</AccountId>
        <AccountType/>
      </UserInfo>
      <UserInfo>
        <DisplayName>Hermann, Anett</DisplayName>
        <AccountId>2869</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1" ma:contentTypeDescription="Ein neues Dokument erstellen." ma:contentTypeScope="" ma:versionID="458c1b80f8d593bdc96b60ff34dd40b4">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2d31116d1a6b5af1b4a8b1ba7152d57a"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Microsoft Office 2003"/>
              <xsd:enumeration value="Microsoft Office 2007-2013"/>
              <xsd:enumeration value="Microsoft Office 2013/2016"/>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F58DFAF-C9AD-4CE5-A221-45D64FB05328}">
  <ds:schemaRefs>
    <ds:schemaRef ds:uri="http://purl.org/dc/elements/1.1/"/>
    <ds:schemaRef ds:uri="http://schemas.microsoft.com/office/2006/metadata/properties"/>
    <ds:schemaRef ds:uri="http://schemas.openxmlformats.org/package/2006/metadata/core-properties"/>
    <ds:schemaRef ds:uri="1a8d9a65-8471-4209-a900-f8e11db75e0a"/>
    <ds:schemaRef ds:uri="http://purl.org/dc/terms/"/>
    <ds:schemaRef ds:uri="dde413db-0745-4f3a-8dca-564dc7ff6f7d"/>
    <ds:schemaRef ds:uri="http://schemas.microsoft.com/office/2006/documentManagement/types"/>
    <ds:schemaRef ds:uri="http://schemas.microsoft.com/office/infopath/2007/PartnerControls"/>
    <ds:schemaRef ds:uri="08b0a3ee-3d2a-451c-9a1a-7e5d5b0c9c77"/>
    <ds:schemaRef ds:uri="http://www.w3.org/XML/1998/namespace"/>
    <ds:schemaRef ds:uri="http://purl.org/dc/dcmitype/"/>
  </ds:schemaRefs>
</ds:datastoreItem>
</file>

<file path=customXml/itemProps2.xml><?xml version="1.0" encoding="utf-8"?>
<ds:datastoreItem xmlns:ds="http://schemas.openxmlformats.org/officeDocument/2006/customXml" ds:itemID="{E1B19F04-C1AE-47E9-9133-474D1173C9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46B3ED-06B1-4DE8-9648-0F78B5B453B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WU Musterpräsentation 16x10(2)</Template>
  <TotalTime>0</TotalTime>
  <Words>922</Words>
  <Application>Microsoft Office PowerPoint</Application>
  <PresentationFormat>On-screen Show (16:10)</PresentationFormat>
  <Paragraphs>115</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Georgia</vt:lpstr>
      <vt:lpstr>Verdana</vt:lpstr>
      <vt:lpstr>Verdana (Body)</vt:lpstr>
      <vt:lpstr>Wingdings</vt:lpstr>
      <vt:lpstr>WU 16:10</vt:lpstr>
      <vt:lpstr>Presentation of SBWL  International Accounting &amp; Controlling</vt:lpstr>
      <vt:lpstr>Preparation for roles in…</vt:lpstr>
      <vt:lpstr>Accounting is the language of business</vt:lpstr>
      <vt:lpstr>Structure/content of SBWL</vt:lpstr>
      <vt:lpstr>Structure/content of SBWL</vt:lpstr>
      <vt:lpstr>Structure/content of SBWL</vt:lpstr>
      <vt:lpstr>Structure/content of SBWL</vt:lpstr>
      <vt:lpstr>Registration periods in summer term 2024</vt:lpstr>
      <vt:lpstr>Admission to the SBWL</vt:lpstr>
      <vt:lpstr> </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2018-06-05T05:56:48Z</dcterms:created>
  <dcterms:modified xsi:type="dcterms:W3CDTF">2024-01-11T09:11:20Z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ies>
</file>