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notesMasterIdLst>
    <p:notesMasterId r:id="rId31"/>
  </p:notesMasterIdLst>
  <p:handoutMasterIdLst>
    <p:handoutMasterId r:id="rId32"/>
  </p:handoutMasterIdLst>
  <p:sldIdLst>
    <p:sldId id="466" r:id="rId5"/>
    <p:sldId id="467" r:id="rId6"/>
    <p:sldId id="468" r:id="rId7"/>
    <p:sldId id="469" r:id="rId8"/>
    <p:sldId id="470" r:id="rId9"/>
    <p:sldId id="507" r:id="rId10"/>
    <p:sldId id="472" r:id="rId11"/>
    <p:sldId id="473" r:id="rId12"/>
    <p:sldId id="474" r:id="rId13"/>
    <p:sldId id="475" r:id="rId14"/>
    <p:sldId id="476" r:id="rId15"/>
    <p:sldId id="477" r:id="rId16"/>
    <p:sldId id="478" r:id="rId17"/>
    <p:sldId id="498" r:id="rId18"/>
    <p:sldId id="502" r:id="rId19"/>
    <p:sldId id="506" r:id="rId20"/>
    <p:sldId id="482" r:id="rId21"/>
    <p:sldId id="483" r:id="rId22"/>
    <p:sldId id="486" r:id="rId23"/>
    <p:sldId id="492" r:id="rId24"/>
    <p:sldId id="487" r:id="rId25"/>
    <p:sldId id="493" r:id="rId26"/>
    <p:sldId id="488" r:id="rId27"/>
    <p:sldId id="489" r:id="rId28"/>
    <p:sldId id="500" r:id="rId29"/>
    <p:sldId id="505" r:id="rId30"/>
  </p:sldIdLst>
  <p:sldSz cx="9144000" cy="5715000" type="screen16x1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925" userDrawn="1">
          <p15:clr>
            <a:srgbClr val="A4A3A4"/>
          </p15:clr>
        </p15:guide>
        <p15:guide id="3" orient="horz" pos="2118">
          <p15:clr>
            <a:srgbClr val="A4A3A4"/>
          </p15:clr>
        </p15:guide>
        <p15:guide id="4" pos="48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6D3"/>
    <a:srgbClr val="FFF1C5"/>
    <a:srgbClr val="FFFF66"/>
    <a:srgbClr val="F2850E"/>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2188" autoAdjust="0"/>
  </p:normalViewPr>
  <p:slideViewPr>
    <p:cSldViewPr showGuides="1">
      <p:cViewPr varScale="1">
        <p:scale>
          <a:sx n="97" d="100"/>
          <a:sy n="97" d="100"/>
        </p:scale>
        <p:origin x="2040" y="90"/>
      </p:cViewPr>
      <p:guideLst>
        <p:guide orient="horz" pos="1800"/>
        <p:guide pos="2925"/>
        <p:guide orient="horz" pos="2118"/>
        <p:guide pos="4876"/>
      </p:guideLst>
    </p:cSldViewPr>
  </p:slideViewPr>
  <p:notesTextViewPr>
    <p:cViewPr>
      <p:scale>
        <a:sx n="125" d="100"/>
        <a:sy n="125" d="100"/>
      </p:scale>
      <p:origin x="0" y="0"/>
    </p:cViewPr>
  </p:notesTextViewPr>
  <p:notesViewPr>
    <p:cSldViewPr showGuides="1">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1AB49C-654C-493D-A4C9-E58305836FA8}" type="datetimeFigureOut">
              <a:rPr lang="de-AT" sz="1000" smtClean="0">
                <a:latin typeface="Verdana" pitchFamily="34" charset="0"/>
                <a:ea typeface="Verdana" pitchFamily="34" charset="0"/>
                <a:cs typeface="Verdana" pitchFamily="34" charset="0"/>
              </a:rPr>
              <a:pPr/>
              <a:t>16.01.2024</a:t>
            </a:fld>
            <a:endParaRPr lang="de-AT" sz="100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9A1DAE-7AD3-49F1-8F59-E322A189EBE7}" type="slidenum">
              <a:rPr lang="de-AT" sz="1000" smtClean="0">
                <a:latin typeface="Verdana" pitchFamily="34" charset="0"/>
                <a:ea typeface="Verdana" pitchFamily="34" charset="0"/>
                <a:cs typeface="Verdana" pitchFamily="34" charset="0"/>
              </a:rPr>
              <a:pPr/>
              <a:t>‹#›</a:t>
            </a:fld>
            <a:endParaRPr lang="de-AT"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36765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0F37A438-5477-463B-BA1A-F2D1F66CD2EB}" type="datetimeFigureOut">
              <a:rPr lang="de-AT" smtClean="0"/>
              <a:pPr/>
              <a:t>16.01.2024</a:t>
            </a:fld>
            <a:endParaRPr lang="de-AT"/>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E1AF1600-3D55-4A4C-85AF-72F9C5C4AE1E}" type="slidenum">
              <a:rPr lang="de-AT" smtClean="0"/>
              <a:pPr/>
              <a:t>‹#›</a:t>
            </a:fld>
            <a:endParaRPr lang="de-AT"/>
          </a:p>
        </p:txBody>
      </p:sp>
    </p:spTree>
    <p:extLst>
      <p:ext uri="{BB962C8B-B14F-4D97-AF65-F5344CB8AC3E}">
        <p14:creationId xmlns:p14="http://schemas.microsoft.com/office/powerpoint/2010/main" val="157725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itchFamily="34" charset="0"/>
        <a:ea typeface="Verdana" pitchFamily="34" charset="0"/>
        <a:cs typeface="Verdana" pitchFamily="34" charset="0"/>
      </a:defRPr>
    </a:lvl2pPr>
    <a:lvl3pPr marL="914400" algn="l" defTabSz="914400" rtl="0" eaLnBrk="1" latinLnBrk="0" hangingPunct="1">
      <a:defRPr sz="1200" kern="1200">
        <a:solidFill>
          <a:schemeClr val="tx1"/>
        </a:solidFill>
        <a:latin typeface="Verdana" pitchFamily="34" charset="0"/>
        <a:ea typeface="Verdana" pitchFamily="34" charset="0"/>
        <a:cs typeface="Verdana" pitchFamily="34" charset="0"/>
      </a:defRPr>
    </a:lvl3pPr>
    <a:lvl4pPr marL="1371600" algn="l" defTabSz="914400" rtl="0" eaLnBrk="1" latinLnBrk="0" hangingPunct="1">
      <a:defRPr sz="1200" kern="1200">
        <a:solidFill>
          <a:schemeClr val="tx1"/>
        </a:solidFill>
        <a:latin typeface="Verdana" pitchFamily="34" charset="0"/>
        <a:ea typeface="Verdana" pitchFamily="34" charset="0"/>
        <a:cs typeface="Verdana" pitchFamily="34" charset="0"/>
      </a:defRPr>
    </a:lvl4pPr>
    <a:lvl5pPr marL="1828800" algn="l" defTabSz="914400" rtl="0" eaLnBrk="1" latinLnBrk="0" hangingPunct="1">
      <a:defRPr sz="12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2"/>
          <p:cNvSpPr>
            <a:spLocks noGrp="1" noChangeArrowheads="1"/>
          </p:cNvSpPr>
          <p:nvPr>
            <p:ph type="sldNum" sz="quarter"/>
          </p:nvPr>
        </p:nvSpPr>
        <p:spPr>
          <a:noFill/>
        </p:spPr>
        <p:txBody>
          <a:bodyPr/>
          <a:lstStyle/>
          <a:p>
            <a:fld id="{DAE37724-3712-4256-B16A-1D2E47CC4F54}" type="slidenum">
              <a:rPr lang="de-AT" smtClean="0">
                <a:cs typeface="DejaVu Sans" charset="0"/>
              </a:rPr>
              <a:pPr/>
              <a:t>1</a:t>
            </a:fld>
            <a:endParaRPr lang="de-AT">
              <a:cs typeface="DejaVu Sans" charset="0"/>
            </a:endParaRPr>
          </a:p>
        </p:txBody>
      </p:sp>
      <p:sp>
        <p:nvSpPr>
          <p:cNvPr id="26627" name="Text Box 1"/>
          <p:cNvSpPr txBox="1">
            <a:spLocks noChangeArrowheads="1"/>
          </p:cNvSpPr>
          <p:nvPr/>
        </p:nvSpPr>
        <p:spPr bwMode="auto">
          <a:xfrm>
            <a:off x="988181" y="744779"/>
            <a:ext cx="4821314" cy="3722275"/>
          </a:xfrm>
          <a:prstGeom prst="rect">
            <a:avLst/>
          </a:prstGeom>
          <a:solidFill>
            <a:srgbClr val="FFFFFF"/>
          </a:solidFill>
          <a:ln w="9360">
            <a:solidFill>
              <a:srgbClr val="000000"/>
            </a:solidFill>
            <a:miter lim="800000"/>
            <a:headEnd/>
            <a:tailEnd/>
          </a:ln>
        </p:spPr>
        <p:txBody>
          <a:bodyPr wrap="none" lIns="92165" tIns="46083" rIns="92165" bIns="46083" anchor="ctr"/>
          <a:lstStyle/>
          <a:p>
            <a:endParaRPr lang="de-AT"/>
          </a:p>
        </p:txBody>
      </p:sp>
      <p:sp>
        <p:nvSpPr>
          <p:cNvPr id="26628" name="Rectangle 2"/>
          <p:cNvSpPr>
            <a:spLocks noGrp="1" noChangeArrowheads="1"/>
          </p:cNvSpPr>
          <p:nvPr>
            <p:ph type="body"/>
          </p:nvPr>
        </p:nvSpPr>
        <p:spPr>
          <a:xfrm>
            <a:off x="679768" y="4716394"/>
            <a:ext cx="5414537" cy="4442767"/>
          </a:xfrm>
          <a:noFill/>
          <a:ln/>
        </p:spPr>
        <p:txBody>
          <a:bodyPr wrap="none" anchor="ctr"/>
          <a:lstStyle/>
          <a:p>
            <a:endParaRPr lang="de-DE" baseline="0" dirty="0" smtClean="0"/>
          </a:p>
        </p:txBody>
      </p:sp>
      <p:sp>
        <p:nvSpPr>
          <p:cNvPr id="26629" name="Text Box 3"/>
          <p:cNvSpPr txBox="1">
            <a:spLocks noChangeArrowheads="1"/>
          </p:cNvSpPr>
          <p:nvPr/>
        </p:nvSpPr>
        <p:spPr bwMode="auto">
          <a:xfrm>
            <a:off x="3850443" y="9429548"/>
            <a:ext cx="2945659" cy="497060"/>
          </a:xfrm>
          <a:prstGeom prst="rect">
            <a:avLst/>
          </a:prstGeom>
          <a:noFill/>
          <a:ln w="9525">
            <a:noFill/>
            <a:round/>
            <a:headEnd/>
            <a:tailEnd/>
          </a:ln>
        </p:spPr>
        <p:txBody>
          <a:bodyPr lIns="90714" tIns="50437" rIns="90714" bIns="47171" anchor="b"/>
          <a:lstStyle/>
          <a:p>
            <a:pPr algn="r">
              <a:lnSpc>
                <a:spcPct val="98000"/>
              </a:lnSpc>
              <a:tabLst>
                <a:tab pos="0" algn="l"/>
                <a:tab pos="451227" algn="l"/>
                <a:tab pos="904054" algn="l"/>
                <a:tab pos="1356882" algn="l"/>
                <a:tab pos="1809710" algn="l"/>
                <a:tab pos="2262536" algn="l"/>
                <a:tab pos="2715364" algn="l"/>
                <a:tab pos="3168190" algn="l"/>
                <a:tab pos="3621018" algn="l"/>
                <a:tab pos="4073844" algn="l"/>
                <a:tab pos="4526672" algn="l"/>
                <a:tab pos="4979499" algn="l"/>
                <a:tab pos="5432327" algn="l"/>
                <a:tab pos="5885154" algn="l"/>
                <a:tab pos="6337981" algn="l"/>
                <a:tab pos="6790808" algn="l"/>
                <a:tab pos="7243636" algn="l"/>
                <a:tab pos="7696462" algn="l"/>
                <a:tab pos="8149290" algn="l"/>
                <a:tab pos="8602116" algn="l"/>
                <a:tab pos="9054944" algn="l"/>
              </a:tabLst>
            </a:pPr>
            <a:fld id="{09D898DF-01E2-4A57-A56D-F60E44F3DE44}" type="slidenum">
              <a:rPr lang="de-AT" sz="900">
                <a:solidFill>
                  <a:srgbClr val="000000"/>
                </a:solidFill>
                <a:latin typeface="Verdana" pitchFamily="32" charset="0"/>
              </a:rPr>
              <a:pPr algn="r">
                <a:lnSpc>
                  <a:spcPct val="98000"/>
                </a:lnSpc>
                <a:tabLst>
                  <a:tab pos="0" algn="l"/>
                  <a:tab pos="451227" algn="l"/>
                  <a:tab pos="904054" algn="l"/>
                  <a:tab pos="1356882" algn="l"/>
                  <a:tab pos="1809710" algn="l"/>
                  <a:tab pos="2262536" algn="l"/>
                  <a:tab pos="2715364" algn="l"/>
                  <a:tab pos="3168190" algn="l"/>
                  <a:tab pos="3621018" algn="l"/>
                  <a:tab pos="4073844" algn="l"/>
                  <a:tab pos="4526672" algn="l"/>
                  <a:tab pos="4979499" algn="l"/>
                  <a:tab pos="5432327" algn="l"/>
                  <a:tab pos="5885154" algn="l"/>
                  <a:tab pos="6337981" algn="l"/>
                  <a:tab pos="6790808" algn="l"/>
                  <a:tab pos="7243636" algn="l"/>
                  <a:tab pos="7696462" algn="l"/>
                  <a:tab pos="8149290" algn="l"/>
                  <a:tab pos="8602116" algn="l"/>
                  <a:tab pos="9054944" algn="l"/>
                </a:tabLst>
              </a:pPr>
              <a:t>1</a:t>
            </a:fld>
            <a:endParaRPr lang="de-AT" sz="900" dirty="0">
              <a:solidFill>
                <a:srgbClr val="000000"/>
              </a:solidFill>
              <a:latin typeface="Verdana" pitchFamily="32" charset="0"/>
            </a:endParaRPr>
          </a:p>
        </p:txBody>
      </p:sp>
    </p:spTree>
    <p:extLst>
      <p:ext uri="{BB962C8B-B14F-4D97-AF65-F5344CB8AC3E}">
        <p14:creationId xmlns:p14="http://schemas.microsoft.com/office/powerpoint/2010/main" val="27416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10</a:t>
            </a:fld>
            <a:endParaRPr lang="de-AT"/>
          </a:p>
        </p:txBody>
      </p:sp>
    </p:spTree>
    <p:extLst>
      <p:ext uri="{BB962C8B-B14F-4D97-AF65-F5344CB8AC3E}">
        <p14:creationId xmlns:p14="http://schemas.microsoft.com/office/powerpoint/2010/main" val="249684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11</a:t>
            </a:fld>
            <a:endParaRPr lang="de-AT"/>
          </a:p>
        </p:txBody>
      </p:sp>
    </p:spTree>
    <p:extLst>
      <p:ext uri="{BB962C8B-B14F-4D97-AF65-F5344CB8AC3E}">
        <p14:creationId xmlns:p14="http://schemas.microsoft.com/office/powerpoint/2010/main" val="213031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idx="10"/>
          </p:nvPr>
        </p:nvSpPr>
        <p:spPr/>
        <p:txBody>
          <a:bodyPr/>
          <a:lstStyle/>
          <a:p>
            <a:pPr>
              <a:defRPr/>
            </a:pPr>
            <a:fld id="{B2EFB7AF-4DF9-4973-8022-1CB7C82D7212}" type="slidenum">
              <a:rPr lang="de-AT" smtClean="0"/>
              <a:pPr>
                <a:defRPr/>
              </a:pPr>
              <a:t>12</a:t>
            </a:fld>
            <a:endParaRPr lang="de-AT"/>
          </a:p>
        </p:txBody>
      </p:sp>
    </p:spTree>
    <p:extLst>
      <p:ext uri="{BB962C8B-B14F-4D97-AF65-F5344CB8AC3E}">
        <p14:creationId xmlns:p14="http://schemas.microsoft.com/office/powerpoint/2010/main" val="232819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13</a:t>
            </a:fld>
            <a:endParaRPr lang="de-AT"/>
          </a:p>
        </p:txBody>
      </p:sp>
    </p:spTree>
    <p:extLst>
      <p:ext uri="{BB962C8B-B14F-4D97-AF65-F5344CB8AC3E}">
        <p14:creationId xmlns:p14="http://schemas.microsoft.com/office/powerpoint/2010/main" val="29771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p:txBody>
      </p:sp>
      <p:sp>
        <p:nvSpPr>
          <p:cNvPr id="4" name="Foliennummernplatzhalter 3"/>
          <p:cNvSpPr>
            <a:spLocks noGrp="1"/>
          </p:cNvSpPr>
          <p:nvPr>
            <p:ph type="sldNum" sz="quarter" idx="10"/>
          </p:nvPr>
        </p:nvSpPr>
        <p:spPr/>
        <p:txBody>
          <a:bodyPr/>
          <a:lstStyle/>
          <a:p>
            <a:fld id="{E1AF1600-3D55-4A4C-85AF-72F9C5C4AE1E}" type="slidenum">
              <a:rPr lang="de-AT" smtClean="0"/>
              <a:pPr/>
              <a:t>14</a:t>
            </a:fld>
            <a:endParaRPr lang="de-AT"/>
          </a:p>
        </p:txBody>
      </p:sp>
    </p:spTree>
    <p:extLst>
      <p:ext uri="{BB962C8B-B14F-4D97-AF65-F5344CB8AC3E}">
        <p14:creationId xmlns:p14="http://schemas.microsoft.com/office/powerpoint/2010/main" val="16481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15</a:t>
            </a:fld>
            <a:endParaRPr lang="de-AT"/>
          </a:p>
        </p:txBody>
      </p:sp>
    </p:spTree>
    <p:extLst>
      <p:ext uri="{BB962C8B-B14F-4D97-AF65-F5344CB8AC3E}">
        <p14:creationId xmlns:p14="http://schemas.microsoft.com/office/powerpoint/2010/main" val="405201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16</a:t>
            </a:fld>
            <a:endParaRPr lang="de-AT"/>
          </a:p>
        </p:txBody>
      </p:sp>
    </p:spTree>
    <p:extLst>
      <p:ext uri="{BB962C8B-B14F-4D97-AF65-F5344CB8AC3E}">
        <p14:creationId xmlns:p14="http://schemas.microsoft.com/office/powerpoint/2010/main" val="157598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17</a:t>
            </a:fld>
            <a:endParaRPr lang="de-AT"/>
          </a:p>
        </p:txBody>
      </p:sp>
    </p:spTree>
    <p:extLst>
      <p:ext uri="{BB962C8B-B14F-4D97-AF65-F5344CB8AC3E}">
        <p14:creationId xmlns:p14="http://schemas.microsoft.com/office/powerpoint/2010/main" val="17030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idx="10"/>
          </p:nvPr>
        </p:nvSpPr>
        <p:spPr/>
        <p:txBody>
          <a:bodyPr/>
          <a:lstStyle/>
          <a:p>
            <a:pPr>
              <a:defRPr/>
            </a:pPr>
            <a:fld id="{B2EFB7AF-4DF9-4973-8022-1CB7C82D7212}" type="slidenum">
              <a:rPr lang="de-AT" smtClean="0"/>
              <a:pPr>
                <a:defRPr/>
              </a:pPr>
              <a:t>18</a:t>
            </a:fld>
            <a:endParaRPr lang="de-AT"/>
          </a:p>
        </p:txBody>
      </p:sp>
    </p:spTree>
    <p:extLst>
      <p:ext uri="{BB962C8B-B14F-4D97-AF65-F5344CB8AC3E}">
        <p14:creationId xmlns:p14="http://schemas.microsoft.com/office/powerpoint/2010/main" val="3728466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1AF1600-3D55-4A4C-85AF-72F9C5C4AE1E}" type="slidenum">
              <a:rPr lang="de-AT" smtClean="0"/>
              <a:pPr/>
              <a:t>19</a:t>
            </a:fld>
            <a:endParaRPr lang="de-AT"/>
          </a:p>
        </p:txBody>
      </p:sp>
    </p:spTree>
    <p:extLst>
      <p:ext uri="{BB962C8B-B14F-4D97-AF65-F5344CB8AC3E}">
        <p14:creationId xmlns:p14="http://schemas.microsoft.com/office/powerpoint/2010/main" val="371512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idx="10"/>
          </p:nvPr>
        </p:nvSpPr>
        <p:spPr/>
        <p:txBody>
          <a:bodyPr/>
          <a:lstStyle/>
          <a:p>
            <a:pPr>
              <a:defRPr/>
            </a:pPr>
            <a:fld id="{B2EFB7AF-4DF9-4973-8022-1CB7C82D7212}" type="slidenum">
              <a:rPr lang="de-AT" smtClean="0"/>
              <a:pPr>
                <a:defRPr/>
              </a:pPr>
              <a:t>2</a:t>
            </a:fld>
            <a:endParaRPr lang="de-AT"/>
          </a:p>
        </p:txBody>
      </p:sp>
    </p:spTree>
    <p:extLst>
      <p:ext uri="{BB962C8B-B14F-4D97-AF65-F5344CB8AC3E}">
        <p14:creationId xmlns:p14="http://schemas.microsoft.com/office/powerpoint/2010/main" val="175514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20</a:t>
            </a:fld>
            <a:endParaRPr lang="de-AT"/>
          </a:p>
        </p:txBody>
      </p:sp>
    </p:spTree>
    <p:extLst>
      <p:ext uri="{BB962C8B-B14F-4D97-AF65-F5344CB8AC3E}">
        <p14:creationId xmlns:p14="http://schemas.microsoft.com/office/powerpoint/2010/main" val="84016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21</a:t>
            </a:fld>
            <a:endParaRPr lang="de-AT"/>
          </a:p>
        </p:txBody>
      </p:sp>
    </p:spTree>
    <p:extLst>
      <p:ext uri="{BB962C8B-B14F-4D97-AF65-F5344CB8AC3E}">
        <p14:creationId xmlns:p14="http://schemas.microsoft.com/office/powerpoint/2010/main" val="116082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24</a:t>
            </a:fld>
            <a:endParaRPr lang="de-AT"/>
          </a:p>
        </p:txBody>
      </p:sp>
    </p:spTree>
    <p:extLst>
      <p:ext uri="{BB962C8B-B14F-4D97-AF65-F5344CB8AC3E}">
        <p14:creationId xmlns:p14="http://schemas.microsoft.com/office/powerpoint/2010/main" val="328336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3</a:t>
            </a:fld>
            <a:endParaRPr lang="de-AT"/>
          </a:p>
        </p:txBody>
      </p:sp>
    </p:spTree>
    <p:extLst>
      <p:ext uri="{BB962C8B-B14F-4D97-AF65-F5344CB8AC3E}">
        <p14:creationId xmlns:p14="http://schemas.microsoft.com/office/powerpoint/2010/main" val="111963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4</a:t>
            </a:fld>
            <a:endParaRPr lang="de-AT"/>
          </a:p>
        </p:txBody>
      </p:sp>
    </p:spTree>
    <p:extLst>
      <p:ext uri="{BB962C8B-B14F-4D97-AF65-F5344CB8AC3E}">
        <p14:creationId xmlns:p14="http://schemas.microsoft.com/office/powerpoint/2010/main" val="173339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5</a:t>
            </a:fld>
            <a:endParaRPr lang="de-AT"/>
          </a:p>
        </p:txBody>
      </p:sp>
    </p:spTree>
    <p:extLst>
      <p:ext uri="{BB962C8B-B14F-4D97-AF65-F5344CB8AC3E}">
        <p14:creationId xmlns:p14="http://schemas.microsoft.com/office/powerpoint/2010/main" val="206906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p:txBody>
      </p:sp>
      <p:sp>
        <p:nvSpPr>
          <p:cNvPr id="4" name="Foliennummernplatzhalter 3"/>
          <p:cNvSpPr>
            <a:spLocks noGrp="1"/>
          </p:cNvSpPr>
          <p:nvPr>
            <p:ph type="sldNum" idx="10"/>
          </p:nvPr>
        </p:nvSpPr>
        <p:spPr/>
        <p:txBody>
          <a:bodyPr/>
          <a:lstStyle/>
          <a:p>
            <a:pPr>
              <a:defRPr/>
            </a:pPr>
            <a:fld id="{B2EFB7AF-4DF9-4973-8022-1CB7C82D7212}" type="slidenum">
              <a:rPr lang="de-AT" smtClean="0"/>
              <a:pPr>
                <a:defRPr/>
              </a:pPr>
              <a:t>6</a:t>
            </a:fld>
            <a:endParaRPr lang="de-AT"/>
          </a:p>
        </p:txBody>
      </p:sp>
    </p:spTree>
    <p:extLst>
      <p:ext uri="{BB962C8B-B14F-4D97-AF65-F5344CB8AC3E}">
        <p14:creationId xmlns:p14="http://schemas.microsoft.com/office/powerpoint/2010/main" val="426659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7</a:t>
            </a:fld>
            <a:endParaRPr lang="de-AT"/>
          </a:p>
        </p:txBody>
      </p:sp>
    </p:spTree>
    <p:extLst>
      <p:ext uri="{BB962C8B-B14F-4D97-AF65-F5344CB8AC3E}">
        <p14:creationId xmlns:p14="http://schemas.microsoft.com/office/powerpoint/2010/main" val="43969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F1600-3D55-4A4C-85AF-72F9C5C4AE1E}" type="slidenum">
              <a:rPr lang="de-AT" smtClean="0"/>
              <a:pPr/>
              <a:t>8</a:t>
            </a:fld>
            <a:endParaRPr lang="de-AT"/>
          </a:p>
        </p:txBody>
      </p:sp>
    </p:spTree>
    <p:extLst>
      <p:ext uri="{BB962C8B-B14F-4D97-AF65-F5344CB8AC3E}">
        <p14:creationId xmlns:p14="http://schemas.microsoft.com/office/powerpoint/2010/main" val="81297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1AF1600-3D55-4A4C-85AF-72F9C5C4AE1E}" type="slidenum">
              <a:rPr lang="de-AT" smtClean="0"/>
              <a:pPr/>
              <a:t>9</a:t>
            </a:fld>
            <a:endParaRPr lang="de-AT"/>
          </a:p>
        </p:txBody>
      </p:sp>
    </p:spTree>
    <p:extLst>
      <p:ext uri="{BB962C8B-B14F-4D97-AF65-F5344CB8AC3E}">
        <p14:creationId xmlns:p14="http://schemas.microsoft.com/office/powerpoint/2010/main" val="7505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ieren 6"/>
          <p:cNvGrpSpPr/>
          <p:nvPr/>
        </p:nvGrpSpPr>
        <p:grpSpPr>
          <a:xfrm>
            <a:off x="295575" y="625621"/>
            <a:ext cx="8552850" cy="2037600"/>
            <a:chOff x="287338" y="603319"/>
            <a:chExt cx="8552850" cy="2037600"/>
          </a:xfrm>
        </p:grpSpPr>
        <p:sp>
          <p:nvSpPr>
            <p:cNvPr id="13" name="Rechteck 12"/>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6" name="Rechteck 5"/>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6685846" y="5127682"/>
            <a:ext cx="1749600" cy="401894"/>
          </a:xfrm>
          <a:prstGeom prst="rect">
            <a:avLst/>
          </a:prstGeom>
        </p:spPr>
      </p:pic>
      <p:pic>
        <p:nvPicPr>
          <p:cNvPr id="20" name="Bild 19"/>
          <p:cNvPicPr>
            <a:picLocks noChangeAspect="1"/>
          </p:cNvPicPr>
          <p:nvPr/>
        </p:nvPicPr>
        <p:blipFill>
          <a:blip r:embed="rId4" cstate="print"/>
          <a:stretch>
            <a:fillRect/>
          </a:stretch>
        </p:blipFill>
        <p:spPr>
          <a:xfrm>
            <a:off x="6556993" y="1066425"/>
            <a:ext cx="1874020" cy="975100"/>
          </a:xfrm>
          <a:prstGeom prst="rect">
            <a:avLst/>
          </a:prstGeom>
        </p:spPr>
      </p:pic>
      <p:sp>
        <p:nvSpPr>
          <p:cNvPr id="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Textmasterformate durch Klicken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Tree>
    <p:extLst>
      <p:ext uri="{BB962C8B-B14F-4D97-AF65-F5344CB8AC3E}">
        <p14:creationId xmlns:p14="http://schemas.microsoft.com/office/powerpoint/2010/main" val="1096689772"/>
      </p:ext>
    </p:extLst>
  </p:cSld>
  <p:clrMapOvr>
    <a:masterClrMapping/>
  </p:clrMapOvr>
  <p:transition>
    <p:fade/>
  </p:transition>
  <p:hf hd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Kapitelfolie">
    <p:spTree>
      <p:nvGrpSpPr>
        <p:cNvPr id="1" name=""/>
        <p:cNvGrpSpPr/>
        <p:nvPr/>
      </p:nvGrpSpPr>
      <p:grpSpPr>
        <a:xfrm>
          <a:off x="0" y="0"/>
          <a:ext cx="0" cy="0"/>
          <a:chOff x="0" y="0"/>
          <a:chExt cx="0" cy="0"/>
        </a:xfrm>
      </p:grpSpPr>
      <p:grpSp>
        <p:nvGrpSpPr>
          <p:cNvPr id="4" name="Gruppieren 20"/>
          <p:cNvGrpSpPr/>
          <p:nvPr/>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p:nvPicPr>
        <p:blipFill>
          <a:blip r:embed="rId2" cstate="print"/>
          <a:stretch>
            <a:fillRect/>
          </a:stretch>
        </p:blipFill>
        <p:spPr>
          <a:xfrm>
            <a:off x="6556993" y="1066425"/>
            <a:ext cx="1874020" cy="975100"/>
          </a:xfrm>
          <a:prstGeom prst="rect">
            <a:avLst/>
          </a:prstGeom>
        </p:spPr>
      </p:pic>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77BABFD6-E886-442D-A058-DDCF6B93A7EE}" type="datetime1">
              <a:rPr lang="de-AT" smtClean="0"/>
              <a:pPr/>
              <a:t>16.01.2024</a:t>
            </a:fld>
            <a:endParaRPr lang="de-AT"/>
          </a:p>
        </p:txBody>
      </p:sp>
      <p:sp>
        <p:nvSpPr>
          <p:cNvPr id="3" name="Fußzeilenplatzhalter 2"/>
          <p:cNvSpPr>
            <a:spLocks noGrp="1"/>
          </p:cNvSpPr>
          <p:nvPr>
            <p:ph type="ftr" sz="quarter" idx="14"/>
          </p:nvPr>
        </p:nvSpPr>
        <p:spPr/>
        <p:txBody>
          <a:bodyPr/>
          <a:lstStyle/>
          <a:p>
            <a:endParaRPr lang="de-AT"/>
          </a:p>
        </p:txBody>
      </p:sp>
      <p:sp>
        <p:nvSpPr>
          <p:cNvPr id="6" name="Foliennummernplatzhalter 5"/>
          <p:cNvSpPr>
            <a:spLocks noGrp="1"/>
          </p:cNvSpPr>
          <p:nvPr>
            <p:ph type="sldNum" sz="quarter" idx="15"/>
          </p:nvPr>
        </p:nvSpPr>
        <p:spPr/>
        <p:txBody>
          <a:bodyPr/>
          <a:lstStyle/>
          <a:p>
            <a:fld id="{5B2BC5C0-9ED4-4B0F-9024-E05AFC91B385}" type="slidenum">
              <a:rPr lang="de-AT" smtClean="0"/>
              <a:pPr/>
              <a:t>‹#›</a:t>
            </a:fld>
            <a:endParaRPr lang="de-AT"/>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113" y="5341775"/>
            <a:ext cx="1083600" cy="249400"/>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apitelfolie kurz">
    <p:spTree>
      <p:nvGrpSpPr>
        <p:cNvPr id="1" name=""/>
        <p:cNvGrpSpPr/>
        <p:nvPr/>
      </p:nvGrpSpPr>
      <p:grpSpPr>
        <a:xfrm>
          <a:off x="0" y="0"/>
          <a:ext cx="0" cy="0"/>
          <a:chOff x="0" y="0"/>
          <a:chExt cx="0" cy="0"/>
        </a:xfrm>
      </p:grpSpPr>
      <p:grpSp>
        <p:nvGrpSpPr>
          <p:cNvPr id="3" name="Gruppieren 12"/>
          <p:cNvGrpSpPr/>
          <p:nvPr/>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p:nvPicPr>
        <p:blipFill>
          <a:blip r:embed="rId2" cstate="print"/>
          <a:stretch>
            <a:fillRect/>
          </a:stretch>
        </p:blipFill>
        <p:spPr>
          <a:xfrm>
            <a:off x="6556993" y="1066425"/>
            <a:ext cx="1874020" cy="975100"/>
          </a:xfrm>
          <a:prstGeom prst="rect">
            <a:avLst/>
          </a:prstGeom>
          <a:ln w="19050">
            <a:noFill/>
          </a:ln>
        </p:spPr>
      </p:pic>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4" name="Date Placeholder 3"/>
          <p:cNvSpPr>
            <a:spLocks noGrp="1"/>
          </p:cNvSpPr>
          <p:nvPr>
            <p:ph type="dt" sz="half" idx="12"/>
          </p:nvPr>
        </p:nvSpPr>
        <p:spPr/>
        <p:txBody>
          <a:bodyPr/>
          <a:lstStyle/>
          <a:p>
            <a:fld id="{77BABFD6-E886-442D-A058-DDCF6B93A7EE}" type="datetime1">
              <a:rPr lang="de-AT" smtClean="0"/>
              <a:pPr/>
              <a:t>16.01.2024</a:t>
            </a:fld>
            <a:endParaRPr lang="de-AT"/>
          </a:p>
        </p:txBody>
      </p:sp>
      <p:sp>
        <p:nvSpPr>
          <p:cNvPr id="5" name="Footer Placeholder 4"/>
          <p:cNvSpPr>
            <a:spLocks noGrp="1"/>
          </p:cNvSpPr>
          <p:nvPr>
            <p:ph type="ftr" sz="quarter" idx="13"/>
          </p:nvPr>
        </p:nvSpPr>
        <p:spPr/>
        <p:txBody>
          <a:bodyPr/>
          <a:lstStyle/>
          <a:p>
            <a:endParaRPr lang="de-AT"/>
          </a:p>
        </p:txBody>
      </p:sp>
      <p:sp>
        <p:nvSpPr>
          <p:cNvPr id="6" name="Slide Number Placeholder 5"/>
          <p:cNvSpPr>
            <a:spLocks noGrp="1"/>
          </p:cNvSpPr>
          <p:nvPr>
            <p:ph type="sldNum" sz="quarter" idx="14"/>
          </p:nvPr>
        </p:nvSpPr>
        <p:spPr/>
        <p:txBody>
          <a:bodyPr/>
          <a:lstStyle/>
          <a:p>
            <a:fld id="{5B2BC5C0-9ED4-4B0F-9024-E05AFC91B385}" type="slidenum">
              <a:rPr lang="de-AT" smtClean="0"/>
              <a:pPr/>
              <a:t>‹#›</a:t>
            </a:fld>
            <a:endParaRPr lang="de-AT"/>
          </a:p>
        </p:txBody>
      </p:sp>
      <p:pic>
        <p:nvPicPr>
          <p:cNvPr id="18"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113" y="5341775"/>
            <a:ext cx="1083600" cy="249400"/>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pic>
        <p:nvPicPr>
          <p:cNvPr id="12" name="Bild 11"/>
          <p:cNvPicPr>
            <a:picLocks noChangeAspect="1"/>
          </p:cNvPicPr>
          <p:nvPr/>
        </p:nvPicPr>
        <p:blipFill>
          <a:blip r:embed="rId2" cstate="print"/>
          <a:stretch>
            <a:fillRect/>
          </a:stretch>
        </p:blipFill>
        <p:spPr>
          <a:xfrm>
            <a:off x="7711621" y="289576"/>
            <a:ext cx="1168210" cy="607850"/>
          </a:xfrm>
          <a:prstGeom prst="rect">
            <a:avLst/>
          </a:prstGeom>
        </p:spPr>
      </p:pic>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89C128C7-64A6-4586-9D6D-901033A3193A}" type="datetime1">
              <a:rPr lang="de-AT" smtClean="0"/>
              <a:pPr/>
              <a:t>16.01.2024</a:t>
            </a:fld>
            <a:endParaRPr lang="de-AT"/>
          </a:p>
        </p:txBody>
      </p:sp>
      <p:sp>
        <p:nvSpPr>
          <p:cNvPr id="9" name="Fußzeilenplatzhalter 8"/>
          <p:cNvSpPr>
            <a:spLocks noGrp="1"/>
          </p:cNvSpPr>
          <p:nvPr>
            <p:ph type="ftr" sz="quarter" idx="11"/>
          </p:nvPr>
        </p:nvSpPr>
        <p:spPr/>
        <p:txBody>
          <a:bodyPr/>
          <a:lstStyle/>
          <a:p>
            <a:endParaRPr lang="de-AT"/>
          </a:p>
        </p:txBody>
      </p:sp>
      <p:sp>
        <p:nvSpPr>
          <p:cNvPr id="10" name="Foliennummernplatzhalter 9"/>
          <p:cNvSpPr>
            <a:spLocks noGrp="1"/>
          </p:cNvSpPr>
          <p:nvPr>
            <p:ph type="sldNum" sz="quarter" idx="12"/>
          </p:nvPr>
        </p:nvSpPr>
        <p:spPr/>
        <p:txBody>
          <a:bodyPr/>
          <a:lstStyle/>
          <a:p>
            <a:fld id="{5B2BC5C0-9ED4-4B0F-9024-E05AFC91B385}" type="slidenum">
              <a:rPr lang="de-AT" smtClean="0"/>
              <a:pPr/>
              <a:t>‹#›</a:t>
            </a:fld>
            <a:endParaRPr lang="de-AT"/>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F5AA3E95-9489-47E2-9545-705A4826D317}" type="datetime1">
              <a:rPr lang="de-AT" smtClean="0"/>
              <a:pPr/>
              <a:t>16.01.2024</a:t>
            </a:fld>
            <a:endParaRPr lang="de-AT"/>
          </a:p>
        </p:txBody>
      </p:sp>
      <p:sp>
        <p:nvSpPr>
          <p:cNvPr id="11" name="Fußzeilenplatzhalter 10"/>
          <p:cNvSpPr>
            <a:spLocks noGrp="1"/>
          </p:cNvSpPr>
          <p:nvPr>
            <p:ph type="ftr" sz="quarter" idx="15"/>
          </p:nvPr>
        </p:nvSpPr>
        <p:spPr/>
        <p:txBody>
          <a:bodyPr/>
          <a:lstStyle/>
          <a:p>
            <a:endParaRPr lang="de-AT"/>
          </a:p>
        </p:txBody>
      </p:sp>
      <p:sp>
        <p:nvSpPr>
          <p:cNvPr id="12" name="Foliennummernplatzhalter 11"/>
          <p:cNvSpPr>
            <a:spLocks noGrp="1"/>
          </p:cNvSpPr>
          <p:nvPr>
            <p:ph type="sldNum" sz="quarter" idx="16"/>
          </p:nvPr>
        </p:nvSpPr>
        <p:spPr/>
        <p:txBody>
          <a:bodyPr/>
          <a:lstStyle/>
          <a:p>
            <a:fld id="{5B2BC5C0-9ED4-4B0F-9024-E05AFC91B385}" type="slidenum">
              <a:rPr lang="de-AT" smtClean="0"/>
              <a:pPr/>
              <a:t>‹#›</a:t>
            </a:fld>
            <a:endParaRPr lang="de-AT"/>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77BABFD6-E886-442D-A058-DDCF6B93A7EE}" type="datetime1">
              <a:rPr lang="de-AT" smtClean="0"/>
              <a:pPr/>
              <a:t>16.01.2024</a:t>
            </a:fld>
            <a:endParaRPr lang="de-AT"/>
          </a:p>
        </p:txBody>
      </p:sp>
      <p:sp>
        <p:nvSpPr>
          <p:cNvPr id="9" name="Fußzeilenplatzhalter 8"/>
          <p:cNvSpPr>
            <a:spLocks noGrp="1"/>
          </p:cNvSpPr>
          <p:nvPr>
            <p:ph type="ftr" sz="quarter" idx="12"/>
          </p:nvPr>
        </p:nvSpPr>
        <p:spPr/>
        <p:txBody>
          <a:bodyPr/>
          <a:lstStyle/>
          <a:p>
            <a:endParaRPr lang="de-AT"/>
          </a:p>
        </p:txBody>
      </p:sp>
      <p:sp>
        <p:nvSpPr>
          <p:cNvPr id="10" name="Foliennummernplatzhalter 9"/>
          <p:cNvSpPr>
            <a:spLocks noGrp="1"/>
          </p:cNvSpPr>
          <p:nvPr>
            <p:ph type="sldNum" sz="quarter" idx="13"/>
          </p:nvPr>
        </p:nvSpPr>
        <p:spPr/>
        <p:txBody>
          <a:bodyPr/>
          <a:lstStyle/>
          <a:p>
            <a:fld id="{5B2BC5C0-9ED4-4B0F-9024-E05AFC91B385}" type="slidenum">
              <a:rPr lang="de-AT" smtClean="0"/>
              <a:pPr/>
              <a:t>‹#›</a:t>
            </a:fld>
            <a:endParaRPr lang="de-AT"/>
          </a:p>
        </p:txBody>
      </p:sp>
      <p:sp>
        <p:nvSpPr>
          <p:cNvPr id="13" name="Rechteck 12"/>
          <p:cNvSpPr/>
          <p:nvPr userDrawn="1"/>
        </p:nvSpPr>
        <p:spPr>
          <a:xfrm>
            <a:off x="4359151" y="2329818"/>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14" name="Grafik 13" descr="Logo-für-VK.png"/>
          <p:cNvPicPr>
            <a:picLocks noChangeAspect="1"/>
          </p:cNvPicPr>
          <p:nvPr userDrawn="1"/>
        </p:nvPicPr>
        <p:blipFill>
          <a:blip r:embed="rId2" cstate="print"/>
          <a:stretch>
            <a:fillRect/>
          </a:stretch>
        </p:blipFill>
        <p:spPr>
          <a:xfrm>
            <a:off x="4503167" y="2492538"/>
            <a:ext cx="492443" cy="2252663"/>
          </a:xfrm>
          <a:prstGeom prst="rect">
            <a:avLst/>
          </a:prstGeom>
        </p:spPr>
      </p:pic>
      <p:sp>
        <p:nvSpPr>
          <p:cNvPr id="15" name="Textplatzhalter 10"/>
          <p:cNvSpPr>
            <a:spLocks noGrp="1"/>
          </p:cNvSpPr>
          <p:nvPr>
            <p:ph type="body" sz="quarter" idx="14" hasCustomPrompt="1"/>
          </p:nvPr>
        </p:nvSpPr>
        <p:spPr>
          <a:xfrm>
            <a:off x="5575627" y="2925131"/>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Tree>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Titelfolie kurz">
    <p:spTree>
      <p:nvGrpSpPr>
        <p:cNvPr id="1" name=""/>
        <p:cNvGrpSpPr/>
        <p:nvPr/>
      </p:nvGrpSpPr>
      <p:grpSpPr>
        <a:xfrm>
          <a:off x="0" y="0"/>
          <a:ext cx="0" cy="0"/>
          <a:chOff x="0" y="0"/>
          <a:chExt cx="0" cy="0"/>
        </a:xfrm>
      </p:grpSpPr>
      <p:sp>
        <p:nvSpPr>
          <p:cNvPr id="7" name="Titel 1"/>
          <p:cNvSpPr>
            <a:spLocks noGrp="1"/>
          </p:cNvSpPr>
          <p:nvPr>
            <p:ph type="ctrTitle" hasCustomPrompt="1"/>
          </p:nvPr>
        </p:nvSpPr>
        <p:spPr bwMode="white">
          <a:xfrm>
            <a:off x="465550" y="3059027"/>
            <a:ext cx="8210141" cy="690000"/>
          </a:xfrm>
          <a:prstGeom prst="rect">
            <a:avLst/>
          </a:prstGeom>
        </p:spPr>
        <p:txBody>
          <a:bodyPr tIns="0" anchor="t" anchorCtr="0">
            <a:noAutofit/>
          </a:bodyPr>
          <a:lstStyle>
            <a:lvl1pPr algn="l">
              <a:lnSpc>
                <a:spcPct val="100000"/>
              </a:lnSpc>
              <a:defRPr sz="4400" b="1" baseline="0">
                <a:solidFill>
                  <a:schemeClr val="bg1"/>
                </a:solidFill>
              </a:defRPr>
            </a:lvl1pPr>
          </a:lstStyle>
          <a:p>
            <a:r>
              <a:rPr lang="de-DE" dirty="0"/>
              <a:t>Titelfolie kurzer Titel</a:t>
            </a:r>
            <a:endParaRPr lang="de-AT" dirty="0"/>
          </a:p>
        </p:txBody>
      </p:sp>
      <p:sp>
        <p:nvSpPr>
          <p:cNvPr id="8" name="Untertitel 2"/>
          <p:cNvSpPr>
            <a:spLocks noGrp="1"/>
          </p:cNvSpPr>
          <p:nvPr>
            <p:ph type="subTitle" idx="1" hasCustomPrompt="1"/>
          </p:nvPr>
        </p:nvSpPr>
        <p:spPr bwMode="white">
          <a:xfrm>
            <a:off x="465550" y="3758532"/>
            <a:ext cx="8210141" cy="690000"/>
          </a:xfrm>
        </p:spPr>
        <p:txBody>
          <a:bodyPr tIns="0" bIns="0">
            <a:noAutofit/>
          </a:bodyPr>
          <a:lstStyle>
            <a:lvl1pPr marL="0" indent="0" algn="l">
              <a:lnSpc>
                <a:spcPct val="100000"/>
              </a:lnSpc>
              <a:spcBef>
                <a:spcPts val="0"/>
              </a:spcBef>
              <a:buNone/>
              <a:defRPr sz="4000">
                <a:solidFill>
                  <a:schemeClr val="bg1"/>
                </a:solidFill>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DE" dirty="0"/>
              <a:t>Untertitel</a:t>
            </a:r>
            <a:endParaRPr lang="de-AT" dirty="0"/>
          </a:p>
        </p:txBody>
      </p:sp>
    </p:spTree>
    <p:extLst>
      <p:ext uri="{BB962C8B-B14F-4D97-AF65-F5344CB8AC3E}">
        <p14:creationId xmlns:p14="http://schemas.microsoft.com/office/powerpoint/2010/main" val="64995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140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fld id="{F2BACE11-8A69-4526-BC16-D3F10F7FC235}" type="datetimeFigureOut">
              <a:rPr lang="de-AT" smtClean="0"/>
              <a:pPr/>
              <a:t>16.01.2024</a:t>
            </a:fld>
            <a:endParaRPr lang="de-AT"/>
          </a:p>
        </p:txBody>
      </p:sp>
      <p:sp>
        <p:nvSpPr>
          <p:cNvPr id="9" name="Fußzeilenplatzhalter 8"/>
          <p:cNvSpPr>
            <a:spLocks noGrp="1"/>
          </p:cNvSpPr>
          <p:nvPr>
            <p:ph type="ftr" sz="quarter" idx="12"/>
          </p:nvPr>
        </p:nvSpPr>
        <p:spPr/>
        <p:txBody>
          <a:bodyPr/>
          <a:lstStyle/>
          <a:p>
            <a:endParaRPr lang="de-AT"/>
          </a:p>
        </p:txBody>
      </p:sp>
      <p:sp>
        <p:nvSpPr>
          <p:cNvPr id="10" name="Foliennummernplatzhalter 9"/>
          <p:cNvSpPr>
            <a:spLocks noGrp="1"/>
          </p:cNvSpPr>
          <p:nvPr>
            <p:ph type="sldNum" sz="quarter" idx="13"/>
          </p:nvPr>
        </p:nvSpPr>
        <p:spPr/>
        <p:txBody>
          <a:bodyPr/>
          <a:lstStyle/>
          <a:p>
            <a:fld id="{5B2BC5C0-9ED4-4B0F-9024-E05AFC91B385}" type="slidenum">
              <a:rPr lang="de-AT" smtClean="0"/>
              <a:pPr/>
              <a:t>‹#›</a:t>
            </a:fld>
            <a:endParaRPr lang="de-AT"/>
          </a:p>
        </p:txBody>
      </p:sp>
    </p:spTree>
    <p:extLst>
      <p:ext uri="{BB962C8B-B14F-4D97-AF65-F5344CB8AC3E}">
        <p14:creationId xmlns:p14="http://schemas.microsoft.com/office/powerpoint/2010/main" val="11263041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kurz">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ieren 17"/>
          <p:cNvGrpSpPr/>
          <p:nvPr/>
        </p:nvGrpSpPr>
        <p:grpSpPr>
          <a:xfrm>
            <a:off x="287338" y="603319"/>
            <a:ext cx="8552850" cy="1731679"/>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p:nvPicPr>
        <p:blipFill>
          <a:blip r:embed="rId3" cstate="print"/>
          <a:stretch>
            <a:fillRect/>
          </a:stretch>
        </p:blipFill>
        <p:spPr>
          <a:xfrm>
            <a:off x="6556993" y="1066425"/>
            <a:ext cx="1874020" cy="975100"/>
          </a:xfrm>
          <a:prstGeom prst="rect">
            <a:avLst/>
          </a:prstGeom>
        </p:spPr>
      </p:pic>
      <p:sp>
        <p:nvSpPr>
          <p:cNvPr id="2" name="Titel 1"/>
          <p:cNvSpPr>
            <a:spLocks noGrp="1"/>
          </p:cNvSpPr>
          <p:nvPr>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6685846" y="5127682"/>
            <a:ext cx="1749600" cy="401894"/>
          </a:xfrm>
          <a:prstGeom prst="rect">
            <a:avLst/>
          </a:prstGeom>
        </p:spPr>
      </p:pic>
    </p:spTree>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700"/>
            </a:lvl1pPr>
            <a:lvl2pPr>
              <a:defRPr sz="155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A2DB17B5-6AED-43CB-B41F-314784B2024B}" type="datetime1">
              <a:rPr lang="de-AT" smtClean="0"/>
              <a:pPr/>
              <a:t>16.01.2024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5B2BC5C0-9ED4-4B0F-9024-E05AFC91B385}" type="slidenum">
              <a:rPr lang="de-AT" smtClean="0"/>
              <a:pPr/>
              <a:t>‹#›</a:t>
            </a:fld>
            <a:endParaRPr lang="de-AT"/>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ohne Bild">
    <p:spTree>
      <p:nvGrpSpPr>
        <p:cNvPr id="1" name=""/>
        <p:cNvGrpSpPr/>
        <p:nvPr/>
      </p:nvGrpSpPr>
      <p:grpSpPr>
        <a:xfrm>
          <a:off x="0" y="0"/>
          <a:ext cx="0" cy="0"/>
          <a:chOff x="0" y="0"/>
          <a:chExt cx="0" cy="0"/>
        </a:xfrm>
      </p:grpSpPr>
      <p:grpSp>
        <p:nvGrpSpPr>
          <p:cNvPr id="2" name="Gruppieren 11"/>
          <p:cNvGrpSpPr/>
          <p:nvPr/>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183" y="5129960"/>
            <a:ext cx="1749556" cy="402337"/>
          </a:xfrm>
          <a:prstGeom prst="rect">
            <a:avLst/>
          </a:prstGeom>
        </p:spPr>
      </p:pic>
      <p:pic>
        <p:nvPicPr>
          <p:cNvPr id="20" name="Bild 19"/>
          <p:cNvPicPr>
            <a:picLocks noChangeAspect="1"/>
          </p:cNvPicPr>
          <p:nvPr/>
        </p:nvPicPr>
        <p:blipFill>
          <a:blip r:embed="rId3" cstate="print"/>
          <a:stretch>
            <a:fillRect/>
          </a:stretch>
        </p:blipFill>
        <p:spPr>
          <a:xfrm>
            <a:off x="6556993" y="1066425"/>
            <a:ext cx="1874020" cy="975100"/>
          </a:xfrm>
          <a:prstGeom prst="rect">
            <a:avLst/>
          </a:prstGeom>
        </p:spPr>
      </p:pic>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Tree>
    <p:extLst>
      <p:ext uri="{BB962C8B-B14F-4D97-AF65-F5344CB8AC3E}">
        <p14:creationId xmlns:p14="http://schemas.microsoft.com/office/powerpoint/2010/main" val="154679611"/>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folie ohne Bild kurz">
    <p:spTree>
      <p:nvGrpSpPr>
        <p:cNvPr id="1" name=""/>
        <p:cNvGrpSpPr/>
        <p:nvPr/>
      </p:nvGrpSpPr>
      <p:grpSpPr>
        <a:xfrm>
          <a:off x="0" y="0"/>
          <a:ext cx="0" cy="0"/>
          <a:chOff x="0" y="0"/>
          <a:chExt cx="0" cy="0"/>
        </a:xfrm>
      </p:grpSpPr>
      <p:grpSp>
        <p:nvGrpSpPr>
          <p:cNvPr id="4" name="Gruppieren 12"/>
          <p:cNvGrpSpPr/>
          <p:nvPr/>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p:nvPicPr>
        <p:blipFill>
          <a:blip r:embed="rId2" cstate="print"/>
          <a:stretch>
            <a:fillRect/>
          </a:stretch>
        </p:blipFill>
        <p:spPr>
          <a:xfrm>
            <a:off x="6556993" y="1066425"/>
            <a:ext cx="1874020" cy="975100"/>
          </a:xfrm>
          <a:prstGeom prst="rect">
            <a:avLst/>
          </a:prstGeom>
          <a:ln w="19050">
            <a:noFill/>
          </a:ln>
        </p:spPr>
      </p:pic>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183" y="5129960"/>
            <a:ext cx="1749556" cy="402337"/>
          </a:xfrm>
          <a:prstGeom prst="rect">
            <a:avLst/>
          </a:prstGeom>
        </p:spPr>
      </p:pic>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Tree>
    <p:extLst>
      <p:ext uri="{BB962C8B-B14F-4D97-AF65-F5344CB8AC3E}">
        <p14:creationId xmlns:p14="http://schemas.microsoft.com/office/powerpoint/2010/main" val="1919268004"/>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Bild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uppieren 18"/>
          <p:cNvGrpSpPr/>
          <p:nvPr/>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p:nvPicPr>
        <p:blipFill>
          <a:blip r:embed="rId3" cstate="print"/>
          <a:stretch>
            <a:fillRect/>
          </a:stretch>
        </p:blipFill>
        <p:spPr>
          <a:xfrm>
            <a:off x="6556993" y="1066425"/>
            <a:ext cx="1874020" cy="975100"/>
          </a:xfrm>
          <a:prstGeom prst="rect">
            <a:avLst/>
          </a:prstGeom>
        </p:spPr>
      </p:pic>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846" y="5127682"/>
            <a:ext cx="1749600" cy="401894"/>
          </a:xfrm>
          <a:prstGeom prst="rect">
            <a:avLst/>
          </a:prstGeom>
        </p:spPr>
      </p:pic>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Tree>
    <p:extLst>
      <p:ext uri="{BB962C8B-B14F-4D97-AF65-F5344CB8AC3E}">
        <p14:creationId xmlns:p14="http://schemas.microsoft.com/office/powerpoint/2010/main" val="3042078111"/>
      </p:ext>
    </p:extLst>
  </p:cSld>
  <p:clrMapOvr>
    <a:masterClrMapping/>
  </p:clrMapOvr>
  <p:transition>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folie Bild 2 kurz">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ieren 12"/>
          <p:cNvGrpSpPr/>
          <p:nvPr/>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846" y="5127682"/>
            <a:ext cx="1749600" cy="401894"/>
          </a:xfrm>
          <a:prstGeom prst="rect">
            <a:avLst/>
          </a:prstGeom>
        </p:spPr>
      </p:pic>
      <p:pic>
        <p:nvPicPr>
          <p:cNvPr id="18" name="Bild 19"/>
          <p:cNvPicPr>
            <a:picLocks noChangeAspect="1"/>
          </p:cNvPicPr>
          <p:nvPr/>
        </p:nvPicPr>
        <p:blipFill>
          <a:blip r:embed="rId4" cstate="print"/>
          <a:stretch>
            <a:fillRect/>
          </a:stretch>
        </p:blipFill>
        <p:spPr>
          <a:xfrm>
            <a:off x="6556993" y="1066425"/>
            <a:ext cx="1874020" cy="97510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folie Bild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uppieren 15"/>
          <p:cNvGrpSpPr/>
          <p:nvPr/>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20" name="Bild 19"/>
          <p:cNvPicPr>
            <a:picLocks noChangeAspect="1"/>
          </p:cNvPicPr>
          <p:nvPr/>
        </p:nvPicPr>
        <p:blipFill>
          <a:blip r:embed="rId3" cstate="print"/>
          <a:stretch>
            <a:fillRect/>
          </a:stretch>
        </p:blipFill>
        <p:spPr>
          <a:xfrm>
            <a:off x="6556993" y="1066425"/>
            <a:ext cx="1874020" cy="975100"/>
          </a:xfrm>
          <a:prstGeom prst="rect">
            <a:avLst/>
          </a:prstGeom>
        </p:spPr>
      </p:pic>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6685846" y="5127682"/>
            <a:ext cx="1749600" cy="401894"/>
          </a:xfrm>
          <a:prstGeom prst="rect">
            <a:avLst/>
          </a:prstGeom>
        </p:spPr>
      </p:pic>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Tree>
    <p:extLst>
      <p:ext uri="{BB962C8B-B14F-4D97-AF65-F5344CB8AC3E}">
        <p14:creationId xmlns:p14="http://schemas.microsoft.com/office/powerpoint/2010/main" val="4188316379"/>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folie Bild 3 kurz">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ieren 12"/>
          <p:cNvGrpSpPr/>
          <p:nvPr/>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Textmasterformate durch Klicken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6685846" y="5127682"/>
            <a:ext cx="1749600" cy="401894"/>
          </a:xfrm>
          <a:prstGeom prst="rect">
            <a:avLst/>
          </a:prstGeom>
        </p:spPr>
      </p:pic>
      <p:pic>
        <p:nvPicPr>
          <p:cNvPr id="19" name="Bild 19"/>
          <p:cNvPicPr>
            <a:picLocks noChangeAspect="1"/>
          </p:cNvPicPr>
          <p:nvPr/>
        </p:nvPicPr>
        <p:blipFill>
          <a:blip r:embed="rId4" cstate="print"/>
          <a:stretch>
            <a:fillRect/>
          </a:stretch>
        </p:blipFill>
        <p:spPr>
          <a:xfrm>
            <a:off x="6556993" y="1066425"/>
            <a:ext cx="1874020" cy="975100"/>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fld id="{5B2BC5C0-9ED4-4B0F-9024-E05AFC91B385}" type="slidenum">
              <a:rPr lang="de-AT" smtClean="0"/>
              <a:pPr/>
              <a:t>‹#›</a:t>
            </a:fld>
            <a:endParaRPr lang="de-AT"/>
          </a:p>
        </p:txBody>
      </p:sp>
      <p:sp>
        <p:nvSpPr>
          <p:cNvPr id="7" name="Datumsplatzhalter 6"/>
          <p:cNvSpPr>
            <a:spLocks noGrp="1"/>
          </p:cNvSpPr>
          <p:nvPr>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77BABFD6-E886-442D-A058-DDCF6B93A7EE}" type="datetime1">
              <a:rPr lang="de-AT" smtClean="0"/>
              <a:pPr/>
              <a:t>16.01.2024</a:t>
            </a:fld>
            <a:endParaRPr lang="de-AT"/>
          </a:p>
        </p:txBody>
      </p:sp>
      <p:sp>
        <p:nvSpPr>
          <p:cNvPr id="18" name="Rechteck 17"/>
          <p:cNvSpPr/>
          <p:nvPr/>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pic>
        <p:nvPicPr>
          <p:cNvPr id="20" name="Bild 19"/>
          <p:cNvPicPr>
            <a:picLocks noChangeAspect="1"/>
          </p:cNvPicPr>
          <p:nvPr/>
        </p:nvPicPr>
        <p:blipFill>
          <a:blip r:embed="rId20" cstate="print"/>
          <a:stretch>
            <a:fillRect/>
          </a:stretch>
        </p:blipFill>
        <p:spPr>
          <a:xfrm>
            <a:off x="7711621" y="289576"/>
            <a:ext cx="1168210" cy="607850"/>
          </a:xfrm>
          <a:prstGeom prst="rect">
            <a:avLst/>
          </a:prstGeom>
        </p:spPr>
      </p:pic>
      <p:sp>
        <p:nvSpPr>
          <p:cNvPr id="15" name="Titelplatzhalter 14"/>
          <p:cNvSpPr>
            <a:spLocks noGrp="1"/>
          </p:cNvSpPr>
          <p:nvPr>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8" name="Grafik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792113" y="5341775"/>
            <a:ext cx="1083600" cy="249400"/>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6" r:id="rId17"/>
    <p:sldLayoutId id="2147483767" r:id="rId18"/>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7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5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wu.ac.at/programs/en/master/i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18" Type="http://schemas.openxmlformats.org/officeDocument/2006/relationships/image" Target="../media/image41.jp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gif"/><Relationship Id="rId17" Type="http://schemas.openxmlformats.org/officeDocument/2006/relationships/image" Target="../media/image40.png"/><Relationship Id="rId2" Type="http://schemas.openxmlformats.org/officeDocument/2006/relationships/notesSlide" Target="../notesSlides/notesSlide20.xml"/><Relationship Id="rId16"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34.jp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jp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146969" y="3045354"/>
            <a:ext cx="5894917" cy="951178"/>
          </a:xfrm>
          <a:prstGeom prst="rect">
            <a:avLst/>
          </a:prstGeom>
          <a:noFill/>
          <a:ln w="9525">
            <a:noFill/>
            <a:round/>
            <a:headEnd/>
            <a:tailEnd/>
          </a:ln>
        </p:spPr>
        <p:txBody>
          <a:bodyPr lIns="0" tIns="11400" rIns="0" bIns="0"/>
          <a:lstStyle/>
          <a:p>
            <a:pPr>
              <a:lnSpc>
                <a:spcPct val="98000"/>
              </a:lnSpc>
              <a:tabLst>
                <a:tab pos="0" algn="l"/>
                <a:tab pos="373048" algn="l"/>
                <a:tab pos="747418" algn="l"/>
                <a:tab pos="1121788" algn="l"/>
                <a:tab pos="1496159" algn="l"/>
                <a:tab pos="1870529" algn="l"/>
                <a:tab pos="2244900" algn="l"/>
                <a:tab pos="2619270" algn="l"/>
                <a:tab pos="2993641" algn="l"/>
                <a:tab pos="3368011" algn="l"/>
                <a:tab pos="3742382" algn="l"/>
                <a:tab pos="4116752" algn="l"/>
                <a:tab pos="4491123" algn="l"/>
                <a:tab pos="4865493" algn="l"/>
                <a:tab pos="5239864" algn="l"/>
                <a:tab pos="5614234" algn="l"/>
                <a:tab pos="5988605" algn="l"/>
                <a:tab pos="6362975" algn="l"/>
                <a:tab pos="6737345" algn="l"/>
                <a:tab pos="7111716" algn="l"/>
                <a:tab pos="7486086" algn="l"/>
              </a:tabLst>
            </a:pPr>
            <a:endParaRPr lang="de-AT" sz="3000" b="1" dirty="0">
              <a:solidFill>
                <a:srgbClr val="FFFFFF"/>
              </a:solidFill>
              <a:latin typeface="Verdana" pitchFamily="32" charset="0"/>
            </a:endParaRPr>
          </a:p>
        </p:txBody>
      </p:sp>
      <p:sp>
        <p:nvSpPr>
          <p:cNvPr id="11267" name="Text Box 2"/>
          <p:cNvSpPr txBox="1">
            <a:spLocks noChangeArrowheads="1"/>
          </p:cNvSpPr>
          <p:nvPr/>
        </p:nvSpPr>
        <p:spPr bwMode="auto">
          <a:xfrm>
            <a:off x="1146969" y="4004470"/>
            <a:ext cx="6545378" cy="953264"/>
          </a:xfrm>
          <a:prstGeom prst="rect">
            <a:avLst/>
          </a:prstGeom>
          <a:noFill/>
          <a:ln w="9525">
            <a:noFill/>
            <a:round/>
            <a:headEnd/>
            <a:tailEnd/>
          </a:ln>
        </p:spPr>
        <p:txBody>
          <a:bodyPr lIns="0" tIns="11400" rIns="0" bIns="0"/>
          <a:lstStyle/>
          <a:p>
            <a:pPr>
              <a:lnSpc>
                <a:spcPct val="98000"/>
              </a:lnSpc>
              <a:spcAft>
                <a:spcPts val="500"/>
              </a:spcAft>
              <a:tabLst>
                <a:tab pos="0" algn="l"/>
                <a:tab pos="373048" algn="l"/>
                <a:tab pos="747418" algn="l"/>
                <a:tab pos="1121788" algn="l"/>
                <a:tab pos="1496159" algn="l"/>
                <a:tab pos="1870529" algn="l"/>
                <a:tab pos="2244900" algn="l"/>
                <a:tab pos="2619270" algn="l"/>
                <a:tab pos="2993641" algn="l"/>
                <a:tab pos="3368011" algn="l"/>
                <a:tab pos="3742382" algn="l"/>
                <a:tab pos="4116752" algn="l"/>
                <a:tab pos="4491123" algn="l"/>
                <a:tab pos="4865493" algn="l"/>
                <a:tab pos="5239864" algn="l"/>
                <a:tab pos="5614234" algn="l"/>
                <a:tab pos="5988605" algn="l"/>
                <a:tab pos="6362975" algn="l"/>
                <a:tab pos="6737345" algn="l"/>
                <a:tab pos="7111716" algn="l"/>
                <a:tab pos="7486086" algn="l"/>
              </a:tabLst>
            </a:pPr>
            <a:endParaRPr lang="de-DE" sz="1500" dirty="0">
              <a:solidFill>
                <a:srgbClr val="FFFFFF"/>
              </a:solidFill>
              <a:latin typeface="Verdana" pitchFamily="32" charset="0"/>
            </a:endParaRPr>
          </a:p>
        </p:txBody>
      </p:sp>
      <p:sp>
        <p:nvSpPr>
          <p:cNvPr id="2" name="Titel 1"/>
          <p:cNvSpPr>
            <a:spLocks noGrp="1"/>
          </p:cNvSpPr>
          <p:nvPr>
            <p:ph type="ctrTitle"/>
          </p:nvPr>
        </p:nvSpPr>
        <p:spPr>
          <a:xfrm>
            <a:off x="605408" y="1731639"/>
            <a:ext cx="5466982" cy="516714"/>
          </a:xfrm>
        </p:spPr>
        <p:txBody>
          <a:bodyPr/>
          <a:lstStyle/>
          <a:p>
            <a:r>
              <a:rPr lang="de-DE" dirty="0">
                <a:solidFill>
                  <a:srgbClr val="FFFFFF"/>
                </a:solidFill>
                <a:latin typeface="Verdana" pitchFamily="32" charset="0"/>
              </a:rPr>
              <a:t>SBWL Information Management &amp; Control</a:t>
            </a:r>
            <a:endParaRPr lang="en-US" dirty="0"/>
          </a:p>
        </p:txBody>
      </p:sp>
      <p:sp>
        <p:nvSpPr>
          <p:cNvPr id="4" name="Textplatzhalter 3"/>
          <p:cNvSpPr>
            <a:spLocks noGrp="1"/>
          </p:cNvSpPr>
          <p:nvPr>
            <p:ph type="body" sz="quarter" idx="11"/>
          </p:nvPr>
        </p:nvSpPr>
        <p:spPr>
          <a:xfrm>
            <a:off x="287338" y="2642906"/>
            <a:ext cx="5292774" cy="882495"/>
          </a:xfrm>
        </p:spPr>
        <p:txBody>
          <a:bodyPr/>
          <a:lstStyle/>
          <a:p>
            <a:r>
              <a:rPr lang="en-US" dirty="0" smtClean="0">
                <a:latin typeface="Verdana" pitchFamily="32" charset="0"/>
              </a:rPr>
              <a:t>Dr. </a:t>
            </a:r>
            <a:r>
              <a:rPr lang="en-US" dirty="0" err="1" smtClean="0">
                <a:latin typeface="Verdana" pitchFamily="32" charset="0"/>
              </a:rPr>
              <a:t>Everist</a:t>
            </a:r>
            <a:r>
              <a:rPr lang="en-US" dirty="0" smtClean="0">
                <a:latin typeface="Verdana" pitchFamily="32" charset="0"/>
              </a:rPr>
              <a:t> </a:t>
            </a:r>
            <a:r>
              <a:rPr lang="en-US" dirty="0" err="1" smtClean="0">
                <a:latin typeface="Verdana" pitchFamily="32" charset="0"/>
              </a:rPr>
              <a:t>Limaj</a:t>
            </a:r>
            <a:endParaRPr lang="en-US" dirty="0">
              <a:latin typeface="Verdana" pitchFamily="32" charset="0"/>
            </a:endParaRPr>
          </a:p>
          <a:p>
            <a:r>
              <a:rPr lang="en-US" dirty="0" smtClean="0">
                <a:latin typeface="Verdana" pitchFamily="32" charset="0"/>
              </a:rPr>
              <a:t>(Assistant Professor and Coordinator of the Specialization)</a:t>
            </a:r>
            <a:endParaRPr lang="en-US" dirty="0">
              <a:latin typeface="Verdana" pitchFamily="32" charset="0"/>
            </a:endParaRPr>
          </a:p>
        </p:txBody>
      </p:sp>
    </p:spTree>
    <p:extLst>
      <p:ext uri="{BB962C8B-B14F-4D97-AF65-F5344CB8AC3E}">
        <p14:creationId xmlns:p14="http://schemas.microsoft.com/office/powerpoint/2010/main" val="4019726457"/>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lnSpc>
                <a:spcPct val="150000"/>
              </a:lnSpc>
              <a:buNone/>
            </a:pPr>
            <a:r>
              <a:rPr lang="en-GB" sz="1800" dirty="0" smtClean="0">
                <a:sym typeface="Wingdings" pitchFamily="2" charset="2"/>
              </a:rPr>
              <a:t>Goal:</a:t>
            </a:r>
            <a:endParaRPr lang="en-GB" sz="1800" dirty="0">
              <a:sym typeface="Wingdings" pitchFamily="2" charset="2"/>
            </a:endParaRPr>
          </a:p>
          <a:p>
            <a:pPr marL="0" indent="0" algn="ctr">
              <a:lnSpc>
                <a:spcPct val="150000"/>
              </a:lnSpc>
              <a:buNone/>
            </a:pPr>
            <a:r>
              <a:rPr lang="en-GB" sz="1800" dirty="0">
                <a:cs typeface="Arial Unicode MS" charset="0"/>
                <a:sym typeface="Wingdings" pitchFamily="2" charset="2"/>
              </a:rPr>
              <a:t>Develop a profound understanding</a:t>
            </a:r>
            <a:r>
              <a:rPr lang="en-GB" sz="1800" b="1" dirty="0">
                <a:solidFill>
                  <a:srgbClr val="0070C0"/>
                </a:solidFill>
                <a:cs typeface="Arial Unicode MS" charset="0"/>
                <a:sym typeface="Wingdings" pitchFamily="2" charset="2"/>
              </a:rPr>
              <a:t> </a:t>
            </a:r>
            <a:r>
              <a:rPr lang="en-GB" sz="1800" dirty="0">
                <a:cs typeface="Arial Unicode MS" charset="0"/>
                <a:sym typeface="Wingdings" pitchFamily="2" charset="2"/>
              </a:rPr>
              <a:t>on </a:t>
            </a:r>
            <a:r>
              <a:rPr lang="en-GB" sz="1800" b="1" dirty="0">
                <a:solidFill>
                  <a:srgbClr val="0070C0"/>
                </a:solidFill>
                <a:cs typeface="Arial Unicode MS" charset="0"/>
                <a:sym typeface="Wingdings" pitchFamily="2" charset="2"/>
              </a:rPr>
              <a:t>operational management </a:t>
            </a:r>
            <a:r>
              <a:rPr lang="en-GB" sz="1800" dirty="0">
                <a:cs typeface="Arial Unicode MS" charset="0"/>
                <a:sym typeface="Wingdings" pitchFamily="2" charset="2"/>
              </a:rPr>
              <a:t>of </a:t>
            </a:r>
            <a:r>
              <a:rPr lang="en-GB" sz="1800" b="1" dirty="0">
                <a:solidFill>
                  <a:srgbClr val="0070C0"/>
                </a:solidFill>
                <a:cs typeface="Arial Unicode MS" charset="0"/>
                <a:sym typeface="Wingdings" pitchFamily="2" charset="2"/>
              </a:rPr>
              <a:t>I</a:t>
            </a:r>
            <a:r>
              <a:rPr lang="en-GB" sz="1800" b="1" dirty="0" smtClean="0">
                <a:solidFill>
                  <a:srgbClr val="0070C0"/>
                </a:solidFill>
                <a:cs typeface="Arial Unicode MS" charset="0"/>
                <a:sym typeface="Wingdings" pitchFamily="2" charset="2"/>
              </a:rPr>
              <a:t>nformation Systems </a:t>
            </a:r>
            <a:r>
              <a:rPr lang="en-GB" sz="1800" dirty="0">
                <a:cs typeface="Arial Unicode MS" charset="0"/>
                <a:sym typeface="Wingdings" pitchFamily="2" charset="2"/>
              </a:rPr>
              <a:t>in companies </a:t>
            </a:r>
          </a:p>
          <a:p>
            <a:endParaRPr lang="en-GB" sz="1500" dirty="0" smtClean="0"/>
          </a:p>
          <a:p>
            <a:endParaRPr lang="en-GB" sz="1500" dirty="0"/>
          </a:p>
          <a:p>
            <a:r>
              <a:rPr lang="en-GB" sz="1500" u="sng" dirty="0"/>
              <a:t>Content</a:t>
            </a:r>
            <a:r>
              <a:rPr lang="en-GB" sz="1500" dirty="0"/>
              <a:t>:</a:t>
            </a:r>
          </a:p>
          <a:p>
            <a:pPr>
              <a:buFont typeface="Wingdings" panose="05000000000000000000" pitchFamily="2" charset="2"/>
              <a:buChar char="§"/>
            </a:pPr>
            <a:r>
              <a:rPr lang="en-GB" sz="1500" b="1" dirty="0" smtClean="0">
                <a:solidFill>
                  <a:srgbClr val="0070C0"/>
                </a:solidFill>
                <a:cs typeface="Arial Unicode MS" charset="0"/>
              </a:rPr>
              <a:t>IS/IT </a:t>
            </a:r>
            <a:r>
              <a:rPr lang="en-GB" sz="1500" b="1" dirty="0">
                <a:solidFill>
                  <a:srgbClr val="0070C0"/>
                </a:solidFill>
                <a:cs typeface="Arial Unicode MS" charset="0"/>
              </a:rPr>
              <a:t>Service Management: </a:t>
            </a:r>
            <a:r>
              <a:rPr lang="en-GB" sz="1500" dirty="0">
                <a:cs typeface="Arial Unicode MS" charset="0"/>
              </a:rPr>
              <a:t>processes, functions, frameworks, standards </a:t>
            </a:r>
            <a:r>
              <a:rPr lang="en-GB" sz="1500" dirty="0"/>
              <a:t>(ITIL, ISO/IEC 20000, CMMI-SVC …)</a:t>
            </a:r>
          </a:p>
          <a:p>
            <a:pPr>
              <a:buFont typeface="Wingdings" panose="05000000000000000000" pitchFamily="2" charset="2"/>
              <a:buChar char="§"/>
            </a:pPr>
            <a:r>
              <a:rPr lang="en-GB" sz="1500" b="1" dirty="0">
                <a:solidFill>
                  <a:srgbClr val="0070C0"/>
                </a:solidFill>
                <a:cs typeface="Arial Unicode MS" charset="0"/>
              </a:rPr>
              <a:t>IS/IT Systems Management (Technical Management):</a:t>
            </a:r>
            <a:r>
              <a:rPr lang="en-GB" sz="1500" b="1" dirty="0">
                <a:solidFill>
                  <a:srgbClr val="0099CC"/>
                </a:solidFill>
                <a:cs typeface="Arial Unicode MS" charset="0"/>
              </a:rPr>
              <a:t> </a:t>
            </a:r>
            <a:r>
              <a:rPr lang="en-GB" sz="1500" dirty="0">
                <a:cs typeface="Arial Unicode MS" charset="0"/>
              </a:rPr>
              <a:t>Processes, function, frameworks (TOGAF, FCAPS, ISO/IEC 2700n …)</a:t>
            </a:r>
          </a:p>
          <a:p>
            <a:pPr>
              <a:buFont typeface="Wingdings" panose="05000000000000000000" pitchFamily="2" charset="2"/>
              <a:buChar char="§"/>
            </a:pPr>
            <a:r>
              <a:rPr lang="en-GB" sz="1500" dirty="0" smtClean="0">
                <a:cs typeface="Arial Unicode MS" charset="0"/>
              </a:rPr>
              <a:t>Relevance </a:t>
            </a:r>
            <a:r>
              <a:rPr lang="en-GB" sz="1500" dirty="0">
                <a:cs typeface="Arial Unicode MS" charset="0"/>
              </a:rPr>
              <a:t>and application in companies</a:t>
            </a:r>
          </a:p>
          <a:p>
            <a:pPr marL="0" indent="0">
              <a:buNone/>
            </a:pPr>
            <a:endParaRPr lang="en-US" sz="1500" dirty="0"/>
          </a:p>
          <a:p>
            <a:endParaRPr lang="de-DE" sz="1500" dirty="0"/>
          </a:p>
          <a:p>
            <a:endParaRPr lang="de-DE" sz="1500" dirty="0"/>
          </a:p>
          <a:p>
            <a:endParaRPr lang="de-DE" sz="1500" dirty="0"/>
          </a:p>
          <a:p>
            <a:endParaRPr lang="de-DE" sz="1500"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4EC6A729-E84B-423F-951F-F80CA320C96D}" type="slidenum">
              <a:rPr lang="de-AT" smtClean="0"/>
              <a:pPr>
                <a:defRPr/>
              </a:pPr>
              <a:t>10</a:t>
            </a:fld>
            <a:endParaRPr lang="de-AT" dirty="0"/>
          </a:p>
        </p:txBody>
      </p:sp>
      <p:sp>
        <p:nvSpPr>
          <p:cNvPr id="2" name="Titel 1"/>
          <p:cNvSpPr>
            <a:spLocks noGrp="1"/>
          </p:cNvSpPr>
          <p:nvPr>
            <p:ph type="title"/>
          </p:nvPr>
        </p:nvSpPr>
        <p:spPr/>
        <p:txBody>
          <a:bodyPr/>
          <a:lstStyle/>
          <a:p>
            <a:r>
              <a:rPr lang="en-US" dirty="0">
                <a:cs typeface="Arial"/>
              </a:rPr>
              <a:t>Course 4 - IS Operations Management and Control</a:t>
            </a:r>
          </a:p>
        </p:txBody>
      </p:sp>
    </p:spTree>
    <p:extLst>
      <p:ext uri="{BB962C8B-B14F-4D97-AF65-F5344CB8AC3E}">
        <p14:creationId xmlns:p14="http://schemas.microsoft.com/office/powerpoint/2010/main" val="21585713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Wingdings" panose="05000000000000000000" pitchFamily="2" charset="2"/>
              <a:buChar char="§"/>
            </a:pPr>
            <a:r>
              <a:rPr lang="en-GB" sz="2000" dirty="0"/>
              <a:t>Final course</a:t>
            </a:r>
          </a:p>
          <a:p>
            <a:pPr>
              <a:buFont typeface="Wingdings" panose="05000000000000000000" pitchFamily="2" charset="2"/>
              <a:buChar char="§"/>
            </a:pPr>
            <a:r>
              <a:rPr lang="en-GB" sz="2000" b="1" dirty="0">
                <a:solidFill>
                  <a:srgbClr val="0070C0"/>
                </a:solidFill>
                <a:cs typeface="Arial Unicode MS" charset="0"/>
              </a:rPr>
              <a:t>Different </a:t>
            </a:r>
            <a:r>
              <a:rPr lang="en-GB" sz="2000" b="1" dirty="0" smtClean="0">
                <a:solidFill>
                  <a:srgbClr val="0070C0"/>
                </a:solidFill>
                <a:cs typeface="Arial Unicode MS" charset="0"/>
              </a:rPr>
              <a:t>topics (to fit your interests)</a:t>
            </a:r>
            <a:endParaRPr lang="en-GB" sz="2000" b="1" dirty="0">
              <a:solidFill>
                <a:srgbClr val="0070C0"/>
              </a:solidFill>
              <a:cs typeface="Arial Unicode MS" charset="0"/>
            </a:endParaRPr>
          </a:p>
          <a:p>
            <a:pPr>
              <a:buFont typeface="Wingdings" panose="05000000000000000000" pitchFamily="2" charset="2"/>
              <a:buChar char="§"/>
            </a:pPr>
            <a:r>
              <a:rPr lang="en-GB" sz="2000" dirty="0"/>
              <a:t>Preparation for future research projects (e.g., Bachelor thesis)</a:t>
            </a:r>
          </a:p>
          <a:p>
            <a:pPr marL="0" indent="0">
              <a:buNone/>
            </a:pPr>
            <a:endParaRPr lang="de-AT" sz="2000"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4EC6A729-E84B-423F-951F-F80CA320C96D}" type="slidenum">
              <a:rPr lang="de-AT" smtClean="0"/>
              <a:pPr>
                <a:defRPr/>
              </a:pPr>
              <a:t>11</a:t>
            </a:fld>
            <a:endParaRPr lang="de-AT" dirty="0"/>
          </a:p>
        </p:txBody>
      </p:sp>
      <p:sp>
        <p:nvSpPr>
          <p:cNvPr id="2" name="Titel 1"/>
          <p:cNvSpPr>
            <a:spLocks noGrp="1"/>
          </p:cNvSpPr>
          <p:nvPr>
            <p:ph type="title"/>
          </p:nvPr>
        </p:nvSpPr>
        <p:spPr/>
        <p:txBody>
          <a:bodyPr/>
          <a:lstStyle/>
          <a:p>
            <a:r>
              <a:rPr lang="en-GB" dirty="0">
                <a:cs typeface="Arial"/>
              </a:rPr>
              <a:t>Course 5</a:t>
            </a:r>
            <a:br>
              <a:rPr lang="en-GB" dirty="0">
                <a:cs typeface="Arial"/>
              </a:rPr>
            </a:br>
            <a:r>
              <a:rPr lang="en-GB" dirty="0">
                <a:cs typeface="Arial"/>
              </a:rPr>
              <a:t>Research Seminar  </a:t>
            </a:r>
          </a:p>
        </p:txBody>
      </p:sp>
      <p:pic>
        <p:nvPicPr>
          <p:cNvPr id="1027" name="Picture 3"/>
          <p:cNvPicPr>
            <a:picLocks noChangeAspect="1" noChangeArrowheads="1"/>
          </p:cNvPicPr>
          <p:nvPr/>
        </p:nvPicPr>
        <p:blipFill>
          <a:blip r:embed="rId3" cstate="print"/>
          <a:srcRect/>
          <a:stretch>
            <a:fillRect/>
          </a:stretch>
        </p:blipFill>
        <p:spPr bwMode="auto">
          <a:xfrm>
            <a:off x="4331973" y="3507259"/>
            <a:ext cx="2814960" cy="1878986"/>
          </a:xfrm>
          <a:prstGeom prst="rect">
            <a:avLst/>
          </a:prstGeom>
          <a:noFill/>
          <a:ln w="9525">
            <a:noFill/>
            <a:miter lim="800000"/>
            <a:headEnd/>
            <a:tailEnd/>
          </a:ln>
        </p:spPr>
      </p:pic>
    </p:spTree>
    <p:extLst>
      <p:ext uri="{BB962C8B-B14F-4D97-AF65-F5344CB8AC3E}">
        <p14:creationId xmlns:p14="http://schemas.microsoft.com/office/powerpoint/2010/main" val="16129384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9" y="1344613"/>
            <a:ext cx="8216844" cy="3853905"/>
          </a:xfrm>
        </p:spPr>
        <p:txBody>
          <a:bodyPr>
            <a:normAutofit fontScale="92500" lnSpcReduction="10000"/>
          </a:bodyPr>
          <a:lstStyle/>
          <a:p>
            <a:pPr>
              <a:spcAft>
                <a:spcPts val="1000"/>
              </a:spcAft>
              <a:buFont typeface="Wingdings" panose="05000000000000000000" pitchFamily="2" charset="2"/>
              <a:buChar char="§"/>
            </a:pPr>
            <a:r>
              <a:rPr lang="en-GB" sz="2000" dirty="0"/>
              <a:t>Per semester / term</a:t>
            </a:r>
          </a:p>
          <a:p>
            <a:pPr lvl="1">
              <a:spcAft>
                <a:spcPts val="1000"/>
              </a:spcAft>
              <a:buFont typeface="Wingdings" panose="05000000000000000000" pitchFamily="2" charset="2"/>
              <a:buChar char="§"/>
            </a:pPr>
            <a:r>
              <a:rPr lang="en-GB" sz="1800" b="1" kern="1200" dirty="0">
                <a:solidFill>
                  <a:srgbClr val="0070C0"/>
                </a:solidFill>
                <a:cs typeface="Arial Unicode MS" charset="0"/>
              </a:rPr>
              <a:t>30 students </a:t>
            </a:r>
          </a:p>
          <a:p>
            <a:pPr lvl="1">
              <a:spcAft>
                <a:spcPts val="1000"/>
              </a:spcAft>
              <a:buFont typeface="Wingdings" panose="05000000000000000000" pitchFamily="2" charset="2"/>
              <a:buChar char="§"/>
            </a:pPr>
            <a:r>
              <a:rPr lang="en-GB" sz="1800" dirty="0" smtClean="0"/>
              <a:t>Duration </a:t>
            </a:r>
            <a:r>
              <a:rPr lang="en-GB" sz="1800" dirty="0"/>
              <a:t>(min</a:t>
            </a:r>
            <a:r>
              <a:rPr lang="en-GB" sz="1800" dirty="0" smtClean="0"/>
              <a:t>.): </a:t>
            </a:r>
            <a:r>
              <a:rPr lang="en-GB" sz="1800" b="1" dirty="0">
                <a:solidFill>
                  <a:srgbClr val="0070C0"/>
                </a:solidFill>
                <a:cs typeface="Arial Unicode MS" charset="0"/>
              </a:rPr>
              <a:t>2</a:t>
            </a:r>
            <a:r>
              <a:rPr lang="en-GB" sz="1800" dirty="0"/>
              <a:t> </a:t>
            </a:r>
            <a:r>
              <a:rPr lang="en-GB" sz="1800" b="1" kern="1200" dirty="0">
                <a:solidFill>
                  <a:srgbClr val="0070C0"/>
                </a:solidFill>
                <a:cs typeface="Arial Unicode MS" charset="0"/>
              </a:rPr>
              <a:t>semesters</a:t>
            </a:r>
          </a:p>
          <a:p>
            <a:pPr lvl="1">
              <a:spcAft>
                <a:spcPts val="1000"/>
              </a:spcAft>
              <a:buFont typeface="Wingdings" panose="05000000000000000000" pitchFamily="2" charset="2"/>
              <a:buChar char="§"/>
            </a:pPr>
            <a:r>
              <a:rPr lang="en-GB" sz="1800" dirty="0"/>
              <a:t>Every course at least </a:t>
            </a:r>
            <a:r>
              <a:rPr lang="en-GB" sz="1800" b="1" dirty="0">
                <a:solidFill>
                  <a:srgbClr val="0070C0"/>
                </a:solidFill>
                <a:cs typeface="Arial Unicode MS" charset="0"/>
              </a:rPr>
              <a:t>1x </a:t>
            </a:r>
            <a:r>
              <a:rPr lang="en-GB" sz="1800" dirty="0"/>
              <a:t>per semester</a:t>
            </a:r>
          </a:p>
          <a:p>
            <a:pPr lvl="1">
              <a:spcAft>
                <a:spcPts val="1000"/>
              </a:spcAft>
              <a:buFont typeface="Wingdings" panose="05000000000000000000" pitchFamily="2" charset="2"/>
              <a:buChar char="§"/>
            </a:pPr>
            <a:r>
              <a:rPr lang="en-GB" sz="1800" dirty="0" smtClean="0"/>
              <a:t>Courses </a:t>
            </a:r>
            <a:r>
              <a:rPr lang="en-GB" sz="1800" dirty="0"/>
              <a:t>in </a:t>
            </a:r>
            <a:r>
              <a:rPr lang="en-GB" sz="1800" b="1" dirty="0">
                <a:solidFill>
                  <a:srgbClr val="0070C0"/>
                </a:solidFill>
                <a:cs typeface="Arial Unicode MS" charset="0"/>
              </a:rPr>
              <a:t>English</a:t>
            </a:r>
            <a:endParaRPr lang="en-GB" sz="1800" dirty="0"/>
          </a:p>
          <a:p>
            <a:pPr lvl="2">
              <a:spcAft>
                <a:spcPts val="1000"/>
              </a:spcAft>
              <a:buFont typeface="Wingdings" panose="05000000000000000000" pitchFamily="2" charset="2"/>
              <a:buChar char="§"/>
            </a:pPr>
            <a:r>
              <a:rPr lang="en-GB" sz="1600" i="1" dirty="0"/>
              <a:t>Reason: English is the world-wide language in information systems. In addition, </a:t>
            </a:r>
            <a:r>
              <a:rPr lang="en-GB" sz="1600" i="1" dirty="0" smtClean="0"/>
              <a:t>to qualify for </a:t>
            </a:r>
            <a:r>
              <a:rPr lang="en-GB" sz="1600" i="1" dirty="0"/>
              <a:t>the Information Systems Master at WU, you have to verify </a:t>
            </a:r>
            <a:r>
              <a:rPr lang="en-GB" sz="1600" i="1" dirty="0" smtClean="0"/>
              <a:t>IT-related </a:t>
            </a:r>
            <a:r>
              <a:rPr lang="en-GB" sz="1600" i="1" dirty="0"/>
              <a:t>courses in English</a:t>
            </a:r>
            <a:r>
              <a:rPr lang="en-GB" sz="1600" dirty="0"/>
              <a:t> (see </a:t>
            </a:r>
            <a:r>
              <a:rPr lang="en-GB" sz="1600" dirty="0">
                <a:solidFill>
                  <a:srgbClr val="0070C0"/>
                </a:solidFill>
                <a:hlinkClick r:id="rId3"/>
              </a:rPr>
              <a:t>http://www.wu.ac.at/programs/en/master/is</a:t>
            </a:r>
            <a:r>
              <a:rPr lang="en-GB" sz="1600" dirty="0"/>
              <a:t>)</a:t>
            </a:r>
          </a:p>
          <a:p>
            <a:pPr lvl="2">
              <a:spcAft>
                <a:spcPts val="1000"/>
              </a:spcAft>
              <a:buFont typeface="Wingdings" panose="05000000000000000000" pitchFamily="2" charset="2"/>
              <a:buChar char="§"/>
            </a:pPr>
            <a:r>
              <a:rPr lang="en-GB" sz="1600" b="1" dirty="0"/>
              <a:t>„PI“ for all courses</a:t>
            </a:r>
            <a:endParaRPr lang="en-GB" sz="1600" dirty="0"/>
          </a:p>
          <a:p>
            <a:pPr>
              <a:spcAft>
                <a:spcPts val="1000"/>
              </a:spcAft>
              <a:buFont typeface="Wingdings" panose="05000000000000000000" pitchFamily="2" charset="2"/>
              <a:buChar char="§"/>
            </a:pPr>
            <a:r>
              <a:rPr lang="en-GB" sz="2000" dirty="0"/>
              <a:t>Acceptance of students </a:t>
            </a:r>
            <a:r>
              <a:rPr lang="en-GB" sz="2000" b="1" dirty="0">
                <a:solidFill>
                  <a:srgbClr val="0070C0"/>
                </a:solidFill>
              </a:rPr>
              <a:t>based on average grades </a:t>
            </a:r>
            <a:br>
              <a:rPr lang="en-GB" sz="2000" b="1" dirty="0">
                <a:solidFill>
                  <a:srgbClr val="0070C0"/>
                </a:solidFill>
              </a:rPr>
            </a:br>
            <a:r>
              <a:rPr lang="en-GB" sz="2000" dirty="0"/>
              <a:t>(</a:t>
            </a:r>
            <a:r>
              <a:rPr lang="en-GB" sz="2000" kern="1200" dirty="0">
                <a:cs typeface="Arial Unicode MS" charset="0"/>
              </a:rPr>
              <a:t>ranking of all successfully completed ECTS)</a:t>
            </a:r>
            <a:endParaRPr lang="en-GB" sz="2000" dirty="0"/>
          </a:p>
          <a:p>
            <a:pPr>
              <a:buFont typeface="Arial" pitchFamily="34" charset="0"/>
              <a:buChar char="•"/>
            </a:pPr>
            <a:endParaRPr lang="de-DE" dirty="0"/>
          </a:p>
          <a:p>
            <a:endParaRPr lang="de-DE" sz="1500" dirty="0"/>
          </a:p>
          <a:p>
            <a:endParaRPr lang="de-AT" sz="1500" dirty="0"/>
          </a:p>
          <a:p>
            <a:endParaRPr lang="de-AT"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12</a:t>
            </a:fld>
            <a:endParaRPr lang="de-AT" dirty="0"/>
          </a:p>
        </p:txBody>
      </p:sp>
      <p:sp>
        <p:nvSpPr>
          <p:cNvPr id="2" name="Titel 1"/>
          <p:cNvSpPr>
            <a:spLocks noGrp="1"/>
          </p:cNvSpPr>
          <p:nvPr>
            <p:ph type="title"/>
          </p:nvPr>
        </p:nvSpPr>
        <p:spPr/>
        <p:txBody>
          <a:bodyPr/>
          <a:lstStyle/>
          <a:p>
            <a:r>
              <a:rPr lang="de-AT" dirty="0"/>
              <a:t>SBWL IMC</a:t>
            </a:r>
            <a:br>
              <a:rPr lang="de-AT" dirty="0"/>
            </a:br>
            <a:r>
              <a:rPr lang="de-AT" dirty="0"/>
              <a:t>Facts &amp; </a:t>
            </a:r>
            <a:r>
              <a:rPr lang="en-US" dirty="0" smtClean="0"/>
              <a:t>Figures</a:t>
            </a:r>
            <a:endParaRPr lang="en-US" dirty="0"/>
          </a:p>
        </p:txBody>
      </p:sp>
    </p:spTree>
    <p:extLst>
      <p:ext uri="{BB962C8B-B14F-4D97-AF65-F5344CB8AC3E}">
        <p14:creationId xmlns:p14="http://schemas.microsoft.com/office/powerpoint/2010/main" val="221488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9" y="1344613"/>
            <a:ext cx="8216844" cy="4067446"/>
          </a:xfrm>
        </p:spPr>
        <p:txBody>
          <a:bodyPr>
            <a:normAutofit/>
          </a:bodyPr>
          <a:lstStyle/>
          <a:p>
            <a:r>
              <a:rPr lang="en-US" dirty="0">
                <a:solidFill>
                  <a:srgbClr val="0070C0"/>
                </a:solidFill>
              </a:rPr>
              <a:t>For the German speaking bachelor programs, successful completion of</a:t>
            </a:r>
            <a:r>
              <a:rPr lang="en-US" dirty="0" smtClean="0">
                <a:solidFill>
                  <a:srgbClr val="0070C0"/>
                </a:solidFill>
              </a:rPr>
              <a:t>:</a:t>
            </a:r>
            <a:endParaRPr lang="en-GB" dirty="0" smtClean="0">
              <a:solidFill>
                <a:srgbClr val="0070C0"/>
              </a:solidFill>
            </a:endParaRPr>
          </a:p>
          <a:p>
            <a:pPr lvl="1">
              <a:buFont typeface="Wingdings" pitchFamily="2" charset="2"/>
              <a:buChar char="ü"/>
            </a:pPr>
            <a:r>
              <a:rPr lang="en-US" sz="1517" dirty="0" smtClean="0"/>
              <a:t>STEOP</a:t>
            </a:r>
          </a:p>
          <a:p>
            <a:pPr lvl="1">
              <a:buFont typeface="Wingdings" pitchFamily="2" charset="2"/>
              <a:buChar char="ü"/>
            </a:pPr>
            <a:r>
              <a:rPr lang="en-US" sz="1517" dirty="0" smtClean="0"/>
              <a:t>Accounting </a:t>
            </a:r>
            <a:r>
              <a:rPr lang="en-US" sz="1517" dirty="0"/>
              <a:t>and Management Control 1 &amp; </a:t>
            </a:r>
            <a:r>
              <a:rPr lang="en-US" sz="1517" dirty="0" smtClean="0"/>
              <a:t>2</a:t>
            </a:r>
          </a:p>
          <a:p>
            <a:pPr lvl="1">
              <a:buFont typeface="Wingdings" pitchFamily="2" charset="2"/>
              <a:buChar char="ü"/>
            </a:pPr>
            <a:r>
              <a:rPr lang="en-US" sz="1517" dirty="0" smtClean="0"/>
              <a:t>Business </a:t>
            </a:r>
            <a:r>
              <a:rPr lang="en-US" sz="1517" dirty="0"/>
              <a:t>Information Systems </a:t>
            </a:r>
            <a:r>
              <a:rPr lang="en-US" sz="1517" dirty="0" smtClean="0"/>
              <a:t>1</a:t>
            </a:r>
          </a:p>
          <a:p>
            <a:pPr lvl="1">
              <a:buFont typeface="Wingdings" pitchFamily="2" charset="2"/>
              <a:buChar char="ü"/>
            </a:pPr>
            <a:r>
              <a:rPr lang="en-US" sz="1517" dirty="0" smtClean="0"/>
              <a:t>Private </a:t>
            </a:r>
            <a:r>
              <a:rPr lang="en-US" sz="1517" dirty="0"/>
              <a:t>Business Law </a:t>
            </a:r>
            <a:r>
              <a:rPr lang="en-US" sz="1517" dirty="0" smtClean="0"/>
              <a:t>1</a:t>
            </a:r>
          </a:p>
          <a:p>
            <a:pPr lvl="1">
              <a:buFont typeface="Wingdings" pitchFamily="2" charset="2"/>
              <a:buChar char="ü"/>
            </a:pPr>
            <a:r>
              <a:rPr lang="en-US" sz="1517" dirty="0" smtClean="0"/>
              <a:t>Statistics</a:t>
            </a:r>
            <a:r>
              <a:rPr lang="de-AT" sz="1517" dirty="0" smtClean="0"/>
              <a:t>I</a:t>
            </a:r>
          </a:p>
          <a:p>
            <a:pPr marL="279400" indent="-285750"/>
            <a:r>
              <a:rPr lang="en-US" dirty="0">
                <a:solidFill>
                  <a:srgbClr val="0070C0"/>
                </a:solidFill>
              </a:rPr>
              <a:t>For the </a:t>
            </a:r>
            <a:r>
              <a:rPr lang="en-US" dirty="0" smtClean="0">
                <a:solidFill>
                  <a:srgbClr val="0070C0"/>
                </a:solidFill>
              </a:rPr>
              <a:t>English </a:t>
            </a:r>
            <a:r>
              <a:rPr lang="en-US" dirty="0">
                <a:solidFill>
                  <a:srgbClr val="0070C0"/>
                </a:solidFill>
              </a:rPr>
              <a:t>speaking bachelor program, successful completion of:</a:t>
            </a:r>
            <a:endParaRPr lang="en-GB" dirty="0">
              <a:solidFill>
                <a:srgbClr val="0070C0"/>
              </a:solidFill>
            </a:endParaRPr>
          </a:p>
          <a:p>
            <a:pPr lvl="1">
              <a:buFont typeface="Wingdings" pitchFamily="2" charset="2"/>
              <a:buChar char="ü"/>
            </a:pPr>
            <a:r>
              <a:rPr lang="en-US" sz="1517" dirty="0"/>
              <a:t>STEOP</a:t>
            </a:r>
          </a:p>
          <a:p>
            <a:pPr lvl="1">
              <a:buFont typeface="Wingdings" pitchFamily="2" charset="2"/>
              <a:buChar char="ü"/>
            </a:pPr>
            <a:r>
              <a:rPr lang="en-US" sz="1517" dirty="0"/>
              <a:t>At least 42 ECTS Credits of the main program phase except the "Academic Skills</a:t>
            </a:r>
            <a:r>
              <a:rPr lang="en-US" sz="1517" dirty="0" smtClean="0"/>
              <a:t>".</a:t>
            </a:r>
            <a:endParaRPr lang="de-AT" sz="1517" dirty="0" smtClean="0"/>
          </a:p>
          <a:p>
            <a:pPr marL="279400" indent="-285750"/>
            <a:r>
              <a:rPr lang="en-US" dirty="0"/>
              <a:t>10 out of the available 30 places will be preferably given to students, which have already completed at least one course of the major 'Business Information Systems' (Wirtschaftsinformatik</a:t>
            </a:r>
            <a:r>
              <a:rPr lang="en-US" dirty="0" smtClean="0"/>
              <a:t>).</a:t>
            </a:r>
            <a:endParaRPr lang="de-AT" sz="1667"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13</a:t>
            </a:fld>
            <a:endParaRPr lang="de-AT" dirty="0"/>
          </a:p>
        </p:txBody>
      </p:sp>
      <p:sp>
        <p:nvSpPr>
          <p:cNvPr id="2" name="Titel 1"/>
          <p:cNvSpPr>
            <a:spLocks noGrp="1"/>
          </p:cNvSpPr>
          <p:nvPr>
            <p:ph type="title"/>
          </p:nvPr>
        </p:nvSpPr>
        <p:spPr/>
        <p:txBody>
          <a:bodyPr/>
          <a:lstStyle/>
          <a:p>
            <a:r>
              <a:rPr lang="en-US" dirty="0" smtClean="0">
                <a:latin typeface="+mj-lt"/>
              </a:rPr>
              <a:t>Requirements</a:t>
            </a:r>
            <a:endParaRPr lang="en-US" dirty="0">
              <a:latin typeface="+mj-lt"/>
            </a:endParaRPr>
          </a:p>
        </p:txBody>
      </p:sp>
    </p:spTree>
    <p:extLst>
      <p:ext uri="{BB962C8B-B14F-4D97-AF65-F5344CB8AC3E}">
        <p14:creationId xmlns:p14="http://schemas.microsoft.com/office/powerpoint/2010/main" val="144336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8" y="1344613"/>
            <a:ext cx="8070422" cy="3853905"/>
          </a:xfrm>
        </p:spPr>
        <p:txBody>
          <a:bodyPr>
            <a:normAutofit/>
          </a:bodyPr>
          <a:lstStyle/>
          <a:p>
            <a:pPr marL="336550" indent="-342900">
              <a:buFont typeface="+mj-lt"/>
              <a:buAutoNum type="arabicPeriod"/>
            </a:pPr>
            <a:r>
              <a:rPr lang="en-GB" sz="1950" b="1" dirty="0"/>
              <a:t>You register</a:t>
            </a:r>
            <a:r>
              <a:rPr lang="en-GB" sz="1950" dirty="0"/>
              <a:t> for </a:t>
            </a:r>
            <a:r>
              <a:rPr lang="en-GB" sz="1950" b="1" dirty="0" smtClean="0">
                <a:solidFill>
                  <a:srgbClr val="0070C0"/>
                </a:solidFill>
              </a:rPr>
              <a:t>ET 5226</a:t>
            </a:r>
            <a:r>
              <a:rPr lang="en-GB" b="1" dirty="0" smtClean="0"/>
              <a:t> </a:t>
            </a:r>
            <a:r>
              <a:rPr lang="en-GB" sz="1950" dirty="0"/>
              <a:t>(</a:t>
            </a:r>
            <a:r>
              <a:rPr lang="en-US" sz="1950" dirty="0"/>
              <a:t>Access to </a:t>
            </a:r>
            <a:r>
              <a:rPr lang="en-US" sz="1950" dirty="0" smtClean="0"/>
              <a:t>Specialization </a:t>
            </a:r>
            <a:r>
              <a:rPr lang="en-US" sz="1950" dirty="0"/>
              <a:t>in Business Administration: Information Management and Control)</a:t>
            </a:r>
          </a:p>
          <a:p>
            <a:pPr marL="336550" indent="-342900">
              <a:buFont typeface="+mj-lt"/>
              <a:buAutoNum type="arabicPeriod"/>
            </a:pPr>
            <a:r>
              <a:rPr lang="en-GB" sz="1950" b="1" dirty="0"/>
              <a:t>We inform </a:t>
            </a:r>
            <a:r>
              <a:rPr lang="en-GB" sz="1950" dirty="0"/>
              <a:t>the best 30 students within two work days after the end of the registration phase</a:t>
            </a:r>
          </a:p>
          <a:p>
            <a:pPr marL="336550" indent="-342900">
              <a:spcAft>
                <a:spcPts val="1200"/>
              </a:spcAft>
              <a:buFont typeface="+mj-lt"/>
              <a:buAutoNum type="arabicPeriod"/>
            </a:pPr>
            <a:r>
              <a:rPr lang="en-GB" sz="1950" b="1" dirty="0"/>
              <a:t>Accepted students register</a:t>
            </a:r>
            <a:r>
              <a:rPr lang="en-GB" sz="1950" dirty="0"/>
              <a:t> for </a:t>
            </a:r>
            <a:r>
              <a:rPr lang="en-GB" sz="1950" dirty="0" smtClean="0"/>
              <a:t>course 1 of our SBWL </a:t>
            </a:r>
            <a:r>
              <a:rPr lang="en-GB" sz="1950" dirty="0"/>
              <a:t>(</a:t>
            </a:r>
            <a:r>
              <a:rPr lang="en-US" sz="1950" dirty="0"/>
              <a:t>Foundations of Information Management and Control)</a:t>
            </a:r>
            <a:endParaRPr lang="en-GB" sz="1950" b="1" dirty="0">
              <a:solidFill>
                <a:srgbClr val="0070C0"/>
              </a:solidFill>
            </a:endParaRPr>
          </a:p>
          <a:p>
            <a:pPr>
              <a:spcAft>
                <a:spcPts val="1200"/>
              </a:spcAft>
            </a:pPr>
            <a:r>
              <a:rPr lang="en-GB" sz="1950" dirty="0"/>
              <a:t>If there are places left after the PI registration phase, all remaining students will have the chance to directly register for the introductory PI (</a:t>
            </a:r>
            <a:r>
              <a:rPr lang="en-GB" sz="1950" b="1" dirty="0"/>
              <a:t>first come first serve</a:t>
            </a:r>
            <a:r>
              <a:rPr lang="en-GB" sz="1950" dirty="0" smtClean="0"/>
              <a:t>)</a:t>
            </a:r>
            <a:endParaRPr lang="en-GB" sz="1950"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14</a:t>
            </a:fld>
            <a:endParaRPr lang="de-AT" dirty="0"/>
          </a:p>
        </p:txBody>
      </p:sp>
      <p:sp>
        <p:nvSpPr>
          <p:cNvPr id="2" name="Titel 1"/>
          <p:cNvSpPr>
            <a:spLocks noGrp="1"/>
          </p:cNvSpPr>
          <p:nvPr>
            <p:ph type="title"/>
          </p:nvPr>
        </p:nvSpPr>
        <p:spPr/>
        <p:txBody>
          <a:bodyPr/>
          <a:lstStyle/>
          <a:p>
            <a:r>
              <a:rPr lang="en-US" dirty="0">
                <a:latin typeface="+mj-lt"/>
              </a:rPr>
              <a:t>Admission Process</a:t>
            </a:r>
          </a:p>
        </p:txBody>
      </p:sp>
    </p:spTree>
    <p:extLst>
      <p:ext uri="{BB962C8B-B14F-4D97-AF65-F5344CB8AC3E}">
        <p14:creationId xmlns:p14="http://schemas.microsoft.com/office/powerpoint/2010/main" val="4517364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The important </a:t>
            </a:r>
            <a:r>
              <a:rPr lang="en-US" b="1" dirty="0">
                <a:solidFill>
                  <a:srgbClr val="0070C0"/>
                </a:solidFill>
              </a:rPr>
              <a:t>dates</a:t>
            </a:r>
            <a:r>
              <a:rPr lang="en-US" dirty="0"/>
              <a:t> for </a:t>
            </a:r>
            <a:r>
              <a:rPr lang="en-US" b="1" dirty="0" smtClean="0">
                <a:solidFill>
                  <a:srgbClr val="0070C0"/>
                </a:solidFill>
              </a:rPr>
              <a:t>summer </a:t>
            </a:r>
            <a:r>
              <a:rPr lang="en-US" b="1" dirty="0">
                <a:solidFill>
                  <a:srgbClr val="0070C0"/>
                </a:solidFill>
              </a:rPr>
              <a:t>semester </a:t>
            </a:r>
            <a:r>
              <a:rPr lang="en-US" b="1" dirty="0" smtClean="0">
                <a:solidFill>
                  <a:srgbClr val="0070C0"/>
                </a:solidFill>
              </a:rPr>
              <a:t>2024 </a:t>
            </a:r>
            <a:r>
              <a:rPr lang="en-US" dirty="0"/>
              <a:t>are as follows:</a:t>
            </a:r>
          </a:p>
          <a:p>
            <a:r>
              <a:rPr lang="en-US" dirty="0"/>
              <a:t>Registration phase </a:t>
            </a:r>
            <a:r>
              <a:rPr lang="en-US" dirty="0" smtClean="0"/>
              <a:t>(ET 5226)</a:t>
            </a:r>
            <a:endParaRPr lang="en-US" dirty="0"/>
          </a:p>
          <a:p>
            <a:pPr marL="0" indent="0">
              <a:buNone/>
            </a:pPr>
            <a:r>
              <a:rPr lang="en-US" dirty="0" smtClean="0"/>
              <a:t>    </a:t>
            </a:r>
            <a:r>
              <a:rPr lang="de-AT" b="1" dirty="0" smtClean="0"/>
              <a:t>01</a:t>
            </a:r>
            <a:r>
              <a:rPr lang="en-AT" b="1" dirty="0" smtClean="0"/>
              <a:t>.0</a:t>
            </a:r>
            <a:r>
              <a:rPr lang="de-AT" b="1" dirty="0"/>
              <a:t>2</a:t>
            </a:r>
            <a:r>
              <a:rPr lang="en-AT" b="1" dirty="0" smtClean="0"/>
              <a:t>.202</a:t>
            </a:r>
            <a:r>
              <a:rPr lang="de-AT" b="1" dirty="0" smtClean="0"/>
              <a:t>4</a:t>
            </a:r>
            <a:r>
              <a:rPr lang="en-AT" b="1" dirty="0" smtClean="0"/>
              <a:t> </a:t>
            </a:r>
            <a:r>
              <a:rPr lang="en-AT" b="1" dirty="0"/>
              <a:t>(14:00) - </a:t>
            </a:r>
            <a:r>
              <a:rPr lang="de-AT" b="1" dirty="0"/>
              <a:t>0</a:t>
            </a:r>
            <a:r>
              <a:rPr lang="de-AT" b="1" dirty="0" smtClean="0"/>
              <a:t>7</a:t>
            </a:r>
            <a:r>
              <a:rPr lang="en-AT" b="1" dirty="0" smtClean="0"/>
              <a:t>.0</a:t>
            </a:r>
            <a:r>
              <a:rPr lang="de-AT" b="1" dirty="0"/>
              <a:t>2</a:t>
            </a:r>
            <a:r>
              <a:rPr lang="en-AT" b="1" dirty="0" smtClean="0"/>
              <a:t>.202</a:t>
            </a:r>
            <a:r>
              <a:rPr lang="de-AT" b="1" dirty="0" smtClean="0"/>
              <a:t>4</a:t>
            </a:r>
            <a:r>
              <a:rPr lang="en-AT" b="1" dirty="0" smtClean="0"/>
              <a:t> </a:t>
            </a:r>
            <a:r>
              <a:rPr lang="en-AT" b="1" dirty="0"/>
              <a:t>(23:59)</a:t>
            </a:r>
            <a:endParaRPr lang="en-US" b="1" dirty="0" smtClean="0"/>
          </a:p>
          <a:p>
            <a:r>
              <a:rPr lang="en-US" dirty="0" smtClean="0"/>
              <a:t>Notification of acceptance (via email)</a:t>
            </a:r>
          </a:p>
          <a:p>
            <a:pPr marL="0" indent="0">
              <a:buNone/>
            </a:pPr>
            <a:r>
              <a:rPr lang="en-US" dirty="0" smtClean="0"/>
              <a:t>    </a:t>
            </a:r>
            <a:r>
              <a:rPr lang="en-US" b="1" dirty="0" smtClean="0"/>
              <a:t>09.02.2024</a:t>
            </a:r>
            <a:endParaRPr lang="en-US" b="1" dirty="0"/>
          </a:p>
          <a:p>
            <a:r>
              <a:rPr lang="en-US" dirty="0"/>
              <a:t>Registration phase for accepted students (PI </a:t>
            </a:r>
            <a:r>
              <a:rPr lang="en-US" dirty="0" smtClean="0"/>
              <a:t>4605)</a:t>
            </a:r>
            <a:endParaRPr lang="en-US" dirty="0"/>
          </a:p>
          <a:p>
            <a:pPr marL="0" indent="0">
              <a:buNone/>
            </a:pPr>
            <a:r>
              <a:rPr lang="en-US" dirty="0" smtClean="0"/>
              <a:t>    </a:t>
            </a:r>
            <a:r>
              <a:rPr lang="en-US" b="1" dirty="0" smtClean="0"/>
              <a:t>22.02.2024 </a:t>
            </a:r>
            <a:r>
              <a:rPr lang="en-US" b="1" dirty="0"/>
              <a:t>(14:00) - </a:t>
            </a:r>
            <a:r>
              <a:rPr lang="en-US" b="1" dirty="0" smtClean="0"/>
              <a:t>25.02.2024 </a:t>
            </a:r>
            <a:r>
              <a:rPr lang="en-US" b="1" dirty="0"/>
              <a:t>(23:59</a:t>
            </a:r>
            <a:r>
              <a:rPr lang="en-US" b="1" dirty="0" smtClean="0"/>
              <a:t>)</a:t>
            </a:r>
          </a:p>
          <a:p>
            <a:pPr marL="0" indent="0">
              <a:buNone/>
            </a:pPr>
            <a:endParaRPr lang="en-US" b="1" dirty="0"/>
          </a:p>
          <a:p>
            <a:r>
              <a:rPr lang="en-US" i="1" dirty="0"/>
              <a:t>If free places available (first come first serve):</a:t>
            </a:r>
          </a:p>
          <a:p>
            <a:pPr marL="0" indent="0">
              <a:buNone/>
            </a:pPr>
            <a:r>
              <a:rPr lang="en-US" dirty="0" smtClean="0"/>
              <a:t>    Second </a:t>
            </a:r>
            <a:r>
              <a:rPr lang="en-US" dirty="0"/>
              <a:t>registration phase for students on the waiting list (PI </a:t>
            </a:r>
            <a:r>
              <a:rPr lang="en-US" dirty="0" smtClean="0"/>
              <a:t>4605)</a:t>
            </a:r>
            <a:endParaRPr lang="en-US" dirty="0"/>
          </a:p>
          <a:p>
            <a:pPr marL="0" indent="0">
              <a:buNone/>
            </a:pPr>
            <a:r>
              <a:rPr lang="en-US" dirty="0" smtClean="0"/>
              <a:t>    </a:t>
            </a:r>
            <a:r>
              <a:rPr lang="en-US" b="1" dirty="0" smtClean="0"/>
              <a:t>28.02.2024 </a:t>
            </a:r>
            <a:r>
              <a:rPr lang="en-US" b="1" dirty="0"/>
              <a:t>(starting at 14:00</a:t>
            </a:r>
            <a:r>
              <a:rPr lang="en-US" b="1" dirty="0" smtClean="0"/>
              <a:t>)-08.03.2024 (23:59)</a:t>
            </a:r>
            <a:endParaRPr lang="en-US" b="1" dirty="0"/>
          </a:p>
          <a:p>
            <a:r>
              <a:rPr lang="en-US" dirty="0"/>
              <a:t>First unit of introductory course 1 (PI </a:t>
            </a:r>
            <a:r>
              <a:rPr lang="en-US" dirty="0" smtClean="0"/>
              <a:t>4605)</a:t>
            </a:r>
            <a:endParaRPr lang="en-US" dirty="0"/>
          </a:p>
          <a:p>
            <a:pPr marL="0" indent="0">
              <a:buNone/>
            </a:pPr>
            <a:r>
              <a:rPr lang="en-US" dirty="0" smtClean="0"/>
              <a:t>    </a:t>
            </a:r>
            <a:r>
              <a:rPr lang="en-US" b="1" dirty="0" smtClean="0"/>
              <a:t>11.03.2024 (12:30 – 17:30 online) </a:t>
            </a:r>
          </a:p>
          <a:p>
            <a:endParaRPr lang="en-US" dirty="0"/>
          </a:p>
        </p:txBody>
      </p:sp>
      <p:sp>
        <p:nvSpPr>
          <p:cNvPr id="4" name="Slide Number Placeholder 3"/>
          <p:cNvSpPr>
            <a:spLocks noGrp="1"/>
          </p:cNvSpPr>
          <p:nvPr>
            <p:ph type="sldNum" sz="quarter" idx="12"/>
          </p:nvPr>
        </p:nvSpPr>
        <p:spPr/>
        <p:txBody>
          <a:bodyPr/>
          <a:lstStyle/>
          <a:p>
            <a:fld id="{5B2BC5C0-9ED4-4B0F-9024-E05AFC91B385}" type="slidenum">
              <a:rPr lang="de-AT" smtClean="0"/>
              <a:pPr/>
              <a:t>15</a:t>
            </a:fld>
            <a:endParaRPr lang="de-AT"/>
          </a:p>
        </p:txBody>
      </p:sp>
      <p:sp>
        <p:nvSpPr>
          <p:cNvPr id="5" name="Title 4"/>
          <p:cNvSpPr>
            <a:spLocks noGrp="1"/>
          </p:cNvSpPr>
          <p:nvPr>
            <p:ph type="title"/>
          </p:nvPr>
        </p:nvSpPr>
        <p:spPr/>
        <p:txBody>
          <a:bodyPr/>
          <a:lstStyle/>
          <a:p>
            <a:r>
              <a:rPr lang="en-US" dirty="0" smtClean="0"/>
              <a:t>Important Dates</a:t>
            </a:r>
            <a:endParaRPr lang="en-US" dirty="0"/>
          </a:p>
        </p:txBody>
      </p:sp>
      <p:sp>
        <p:nvSpPr>
          <p:cNvPr id="6" name="Fußzeilenplatzhalter 3"/>
          <p:cNvSpPr>
            <a:spLocks noGrp="1"/>
          </p:cNvSpPr>
          <p:nvPr>
            <p:ph type="ftr" sz="quarter" idx="11"/>
          </p:nvPr>
        </p:nvSpPr>
        <p:spPr>
          <a:xfrm>
            <a:off x="1354561" y="5412059"/>
            <a:ext cx="3217443" cy="258085"/>
          </a:xfrm>
        </p:spPr>
        <p:txBody>
          <a:bodyPr/>
          <a:lstStyle/>
          <a:p>
            <a:pPr>
              <a:defRPr/>
            </a:pPr>
            <a:r>
              <a:rPr lang="en-US" dirty="0"/>
              <a:t>INFORMATION MANAGEMENT AND CONTROL</a:t>
            </a:r>
            <a:endParaRPr lang="de-AT" dirty="0"/>
          </a:p>
        </p:txBody>
      </p:sp>
    </p:spTree>
    <p:extLst>
      <p:ext uri="{BB962C8B-B14F-4D97-AF65-F5344CB8AC3E}">
        <p14:creationId xmlns:p14="http://schemas.microsoft.com/office/powerpoint/2010/main" val="28915350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3857737991"/>
              </p:ext>
            </p:extLst>
          </p:nvPr>
        </p:nvGraphicFramePr>
        <p:xfrm>
          <a:off x="323532" y="1215208"/>
          <a:ext cx="8496943" cy="4183159"/>
        </p:xfrm>
        <a:graphic>
          <a:graphicData uri="http://schemas.openxmlformats.org/drawingml/2006/table">
            <a:tbl>
              <a:tblPr bandRow="1">
                <a:tableStyleId>{3C2FFA5D-87B4-456A-9821-1D502468CF0F}</a:tableStyleId>
              </a:tblPr>
              <a:tblGrid>
                <a:gridCol w="1008112">
                  <a:extLst>
                    <a:ext uri="{9D8B030D-6E8A-4147-A177-3AD203B41FA5}">
                      <a16:colId xmlns:a16="http://schemas.microsoft.com/office/drawing/2014/main" val="972630952"/>
                    </a:ext>
                  </a:extLst>
                </a:gridCol>
                <a:gridCol w="1584176">
                  <a:extLst>
                    <a:ext uri="{9D8B030D-6E8A-4147-A177-3AD203B41FA5}">
                      <a16:colId xmlns:a16="http://schemas.microsoft.com/office/drawing/2014/main" val="4043369094"/>
                    </a:ext>
                  </a:extLst>
                </a:gridCol>
                <a:gridCol w="1318915">
                  <a:extLst>
                    <a:ext uri="{9D8B030D-6E8A-4147-A177-3AD203B41FA5}">
                      <a16:colId xmlns:a16="http://schemas.microsoft.com/office/drawing/2014/main" val="1419417537"/>
                    </a:ext>
                  </a:extLst>
                </a:gridCol>
                <a:gridCol w="1489393">
                  <a:extLst>
                    <a:ext uri="{9D8B030D-6E8A-4147-A177-3AD203B41FA5}">
                      <a16:colId xmlns:a16="http://schemas.microsoft.com/office/drawing/2014/main" val="1543418869"/>
                    </a:ext>
                  </a:extLst>
                </a:gridCol>
                <a:gridCol w="1567767">
                  <a:extLst>
                    <a:ext uri="{9D8B030D-6E8A-4147-A177-3AD203B41FA5}">
                      <a16:colId xmlns:a16="http://schemas.microsoft.com/office/drawing/2014/main" val="2331989937"/>
                    </a:ext>
                  </a:extLst>
                </a:gridCol>
                <a:gridCol w="1528580">
                  <a:extLst>
                    <a:ext uri="{9D8B030D-6E8A-4147-A177-3AD203B41FA5}">
                      <a16:colId xmlns:a16="http://schemas.microsoft.com/office/drawing/2014/main" val="2793885220"/>
                    </a:ext>
                  </a:extLst>
                </a:gridCol>
              </a:tblGrid>
              <a:tr h="1232193">
                <a:tc>
                  <a:txBody>
                    <a:bodyPr/>
                    <a:lstStyle/>
                    <a:p>
                      <a:endParaRPr lang="en-GB" sz="1200" dirty="0" smtClean="0"/>
                    </a:p>
                  </a:txBody>
                  <a:tcPr/>
                </a:tc>
                <a:tc>
                  <a:txBody>
                    <a:bodyPr/>
                    <a:lstStyle/>
                    <a:p>
                      <a:r>
                        <a:rPr lang="de-AT" sz="1200" dirty="0" smtClean="0"/>
                        <a:t>Prof.</a:t>
                      </a:r>
                      <a:r>
                        <a:rPr lang="de-AT" sz="1200" baseline="0" dirty="0" smtClean="0"/>
                        <a:t> </a:t>
                      </a:r>
                      <a:r>
                        <a:rPr lang="de-AT" sz="1200" dirty="0" smtClean="0"/>
                        <a:t>Dr. Edward </a:t>
                      </a:r>
                      <a:r>
                        <a:rPr lang="de-AT" sz="1200" dirty="0" err="1" smtClean="0"/>
                        <a:t>Bernroider</a:t>
                      </a:r>
                      <a:endParaRPr lang="de-AT" sz="1200" dirty="0" smtClean="0"/>
                    </a:p>
                    <a:p>
                      <a:endParaRPr lang="de-AT" sz="1200" dirty="0" smtClean="0"/>
                    </a:p>
                    <a:p>
                      <a:r>
                        <a:rPr lang="de-AT" sz="1200" dirty="0" smtClean="0"/>
                        <a:t>(</a:t>
                      </a:r>
                      <a:r>
                        <a:rPr lang="de-AT" sz="1200" dirty="0" err="1" smtClean="0"/>
                        <a:t>Chair</a:t>
                      </a:r>
                      <a:r>
                        <a:rPr lang="de-AT" sz="1200" dirty="0" smtClean="0"/>
                        <a:t> </a:t>
                      </a:r>
                      <a:r>
                        <a:rPr lang="en-GB" sz="1200" dirty="0" smtClean="0"/>
                        <a:t>of Institute)</a:t>
                      </a:r>
                    </a:p>
                  </a:txBody>
                  <a:tcPr/>
                </a:tc>
                <a:tc>
                  <a:txBody>
                    <a:bodyPr/>
                    <a:lstStyle/>
                    <a:p>
                      <a:endParaRPr lang="de-AT" sz="1200" dirty="0"/>
                    </a:p>
                  </a:txBody>
                  <a:tcPr/>
                </a:tc>
                <a:tc>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de-DE" sz="1200" dirty="0" smtClean="0"/>
                        <a:t>Peter </a:t>
                      </a:r>
                      <a:r>
                        <a:rPr lang="de-DE" sz="1200" dirty="0" err="1" smtClean="0"/>
                        <a:t>Virag</a:t>
                      </a:r>
                      <a:endParaRPr lang="de-DE" sz="1200" kern="0" dirty="0" smtClean="0"/>
                    </a:p>
                    <a:p>
                      <a:pPr marL="0" marR="0" lvl="0" indent="0" algn="l" defTabSz="914306" rtl="0" eaLnBrk="1" fontAlgn="auto" latinLnBrk="0" hangingPunct="1">
                        <a:lnSpc>
                          <a:spcPct val="100000"/>
                        </a:lnSpc>
                        <a:spcBef>
                          <a:spcPts val="0"/>
                        </a:spcBef>
                        <a:spcAft>
                          <a:spcPts val="0"/>
                        </a:spcAft>
                        <a:buClrTx/>
                        <a:buSzTx/>
                        <a:buFontTx/>
                        <a:buNone/>
                        <a:tabLst/>
                        <a:defRPr/>
                      </a:pPr>
                      <a:endParaRPr lang="de-DE" sz="1200" kern="0" dirty="0" smtClean="0"/>
                    </a:p>
                    <a:p>
                      <a:r>
                        <a:rPr lang="en-GB" sz="1200" b="0" noProof="0" dirty="0" smtClean="0"/>
                        <a:t>(Responsible</a:t>
                      </a:r>
                      <a:r>
                        <a:rPr lang="en-GB" sz="1200" b="0" baseline="0" noProof="0" dirty="0" smtClean="0"/>
                        <a:t> for a</a:t>
                      </a:r>
                      <a:r>
                        <a:rPr lang="en-GB" sz="1200" b="0" noProof="0" dirty="0" smtClean="0"/>
                        <a:t>dmission process)</a:t>
                      </a:r>
                      <a:endParaRPr lang="en-GB" sz="1200" b="0" noProof="0" dirty="0"/>
                    </a:p>
                  </a:txBody>
                  <a:tcPr/>
                </a:tc>
                <a:tc>
                  <a:txBody>
                    <a:bodyPr/>
                    <a:lstStyle/>
                    <a:p>
                      <a:endParaRPr lang="de-DE" sz="1200" dirty="0" smtClean="0"/>
                    </a:p>
                  </a:txBody>
                  <a:tcPr/>
                </a:tc>
                <a:tc>
                  <a:txBody>
                    <a:bodyPr/>
                    <a:lstStyle/>
                    <a:p>
                      <a:r>
                        <a:rPr lang="de-AT" sz="1200" dirty="0" err="1" smtClean="0"/>
                        <a:t>MSc</a:t>
                      </a:r>
                      <a:r>
                        <a:rPr lang="de-AT" sz="1200" dirty="0" smtClean="0"/>
                        <a:t>. Anita </a:t>
                      </a:r>
                      <a:r>
                        <a:rPr lang="de-AT" sz="1200" dirty="0" err="1" smtClean="0"/>
                        <a:t>Neumannova</a:t>
                      </a:r>
                      <a:endParaRPr lang="de-AT" sz="1200" dirty="0" smtClean="0"/>
                    </a:p>
                    <a:p>
                      <a:endParaRPr lang="de-AT" sz="1200" dirty="0" smtClean="0"/>
                    </a:p>
                    <a:p>
                      <a:r>
                        <a:rPr lang="de-AT" sz="1200" dirty="0" smtClean="0"/>
                        <a:t>(Teaching </a:t>
                      </a:r>
                      <a:r>
                        <a:rPr lang="de-AT" sz="1200" dirty="0" err="1" smtClean="0"/>
                        <a:t>and</a:t>
                      </a:r>
                      <a:r>
                        <a:rPr lang="de-AT" sz="1200" dirty="0" smtClean="0"/>
                        <a:t> Research </a:t>
                      </a:r>
                      <a:r>
                        <a:rPr lang="de-AT" sz="1200" dirty="0" err="1" smtClean="0"/>
                        <a:t>Associate</a:t>
                      </a:r>
                      <a:r>
                        <a:rPr lang="de-AT" sz="1200" dirty="0" smtClean="0"/>
                        <a:t>)</a:t>
                      </a:r>
                    </a:p>
                  </a:txBody>
                  <a:tcPr/>
                </a:tc>
                <a:extLst>
                  <a:ext uri="{0D108BD9-81ED-4DB2-BD59-A6C34878D82A}">
                    <a16:rowId xmlns:a16="http://schemas.microsoft.com/office/drawing/2014/main" val="2823161468"/>
                  </a:ext>
                </a:extLst>
              </a:tr>
              <a:tr h="1396486">
                <a:tc>
                  <a:txBody>
                    <a:bodyPr/>
                    <a:lstStyle/>
                    <a:p>
                      <a:endParaRPr lang="de-AT" sz="1200" dirty="0"/>
                    </a:p>
                  </a:txBody>
                  <a:tcPr/>
                </a:tc>
                <a:tc>
                  <a:txBody>
                    <a:bodyPr/>
                    <a:lstStyle/>
                    <a:p>
                      <a:r>
                        <a:rPr lang="de-DE" sz="1200" dirty="0" err="1" smtClean="0"/>
                        <a:t>ao</a:t>
                      </a:r>
                      <a:r>
                        <a:rPr lang="de-DE" sz="1200" dirty="0" smtClean="0"/>
                        <a:t>. </a:t>
                      </a:r>
                      <a:r>
                        <a:rPr lang="de-DE" sz="1200" dirty="0" err="1" smtClean="0"/>
                        <a:t>Univ.Prof</a:t>
                      </a:r>
                      <a:r>
                        <a:rPr lang="de-DE" sz="1200" dirty="0" smtClean="0"/>
                        <a:t>. </a:t>
                      </a:r>
                      <a:r>
                        <a:rPr lang="de-DE" sz="1200" dirty="0" err="1" smtClean="0"/>
                        <a:t>DDr</a:t>
                      </a:r>
                      <a:r>
                        <a:rPr lang="de-DE" sz="1200" dirty="0" smtClean="0"/>
                        <a:t>. Roman </a:t>
                      </a:r>
                      <a:r>
                        <a:rPr lang="de-DE" sz="1200" dirty="0" err="1" smtClean="0"/>
                        <a:t>Brandtweiner</a:t>
                      </a:r>
                      <a:endParaRPr lang="de-DE" sz="1200" dirty="0" smtClean="0"/>
                    </a:p>
                    <a:p>
                      <a:endParaRPr lang="de-AT" sz="1200" dirty="0" smtClean="0"/>
                    </a:p>
                    <a:p>
                      <a:pPr marL="0" marR="0" lvl="0" indent="0" algn="l" defTabSz="914306" rtl="0" eaLnBrk="1" fontAlgn="auto" latinLnBrk="0" hangingPunct="1">
                        <a:lnSpc>
                          <a:spcPct val="100000"/>
                        </a:lnSpc>
                        <a:spcBef>
                          <a:spcPts val="0"/>
                        </a:spcBef>
                        <a:spcAft>
                          <a:spcPts val="0"/>
                        </a:spcAft>
                        <a:buClrTx/>
                        <a:buSzTx/>
                        <a:buFontTx/>
                        <a:buNone/>
                        <a:tabLst/>
                        <a:defRPr/>
                      </a:pPr>
                      <a:r>
                        <a:rPr lang="de-AT" sz="1200" dirty="0" smtClean="0"/>
                        <a:t>(</a:t>
                      </a:r>
                      <a:r>
                        <a:rPr lang="de-AT" sz="1200" dirty="0" err="1" smtClean="0"/>
                        <a:t>Vice-Chair</a:t>
                      </a:r>
                      <a:r>
                        <a:rPr lang="de-AT" sz="1200" dirty="0" smtClean="0"/>
                        <a:t> </a:t>
                      </a:r>
                      <a:r>
                        <a:rPr lang="en-GB" sz="1200" dirty="0" smtClean="0"/>
                        <a:t>of Department)</a:t>
                      </a:r>
                    </a:p>
                    <a:p>
                      <a:endParaRPr lang="de-AT" sz="1200" dirty="0"/>
                    </a:p>
                  </a:txBody>
                  <a:tcPr/>
                </a:tc>
                <a:tc>
                  <a:txBody>
                    <a:bodyPr/>
                    <a:lstStyle/>
                    <a:p>
                      <a:endParaRPr lang="de-AT" dirty="0"/>
                    </a:p>
                  </a:txBody>
                  <a:tcPr/>
                </a:tc>
                <a:tc>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de-DE" sz="1200" kern="0" dirty="0" smtClean="0"/>
                        <a:t>Dr. </a:t>
                      </a:r>
                      <a:r>
                        <a:rPr lang="de-DE" sz="1200" dirty="0" smtClean="0"/>
                        <a:t>Josef </a:t>
                      </a:r>
                      <a:r>
                        <a:rPr lang="de-DE" sz="1200" dirty="0" err="1" smtClean="0"/>
                        <a:t>Kolbitsch</a:t>
                      </a:r>
                      <a:endParaRPr lang="de-DE" sz="1200" kern="0" dirty="0" smtClean="0"/>
                    </a:p>
                    <a:p>
                      <a:pPr marL="0" marR="0" lvl="0" indent="0" algn="l" defTabSz="914306" rtl="0" eaLnBrk="1" fontAlgn="auto" latinLnBrk="0" hangingPunct="1">
                        <a:lnSpc>
                          <a:spcPct val="100000"/>
                        </a:lnSpc>
                        <a:spcBef>
                          <a:spcPts val="0"/>
                        </a:spcBef>
                        <a:spcAft>
                          <a:spcPts val="0"/>
                        </a:spcAft>
                        <a:buClrTx/>
                        <a:buSzTx/>
                        <a:buFontTx/>
                        <a:buNone/>
                        <a:tabLst/>
                        <a:defRPr/>
                      </a:pPr>
                      <a:endParaRPr lang="de-DE" sz="1200" kern="0" dirty="0" smtClean="0"/>
                    </a:p>
                    <a:p>
                      <a:pPr marL="0" marR="0" lvl="0" indent="0" algn="l" defTabSz="914306" rtl="0" eaLnBrk="1" fontAlgn="auto" latinLnBrk="0" hangingPunct="1">
                        <a:lnSpc>
                          <a:spcPct val="100000"/>
                        </a:lnSpc>
                        <a:spcBef>
                          <a:spcPts val="0"/>
                        </a:spcBef>
                        <a:spcAft>
                          <a:spcPts val="0"/>
                        </a:spcAft>
                        <a:buClrTx/>
                        <a:buSzTx/>
                        <a:buFontTx/>
                        <a:buNone/>
                        <a:tabLst/>
                        <a:defRPr/>
                      </a:pPr>
                      <a:r>
                        <a:rPr lang="de-DE" sz="1200" kern="0" dirty="0" smtClean="0"/>
                        <a:t>(CIO, WU)</a:t>
                      </a:r>
                    </a:p>
                    <a:p>
                      <a:endParaRPr lang="de-AT" sz="1200" dirty="0"/>
                    </a:p>
                  </a:txBody>
                  <a:tcPr/>
                </a:tc>
                <a:tc>
                  <a:txBody>
                    <a:bodyPr/>
                    <a:lstStyle/>
                    <a:p>
                      <a:endParaRPr lang="de-AT" sz="1200" dirty="0"/>
                    </a:p>
                  </a:txBody>
                  <a:tcPr/>
                </a:tc>
                <a:tc>
                  <a:txBody>
                    <a:bodyPr/>
                    <a:lstStyle/>
                    <a:p>
                      <a:r>
                        <a:rPr lang="de-AT" sz="1200" dirty="0" smtClean="0"/>
                        <a:t>Prof. Dr. Barbara</a:t>
                      </a:r>
                      <a:r>
                        <a:rPr lang="de-AT" sz="1200" baseline="0" dirty="0" smtClean="0"/>
                        <a:t> </a:t>
                      </a:r>
                      <a:r>
                        <a:rPr lang="de-AT" sz="1200" baseline="0" dirty="0" err="1" smtClean="0"/>
                        <a:t>Krumay</a:t>
                      </a:r>
                      <a:endParaRPr lang="de-AT" sz="1200" baseline="0" dirty="0" smtClean="0"/>
                    </a:p>
                    <a:p>
                      <a:endParaRPr lang="de-AT" sz="1200" baseline="0" dirty="0" smtClean="0"/>
                    </a:p>
                    <a:p>
                      <a:r>
                        <a:rPr lang="de-AT" sz="1200" baseline="0" dirty="0" smtClean="0"/>
                        <a:t>(University </a:t>
                      </a:r>
                      <a:r>
                        <a:rPr lang="de-AT" sz="1200" baseline="0" dirty="0" err="1" smtClean="0"/>
                        <a:t>of</a:t>
                      </a:r>
                      <a:r>
                        <a:rPr lang="de-AT" sz="1200" baseline="0" dirty="0" smtClean="0"/>
                        <a:t> Linz)</a:t>
                      </a:r>
                      <a:endParaRPr lang="de-AT" sz="1200" dirty="0"/>
                    </a:p>
                  </a:txBody>
                  <a:tcPr/>
                </a:tc>
                <a:extLst>
                  <a:ext uri="{0D108BD9-81ED-4DB2-BD59-A6C34878D82A}">
                    <a16:rowId xmlns:a16="http://schemas.microsoft.com/office/drawing/2014/main" val="1985961491"/>
                  </a:ext>
                </a:extLst>
              </a:tr>
              <a:tr h="1396486">
                <a:tc>
                  <a:txBody>
                    <a:bodyPr/>
                    <a:lstStyle/>
                    <a:p>
                      <a:endParaRPr lang="de-AT" sz="1200" dirty="0"/>
                    </a:p>
                  </a:txBody>
                  <a:tcPr/>
                </a:tc>
                <a:tc>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de-DE" sz="1200" dirty="0" smtClean="0"/>
                        <a:t>Dr. </a:t>
                      </a:r>
                      <a:r>
                        <a:rPr lang="de-DE" sz="1200" dirty="0" err="1" smtClean="0"/>
                        <a:t>Everist</a:t>
                      </a:r>
                      <a:r>
                        <a:rPr lang="de-DE" sz="1200" dirty="0" smtClean="0"/>
                        <a:t> </a:t>
                      </a:r>
                      <a:r>
                        <a:rPr lang="de-DE" sz="1200" dirty="0" err="1" smtClean="0"/>
                        <a:t>Limaj</a:t>
                      </a:r>
                      <a:r>
                        <a:rPr lang="de-DE" sz="1200" baseline="0" dirty="0" smtClean="0"/>
                        <a:t> </a:t>
                      </a:r>
                      <a:r>
                        <a:rPr lang="de-DE" sz="1200" dirty="0" smtClean="0"/>
                        <a:t/>
                      </a:r>
                      <a:br>
                        <a:rPr lang="de-DE" sz="1200" dirty="0" smtClean="0"/>
                      </a:br>
                      <a:endParaRPr lang="de-DE" sz="1200" dirty="0" smtClean="0"/>
                    </a:p>
                    <a:p>
                      <a:pPr marL="0" marR="0" lvl="0" indent="0" algn="l" defTabSz="914306" rtl="0" eaLnBrk="1" fontAlgn="auto" latinLnBrk="0" hangingPunct="1">
                        <a:lnSpc>
                          <a:spcPct val="100000"/>
                        </a:lnSpc>
                        <a:spcBef>
                          <a:spcPts val="0"/>
                        </a:spcBef>
                        <a:spcAft>
                          <a:spcPts val="0"/>
                        </a:spcAft>
                        <a:buClrTx/>
                        <a:buSzTx/>
                        <a:buFontTx/>
                        <a:buNone/>
                        <a:tabLst/>
                        <a:defRPr/>
                      </a:pPr>
                      <a:r>
                        <a:rPr lang="de-DE" sz="1200" b="1" dirty="0" smtClean="0"/>
                        <a:t>(SBWL Co-</a:t>
                      </a:r>
                      <a:r>
                        <a:rPr lang="de-DE" sz="1200" b="1" dirty="0" err="1" smtClean="0"/>
                        <a:t>ordinator</a:t>
                      </a:r>
                      <a:r>
                        <a:rPr lang="de-DE" sz="1200" b="1" dirty="0" smtClean="0"/>
                        <a:t>)</a:t>
                      </a:r>
                    </a:p>
                    <a:p>
                      <a:endParaRPr lang="de-AT" sz="1200" dirty="0"/>
                    </a:p>
                  </a:txBody>
                  <a:tcPr/>
                </a:tc>
                <a:tc>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endParaRPr lang="de-DE" sz="1200" b="1" dirty="0" smtClean="0">
                        <a:solidFill>
                          <a:srgbClr val="0070C0"/>
                        </a:solidFill>
                        <a:cs typeface="Arial Unicode MS" charset="0"/>
                      </a:endParaRPr>
                    </a:p>
                  </a:txBody>
                  <a:tcPr/>
                </a:tc>
                <a:tc>
                  <a:txBody>
                    <a:bodyPr/>
                    <a:lstStyle/>
                    <a:p>
                      <a:r>
                        <a:rPr lang="de-DE" sz="1200" dirty="0" smtClean="0"/>
                        <a:t>Prof. Dr. Nikolaus </a:t>
                      </a:r>
                      <a:r>
                        <a:rPr lang="de-DE" sz="1200" dirty="0" err="1" smtClean="0"/>
                        <a:t>Obwegeser</a:t>
                      </a:r>
                      <a:endParaRPr lang="de-DE" sz="1200" dirty="0" smtClean="0"/>
                    </a:p>
                    <a:p>
                      <a:pPr marL="0" indent="0">
                        <a:buNone/>
                      </a:pPr>
                      <a:endParaRPr lang="en-US" sz="1200" dirty="0" smtClean="0"/>
                    </a:p>
                    <a:p>
                      <a:pPr marL="0" indent="0">
                        <a:buNone/>
                      </a:pPr>
                      <a:r>
                        <a:rPr lang="en-US" sz="1200" dirty="0" smtClean="0"/>
                        <a:t>(</a:t>
                      </a:r>
                      <a:r>
                        <a:rPr lang="de-AT" sz="1200" dirty="0" smtClean="0"/>
                        <a:t>Berner </a:t>
                      </a:r>
                      <a:r>
                        <a:rPr lang="de-AT" sz="1200" dirty="0" smtClean="0"/>
                        <a:t>Fachhochschule</a:t>
                      </a:r>
                      <a:r>
                        <a:rPr lang="en-US" sz="1200" dirty="0" smtClean="0"/>
                        <a:t>, </a:t>
                      </a:r>
                      <a:r>
                        <a:rPr lang="en-US" sz="1200" dirty="0" smtClean="0"/>
                        <a:t>Switzerland)</a:t>
                      </a:r>
                    </a:p>
                    <a:p>
                      <a:endParaRPr lang="de-AT" sz="1200" dirty="0"/>
                    </a:p>
                  </a:txBody>
                  <a:tcPr/>
                </a:tc>
                <a:tc>
                  <a:txBody>
                    <a:bodyPr/>
                    <a:lstStyle/>
                    <a:p>
                      <a:endParaRPr lang="de-AT" sz="1200" dirty="0"/>
                    </a:p>
                  </a:txBody>
                  <a:tcPr/>
                </a:tc>
                <a:tc>
                  <a:txBody>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lang="de-AT" sz="1200" dirty="0" err="1" smtClean="0"/>
                        <a:t>BSc</a:t>
                      </a:r>
                      <a:r>
                        <a:rPr lang="de-AT" sz="1200" dirty="0" smtClean="0"/>
                        <a:t>. MA,</a:t>
                      </a:r>
                    </a:p>
                    <a:p>
                      <a:r>
                        <a:rPr lang="de-AT" sz="1200" dirty="0" smtClean="0"/>
                        <a:t>Barbara Unger</a:t>
                      </a:r>
                    </a:p>
                    <a:p>
                      <a:r>
                        <a:rPr lang="de-AT" sz="1200" dirty="0" smtClean="0"/>
                        <a:t> </a:t>
                      </a:r>
                    </a:p>
                    <a:p>
                      <a:r>
                        <a:rPr lang="de-AT" sz="1200" dirty="0" smtClean="0"/>
                        <a:t>(Senior Consultant &amp; Project Manager)</a:t>
                      </a:r>
                      <a:endParaRPr lang="de-AT" sz="1200" dirty="0"/>
                    </a:p>
                  </a:txBody>
                  <a:tcPr/>
                </a:tc>
                <a:extLst>
                  <a:ext uri="{0D108BD9-81ED-4DB2-BD59-A6C34878D82A}">
                    <a16:rowId xmlns:a16="http://schemas.microsoft.com/office/drawing/2014/main" val="3324511272"/>
                  </a:ext>
                </a:extLst>
              </a:tr>
            </a:tbl>
          </a:graphicData>
        </a:graphic>
      </p:graphicFrame>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5B2BC5C0-9ED4-4B0F-9024-E05AFC91B385}" type="slidenum">
              <a:rPr lang="de-AT" smtClean="0"/>
              <a:pPr/>
              <a:t>16</a:t>
            </a:fld>
            <a:endParaRPr lang="de-AT"/>
          </a:p>
        </p:txBody>
      </p:sp>
      <p:sp>
        <p:nvSpPr>
          <p:cNvPr id="5" name="Titel 4"/>
          <p:cNvSpPr>
            <a:spLocks noGrp="1"/>
          </p:cNvSpPr>
          <p:nvPr>
            <p:ph type="title"/>
          </p:nvPr>
        </p:nvSpPr>
        <p:spPr/>
        <p:txBody>
          <a:bodyPr/>
          <a:lstStyle/>
          <a:p>
            <a:r>
              <a:rPr lang="en-US" dirty="0"/>
              <a:t>Who we are </a:t>
            </a:r>
            <a:r>
              <a:rPr lang="en-US" dirty="0" smtClean="0"/>
              <a:t>…</a:t>
            </a:r>
            <a:endParaRPr lang="de-AT" dirty="0"/>
          </a:p>
        </p:txBody>
      </p:sp>
      <p:pic>
        <p:nvPicPr>
          <p:cNvPr id="10" name="Picture 2" descr="Edward Bernro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64" y="1338665"/>
            <a:ext cx="745861" cy="9737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379" y="4036211"/>
            <a:ext cx="865052" cy="955581"/>
          </a:xfrm>
          <a:prstGeom prst="rect">
            <a:avLst/>
          </a:prstGeom>
        </p:spPr>
      </p:pic>
      <p:pic>
        <p:nvPicPr>
          <p:cNvPr id="15" name="Picture 2" descr="Peter Vir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326770"/>
            <a:ext cx="821382" cy="985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0" y="2687768"/>
            <a:ext cx="941320" cy="941320"/>
          </a:xfrm>
          <a:prstGeom prst="rect">
            <a:avLst/>
          </a:prstGeom>
        </p:spPr>
      </p:pic>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4109918"/>
            <a:ext cx="968009" cy="968009"/>
          </a:xfrm>
          <a:prstGeom prst="rect">
            <a:avLst/>
          </a:prstGeom>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8897" y="2557977"/>
            <a:ext cx="869308" cy="1043170"/>
          </a:xfrm>
          <a:prstGeom prst="rect">
            <a:avLst/>
          </a:prstGeom>
        </p:spPr>
      </p:pic>
      <p:pic>
        <p:nvPicPr>
          <p:cNvPr id="20" name="Grafik 19" descr="Barbara Unger"/>
          <p:cNvPicPr/>
          <p:nvPr/>
        </p:nvPicPr>
        <p:blipFill>
          <a:blip r:embed="rId9">
            <a:extLst>
              <a:ext uri="{28A0092B-C50C-407E-A947-70E740481C1C}">
                <a14:useLocalDpi xmlns:a14="http://schemas.microsoft.com/office/drawing/2010/main" val="0"/>
              </a:ext>
            </a:extLst>
          </a:blip>
          <a:srcRect/>
          <a:stretch>
            <a:fillRect/>
          </a:stretch>
        </p:blipFill>
        <p:spPr bwMode="auto">
          <a:xfrm>
            <a:off x="5794641" y="3991702"/>
            <a:ext cx="827840" cy="1086225"/>
          </a:xfrm>
          <a:prstGeom prst="rect">
            <a:avLst/>
          </a:prstGeom>
          <a:noFill/>
          <a:ln>
            <a:noFill/>
          </a:ln>
        </p:spPr>
      </p:pic>
      <p:pic>
        <p:nvPicPr>
          <p:cNvPr id="7" name="Grafik 6"/>
          <p:cNvPicPr>
            <a:picLocks noChangeAspect="1"/>
          </p:cNvPicPr>
          <p:nvPr/>
        </p:nvPicPr>
        <p:blipFill rotWithShape="1">
          <a:blip r:embed="rId10" cstate="print">
            <a:extLst>
              <a:ext uri="{28A0092B-C50C-407E-A947-70E740481C1C}">
                <a14:useLocalDpi xmlns:a14="http://schemas.microsoft.com/office/drawing/2010/main" val="0"/>
              </a:ext>
            </a:extLst>
          </a:blip>
          <a:srcRect l="34630" r="24664" b="35783"/>
          <a:stretch/>
        </p:blipFill>
        <p:spPr>
          <a:xfrm flipH="1">
            <a:off x="5796136" y="1303172"/>
            <a:ext cx="1008112" cy="1060083"/>
          </a:xfrm>
          <a:prstGeom prst="rect">
            <a:avLst/>
          </a:prstGeom>
        </p:spPr>
      </p:pic>
      <p:pic>
        <p:nvPicPr>
          <p:cNvPr id="2" name="Grafik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452" y="2609001"/>
            <a:ext cx="892576" cy="1020087"/>
          </a:xfrm>
          <a:prstGeom prst="rect">
            <a:avLst/>
          </a:prstGeom>
        </p:spPr>
      </p:pic>
    </p:spTree>
    <p:extLst>
      <p:ext uri="{BB962C8B-B14F-4D97-AF65-F5344CB8AC3E}">
        <p14:creationId xmlns:p14="http://schemas.microsoft.com/office/powerpoint/2010/main" val="28093164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Font typeface="Wingdings" panose="05000000000000000000" pitchFamily="2" charset="2"/>
              <a:buChar char="§"/>
            </a:pPr>
            <a:r>
              <a:rPr lang="en-GB" sz="1800" dirty="0"/>
              <a:t>After finishing the specialization (SBWL)</a:t>
            </a:r>
          </a:p>
          <a:p>
            <a:pPr>
              <a:buFont typeface="Wingdings" panose="05000000000000000000" pitchFamily="2" charset="2"/>
              <a:buChar char="§"/>
            </a:pPr>
            <a:r>
              <a:rPr lang="en-GB" sz="1800" b="1" kern="1200" dirty="0">
                <a:solidFill>
                  <a:srgbClr val="0070C0"/>
                </a:solidFill>
                <a:cs typeface="Arial Unicode MS" charset="0"/>
              </a:rPr>
              <a:t>Different topics</a:t>
            </a:r>
          </a:p>
          <a:p>
            <a:pPr marL="558800" lvl="1" indent="-285750"/>
            <a:r>
              <a:rPr lang="en-GB" sz="1650" dirty="0" smtClean="0">
                <a:cs typeface="Arial Unicode MS" charset="0"/>
              </a:rPr>
              <a:t>Related to the </a:t>
            </a:r>
            <a:r>
              <a:rPr lang="en-GB" sz="1650" dirty="0">
                <a:cs typeface="Arial Unicode MS" charset="0"/>
              </a:rPr>
              <a:t>topics of the members of the institute</a:t>
            </a:r>
          </a:p>
          <a:p>
            <a:pPr marL="558800" lvl="1" indent="-285750"/>
            <a:r>
              <a:rPr lang="en-GB" sz="1650" dirty="0">
                <a:cs typeface="Arial Unicode MS" charset="0"/>
              </a:rPr>
              <a:t>Please contact the </a:t>
            </a:r>
            <a:r>
              <a:rPr lang="en-GB" sz="1650" dirty="0" smtClean="0">
                <a:cs typeface="Arial Unicode MS" charset="0"/>
              </a:rPr>
              <a:t>members </a:t>
            </a:r>
            <a:r>
              <a:rPr lang="en-GB" sz="1650" dirty="0">
                <a:cs typeface="Arial Unicode MS" charset="0"/>
              </a:rPr>
              <a:t>of the institutes directly</a:t>
            </a:r>
          </a:p>
          <a:p>
            <a:pPr marL="558800" lvl="1" indent="-285750"/>
            <a:r>
              <a:rPr lang="en-GB" sz="1650" dirty="0">
                <a:cs typeface="Arial Unicode MS" charset="0"/>
              </a:rPr>
              <a:t>You can even suggest a topic you are interested in</a:t>
            </a:r>
            <a:endParaRPr lang="en-GB" sz="1650" b="1" dirty="0">
              <a:solidFill>
                <a:srgbClr val="0070C0"/>
              </a:solidFill>
              <a:cs typeface="Arial Unicode MS" charset="0"/>
            </a:endParaRPr>
          </a:p>
          <a:p>
            <a:pPr>
              <a:buFont typeface="Wingdings" panose="05000000000000000000" pitchFamily="2" charset="2"/>
              <a:buChar char="§"/>
            </a:pPr>
            <a:r>
              <a:rPr lang="en-GB" sz="1800" b="1" kern="1200" dirty="0">
                <a:solidFill>
                  <a:srgbClr val="0070C0"/>
                </a:solidFill>
                <a:cs typeface="Arial Unicode MS" charset="0"/>
              </a:rPr>
              <a:t>Process</a:t>
            </a:r>
          </a:p>
          <a:p>
            <a:pPr marL="761970" lvl="1" indent="-380985">
              <a:buFont typeface="+mj-lt"/>
              <a:buAutoNum type="arabicPeriod"/>
            </a:pPr>
            <a:r>
              <a:rPr lang="en-GB" sz="1600" dirty="0"/>
              <a:t>Contact via mail – providing a possible </a:t>
            </a:r>
            <a:r>
              <a:rPr lang="en-GB" sz="1600" kern="1200" dirty="0">
                <a:solidFill>
                  <a:srgbClr val="0070C0"/>
                </a:solidFill>
                <a:cs typeface="Arial Unicode MS" charset="0"/>
              </a:rPr>
              <a:t>topic</a:t>
            </a:r>
            <a:r>
              <a:rPr lang="en-GB" sz="1600" dirty="0"/>
              <a:t> (1 page description)</a:t>
            </a:r>
          </a:p>
          <a:p>
            <a:pPr marL="761970" lvl="1" indent="-380985">
              <a:buFont typeface="+mj-lt"/>
              <a:buAutoNum type="arabicPeriod"/>
            </a:pPr>
            <a:r>
              <a:rPr lang="en-GB" sz="1600" kern="1200" dirty="0">
                <a:solidFill>
                  <a:srgbClr val="0070C0"/>
                </a:solidFill>
                <a:cs typeface="Arial Unicode MS" charset="0"/>
              </a:rPr>
              <a:t>First meeting</a:t>
            </a:r>
            <a:r>
              <a:rPr lang="en-GB" sz="1600" dirty="0"/>
              <a:t> &amp; feedback</a:t>
            </a:r>
          </a:p>
          <a:p>
            <a:pPr marL="761970" lvl="1" indent="-380985">
              <a:buFont typeface="+mj-lt"/>
              <a:buAutoNum type="arabicPeriod"/>
            </a:pPr>
            <a:r>
              <a:rPr lang="en-GB" sz="1600" kern="1200" dirty="0">
                <a:cs typeface="Arial Unicode MS" charset="0"/>
              </a:rPr>
              <a:t>Submit</a:t>
            </a:r>
            <a:r>
              <a:rPr lang="en-GB" sz="1600" kern="1200" dirty="0">
                <a:solidFill>
                  <a:srgbClr val="0070C0"/>
                </a:solidFill>
                <a:cs typeface="Arial Unicode MS" charset="0"/>
              </a:rPr>
              <a:t> proposal based on feedback</a:t>
            </a:r>
            <a:r>
              <a:rPr lang="en-GB" sz="1600" dirty="0"/>
              <a:t>(approx. 5 pages) </a:t>
            </a:r>
            <a:endParaRPr lang="en-GB" sz="1600" kern="1200" dirty="0">
              <a:solidFill>
                <a:srgbClr val="0070C0"/>
              </a:solidFill>
              <a:cs typeface="Arial Unicode MS" charset="0"/>
            </a:endParaRPr>
          </a:p>
          <a:p>
            <a:pPr marL="761970" lvl="1" indent="-380985">
              <a:buFont typeface="+mj-lt"/>
              <a:buAutoNum type="arabicPeriod"/>
            </a:pPr>
            <a:r>
              <a:rPr lang="en-GB" sz="1600" kern="1200" dirty="0">
                <a:solidFill>
                  <a:srgbClr val="0070C0"/>
                </a:solidFill>
                <a:cs typeface="Arial Unicode MS" charset="0"/>
              </a:rPr>
              <a:t>Acceptance or rejection</a:t>
            </a:r>
            <a:endParaRPr lang="en-GB" sz="1600" dirty="0"/>
          </a:p>
          <a:p>
            <a:pPr marL="761970" lvl="1" indent="-380985">
              <a:buFont typeface="+mj-lt"/>
              <a:buAutoNum type="arabicPeriod"/>
            </a:pPr>
            <a:r>
              <a:rPr lang="en-GB" sz="1600" dirty="0"/>
              <a:t>Finish your Bachelor thesis within 1 semester</a:t>
            </a:r>
          </a:p>
          <a:p>
            <a:pPr lvl="1">
              <a:buFont typeface="Arial" pitchFamily="34" charset="0"/>
              <a:buChar char="•"/>
            </a:pPr>
            <a:endParaRPr lang="en-US" dirty="0"/>
          </a:p>
          <a:p>
            <a:endParaRPr lang="de-AT" sz="1667"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17</a:t>
            </a:fld>
            <a:endParaRPr lang="de-AT" dirty="0"/>
          </a:p>
        </p:txBody>
      </p:sp>
      <p:sp>
        <p:nvSpPr>
          <p:cNvPr id="2" name="Titel 1"/>
          <p:cNvSpPr>
            <a:spLocks noGrp="1"/>
          </p:cNvSpPr>
          <p:nvPr>
            <p:ph type="title"/>
          </p:nvPr>
        </p:nvSpPr>
        <p:spPr/>
        <p:txBody>
          <a:bodyPr/>
          <a:lstStyle/>
          <a:p>
            <a:r>
              <a:rPr lang="de-AT" dirty="0"/>
              <a:t>Bachelor Thesis</a:t>
            </a:r>
          </a:p>
        </p:txBody>
      </p:sp>
    </p:spTree>
    <p:extLst>
      <p:ext uri="{BB962C8B-B14F-4D97-AF65-F5344CB8AC3E}">
        <p14:creationId xmlns:p14="http://schemas.microsoft.com/office/powerpoint/2010/main" val="31698197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Font typeface="Wingdings" panose="05000000000000000000" pitchFamily="2" charset="2"/>
              <a:buChar char="§"/>
            </a:pPr>
            <a:r>
              <a:rPr lang="en-GB" sz="1800" dirty="0"/>
              <a:t>For students in the specialization we organize different events</a:t>
            </a:r>
          </a:p>
          <a:p>
            <a:pPr>
              <a:buFont typeface="Wingdings" panose="05000000000000000000" pitchFamily="2" charset="2"/>
              <a:buChar char="§"/>
            </a:pPr>
            <a:r>
              <a:rPr lang="en-GB" sz="1800" dirty="0" smtClean="0"/>
              <a:t>„</a:t>
            </a:r>
            <a:r>
              <a:rPr lang="en-GB" sz="1800" dirty="0"/>
              <a:t>Practitioner Talk“</a:t>
            </a:r>
          </a:p>
          <a:p>
            <a:pPr lvl="1">
              <a:buFont typeface="Wingdings" panose="05000000000000000000" pitchFamily="2" charset="2"/>
              <a:buChar char="§"/>
            </a:pPr>
            <a:r>
              <a:rPr lang="en-GB" sz="1600" b="1" kern="1200" dirty="0">
                <a:solidFill>
                  <a:srgbClr val="0070C0"/>
                </a:solidFill>
                <a:cs typeface="Arial Unicode MS" charset="0"/>
              </a:rPr>
              <a:t>Different topics </a:t>
            </a:r>
            <a:r>
              <a:rPr lang="en-GB" sz="1600" dirty="0"/>
              <a:t>presented by our business partners </a:t>
            </a:r>
            <a:r>
              <a:rPr lang="en-GB" sz="1600" dirty="0" smtClean="0"/>
              <a:t>and Alumni</a:t>
            </a:r>
            <a:endParaRPr lang="en-GB" sz="1600" dirty="0"/>
          </a:p>
          <a:p>
            <a:pPr>
              <a:buFont typeface="Wingdings" panose="05000000000000000000" pitchFamily="2" charset="2"/>
              <a:buChar char="§"/>
            </a:pPr>
            <a:r>
              <a:rPr lang="en-GB" sz="1800" dirty="0" smtClean="0"/>
              <a:t>Get-together </a:t>
            </a:r>
            <a:r>
              <a:rPr lang="en-GB" sz="1800" dirty="0"/>
              <a:t>after the talk</a:t>
            </a:r>
          </a:p>
          <a:p>
            <a:pPr marL="619111" lvl="2" indent="-285750">
              <a:buFont typeface="Wingdings" panose="05000000000000000000" pitchFamily="2" charset="2"/>
              <a:buChar char="§"/>
            </a:pPr>
            <a:r>
              <a:rPr lang="en-GB" sz="1600" dirty="0" smtClean="0"/>
              <a:t>Platform </a:t>
            </a:r>
            <a:r>
              <a:rPr lang="en-GB" sz="1600" dirty="0"/>
              <a:t>for exchanging information with students of other semesters / </a:t>
            </a:r>
            <a:r>
              <a:rPr lang="en-GB" sz="1600" dirty="0" smtClean="0"/>
              <a:t>alumni</a:t>
            </a:r>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18</a:t>
            </a:fld>
            <a:endParaRPr lang="de-AT" dirty="0"/>
          </a:p>
        </p:txBody>
      </p:sp>
      <p:sp>
        <p:nvSpPr>
          <p:cNvPr id="2" name="Titel 1"/>
          <p:cNvSpPr>
            <a:spLocks noGrp="1"/>
          </p:cNvSpPr>
          <p:nvPr>
            <p:ph type="title"/>
          </p:nvPr>
        </p:nvSpPr>
        <p:spPr/>
        <p:txBody>
          <a:bodyPr/>
          <a:lstStyle/>
          <a:p>
            <a:r>
              <a:rPr lang="en-GB" dirty="0"/>
              <a:t> Practitioner Talk &amp; Informal Get-Together</a:t>
            </a:r>
          </a:p>
        </p:txBody>
      </p:sp>
    </p:spTree>
    <p:extLst>
      <p:ext uri="{BB962C8B-B14F-4D97-AF65-F5344CB8AC3E}">
        <p14:creationId xmlns:p14="http://schemas.microsoft.com/office/powerpoint/2010/main" val="3435500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8124" y="3577580"/>
            <a:ext cx="2695472" cy="1735639"/>
          </a:xfrm>
        </p:spPr>
      </p:pic>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19</a:t>
            </a:fld>
            <a:endParaRPr lang="de-AT" dirty="0"/>
          </a:p>
        </p:txBody>
      </p:sp>
      <p:sp>
        <p:nvSpPr>
          <p:cNvPr id="2" name="Titel 1"/>
          <p:cNvSpPr>
            <a:spLocks noGrp="1"/>
          </p:cNvSpPr>
          <p:nvPr>
            <p:ph type="title"/>
          </p:nvPr>
        </p:nvSpPr>
        <p:spPr/>
        <p:txBody>
          <a:bodyPr>
            <a:normAutofit/>
          </a:bodyPr>
          <a:lstStyle/>
          <a:p>
            <a:r>
              <a:rPr lang="en-US" dirty="0" smtClean="0"/>
              <a:t>Impressions</a:t>
            </a:r>
            <a:endParaRPr lang="en-US" dirty="0"/>
          </a:p>
        </p:txBody>
      </p:sp>
      <p:pic>
        <p:nvPicPr>
          <p:cNvPr id="11" name="Grafik 10"/>
          <p:cNvPicPr>
            <a:picLocks noChangeAspect="1"/>
          </p:cNvPicPr>
          <p:nvPr/>
        </p:nvPicPr>
        <p:blipFill rotWithShape="1">
          <a:blip r:embed="rId4">
            <a:extLst>
              <a:ext uri="{28A0092B-C50C-407E-A947-70E740481C1C}">
                <a14:useLocalDpi xmlns:a14="http://schemas.microsoft.com/office/drawing/2010/main" val="0"/>
              </a:ext>
            </a:extLst>
          </a:blip>
          <a:srcRect l="21650" t="22758" r="10311" b="7433"/>
          <a:stretch/>
        </p:blipFill>
        <p:spPr>
          <a:xfrm>
            <a:off x="338272" y="1178294"/>
            <a:ext cx="2795095" cy="1909982"/>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8700" y="2325495"/>
            <a:ext cx="2464879" cy="223577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3579" y="1178294"/>
            <a:ext cx="3042144" cy="147882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055" y="3006390"/>
            <a:ext cx="3041914" cy="2281436"/>
          </a:xfrm>
          <a:prstGeom prst="rect">
            <a:avLst/>
          </a:prstGeom>
        </p:spPr>
      </p:pic>
    </p:spTree>
    <p:extLst>
      <p:ext uri="{BB962C8B-B14F-4D97-AF65-F5344CB8AC3E}">
        <p14:creationId xmlns:p14="http://schemas.microsoft.com/office/powerpoint/2010/main" val="4360590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8" y="1344613"/>
            <a:ext cx="8358454" cy="3853905"/>
          </a:xfrm>
        </p:spPr>
        <p:txBody>
          <a:bodyPr>
            <a:normAutofit fontScale="92500" lnSpcReduction="10000"/>
          </a:bodyPr>
          <a:lstStyle/>
          <a:p>
            <a:pPr>
              <a:lnSpc>
                <a:spcPct val="160000"/>
              </a:lnSpc>
              <a:spcAft>
                <a:spcPts val="1000"/>
              </a:spcAft>
              <a:buFont typeface="Wingdings" panose="05000000000000000000" pitchFamily="2" charset="2"/>
              <a:buChar char="§"/>
            </a:pPr>
            <a:r>
              <a:rPr lang="en-GB" sz="1800" dirty="0" smtClean="0"/>
              <a:t>Focus: </a:t>
            </a:r>
            <a:r>
              <a:rPr lang="en-GB" sz="1800" b="1" dirty="0">
                <a:solidFill>
                  <a:srgbClr val="0070C0"/>
                </a:solidFill>
              </a:rPr>
              <a:t>Management of Information Systems </a:t>
            </a:r>
            <a:r>
              <a:rPr lang="en-GB" sz="1800" b="1" dirty="0" smtClean="0">
                <a:solidFill>
                  <a:srgbClr val="0070C0"/>
                </a:solidFill>
              </a:rPr>
              <a:t>(IS) </a:t>
            </a:r>
            <a:br>
              <a:rPr lang="en-GB" sz="1800" b="1" dirty="0" smtClean="0">
                <a:solidFill>
                  <a:srgbClr val="0070C0"/>
                </a:solidFill>
              </a:rPr>
            </a:br>
            <a:r>
              <a:rPr lang="en-GB" sz="1800" b="1" dirty="0" smtClean="0">
                <a:solidFill>
                  <a:srgbClr val="0070C0"/>
                </a:solidFill>
              </a:rPr>
              <a:t>			</a:t>
            </a:r>
            <a:r>
              <a:rPr lang="en-GB" sz="1800" dirty="0" smtClean="0"/>
              <a:t>in </a:t>
            </a:r>
            <a:r>
              <a:rPr lang="en-GB" sz="1800" dirty="0"/>
              <a:t>a </a:t>
            </a:r>
            <a:r>
              <a:rPr lang="en-GB" sz="1800" dirty="0" smtClean="0"/>
              <a:t>highly </a:t>
            </a:r>
            <a:r>
              <a:rPr lang="en-GB" sz="1800" b="1" kern="1200" dirty="0" smtClean="0">
                <a:solidFill>
                  <a:srgbClr val="0070C0"/>
                </a:solidFill>
                <a:cs typeface="Arial Unicode MS" charset="0"/>
              </a:rPr>
              <a:t>digitalized business environment</a:t>
            </a:r>
            <a:endParaRPr lang="en-GB" sz="1800" b="1" kern="1200" dirty="0">
              <a:solidFill>
                <a:srgbClr val="0070C0"/>
              </a:solidFill>
              <a:cs typeface="Arial Unicode MS" charset="0"/>
            </a:endParaRPr>
          </a:p>
          <a:p>
            <a:pPr lvl="1">
              <a:spcAft>
                <a:spcPts val="1000"/>
              </a:spcAft>
              <a:buFont typeface="Wingdings" panose="05000000000000000000" pitchFamily="2" charset="2"/>
              <a:buChar char="§"/>
            </a:pPr>
            <a:r>
              <a:rPr lang="en-GB" dirty="0">
                <a:cs typeface="Arial Unicode MS" charset="0"/>
              </a:rPr>
              <a:t>How to </a:t>
            </a:r>
            <a:r>
              <a:rPr lang="en-GB" dirty="0" smtClean="0">
                <a:solidFill>
                  <a:srgbClr val="0070C0"/>
                </a:solidFill>
                <a:cs typeface="Arial Unicode MS" charset="0"/>
              </a:rPr>
              <a:t>govern </a:t>
            </a:r>
            <a:r>
              <a:rPr lang="en-GB" dirty="0">
                <a:solidFill>
                  <a:srgbClr val="0070C0"/>
                </a:solidFill>
                <a:cs typeface="Arial Unicode MS" charset="0"/>
              </a:rPr>
              <a:t>IS</a:t>
            </a:r>
            <a:r>
              <a:rPr lang="en-GB" dirty="0">
                <a:cs typeface="Arial Unicode MS" charset="0"/>
              </a:rPr>
              <a:t> and provide</a:t>
            </a:r>
            <a:r>
              <a:rPr lang="en-GB" dirty="0" smtClean="0">
                <a:solidFill>
                  <a:srgbClr val="0070C0"/>
                </a:solidFill>
                <a:cs typeface="Arial Unicode MS" charset="0"/>
              </a:rPr>
              <a:t> strategy alignment?</a:t>
            </a:r>
            <a:endParaRPr lang="en-GB" dirty="0">
              <a:solidFill>
                <a:srgbClr val="0070C0"/>
              </a:solidFill>
              <a:cs typeface="Arial Unicode MS" charset="0"/>
            </a:endParaRPr>
          </a:p>
          <a:p>
            <a:pPr lvl="1">
              <a:spcAft>
                <a:spcPts val="1000"/>
              </a:spcAft>
              <a:buFont typeface="Wingdings" panose="05000000000000000000" pitchFamily="2" charset="2"/>
              <a:buChar char="§"/>
            </a:pPr>
            <a:r>
              <a:rPr lang="en-GB" dirty="0">
                <a:cs typeface="Arial Unicode MS" charset="0"/>
              </a:rPr>
              <a:t>How to manage the </a:t>
            </a:r>
            <a:r>
              <a:rPr lang="en-GB" dirty="0" smtClean="0">
                <a:solidFill>
                  <a:srgbClr val="0070C0"/>
                </a:solidFill>
                <a:cs typeface="Arial Unicode MS" charset="0"/>
              </a:rPr>
              <a:t>selection </a:t>
            </a:r>
            <a:r>
              <a:rPr lang="en-GB" dirty="0" smtClean="0">
                <a:cs typeface="Arial Unicode MS" charset="0"/>
              </a:rPr>
              <a:t>and</a:t>
            </a:r>
            <a:r>
              <a:rPr lang="en-GB" dirty="0" smtClean="0">
                <a:solidFill>
                  <a:srgbClr val="0070C0"/>
                </a:solidFill>
                <a:cs typeface="Arial Unicode MS" charset="0"/>
              </a:rPr>
              <a:t> </a:t>
            </a:r>
            <a:r>
              <a:rPr lang="en-GB" dirty="0">
                <a:solidFill>
                  <a:srgbClr val="0070C0"/>
                </a:solidFill>
                <a:cs typeface="Arial Unicode MS" charset="0"/>
              </a:rPr>
              <a:t>development of </a:t>
            </a:r>
            <a:r>
              <a:rPr lang="en-GB" dirty="0" smtClean="0">
                <a:solidFill>
                  <a:srgbClr val="0070C0"/>
                </a:solidFill>
                <a:cs typeface="Arial Unicode MS" charset="0"/>
              </a:rPr>
              <a:t>IS</a:t>
            </a:r>
            <a:r>
              <a:rPr lang="en-GB" dirty="0" smtClean="0">
                <a:cs typeface="Arial Unicode MS" charset="0"/>
              </a:rPr>
              <a:t>?</a:t>
            </a:r>
            <a:endParaRPr lang="en-GB" kern="1200" dirty="0">
              <a:solidFill>
                <a:schemeClr val="tx1"/>
              </a:solidFill>
              <a:cs typeface="Arial Unicode MS" charset="0"/>
            </a:endParaRPr>
          </a:p>
          <a:p>
            <a:pPr lvl="1">
              <a:spcAft>
                <a:spcPts val="1000"/>
              </a:spcAft>
              <a:buFont typeface="Wingdings" panose="05000000000000000000" pitchFamily="2" charset="2"/>
              <a:buChar char="§"/>
            </a:pPr>
            <a:r>
              <a:rPr lang="en-GB" dirty="0">
                <a:cs typeface="Arial Unicode MS" charset="0"/>
              </a:rPr>
              <a:t>How to optimize </a:t>
            </a:r>
            <a:r>
              <a:rPr lang="en-GB" dirty="0">
                <a:solidFill>
                  <a:srgbClr val="0070C0"/>
                </a:solidFill>
                <a:cs typeface="Arial Unicode MS" charset="0"/>
              </a:rPr>
              <a:t>IS</a:t>
            </a:r>
            <a:r>
              <a:rPr lang="en-GB" dirty="0" smtClean="0">
                <a:cs typeface="Arial Unicode MS" charset="0"/>
              </a:rPr>
              <a:t> </a:t>
            </a:r>
            <a:r>
              <a:rPr lang="en-GB" dirty="0" smtClean="0">
                <a:solidFill>
                  <a:srgbClr val="0070C0"/>
                </a:solidFill>
                <a:cs typeface="Arial Unicode MS" charset="0"/>
              </a:rPr>
              <a:t>operations </a:t>
            </a:r>
            <a:r>
              <a:rPr lang="en-GB" dirty="0">
                <a:cs typeface="Arial Unicode MS" charset="0"/>
              </a:rPr>
              <a:t>and</a:t>
            </a:r>
            <a:r>
              <a:rPr lang="en-GB" dirty="0" smtClean="0">
                <a:solidFill>
                  <a:srgbClr val="0070C0"/>
                </a:solidFill>
                <a:cs typeface="Arial Unicode MS" charset="0"/>
              </a:rPr>
              <a:t> manage related risks</a:t>
            </a:r>
            <a:r>
              <a:rPr lang="en-GB" dirty="0" smtClean="0">
                <a:cs typeface="Arial Unicode MS" charset="0"/>
              </a:rPr>
              <a:t>?</a:t>
            </a:r>
          </a:p>
          <a:p>
            <a:pPr marL="266700" lvl="1" indent="0">
              <a:spcAft>
                <a:spcPts val="1000"/>
              </a:spcAft>
              <a:buNone/>
            </a:pPr>
            <a:endParaRPr lang="en-GB" kern="1200" dirty="0">
              <a:solidFill>
                <a:schemeClr val="tx1"/>
              </a:solidFill>
              <a:cs typeface="Arial Unicode MS" charset="0"/>
            </a:endParaRPr>
          </a:p>
          <a:p>
            <a:pPr>
              <a:spcAft>
                <a:spcPts val="1000"/>
              </a:spcAft>
              <a:buFont typeface="Wingdings" panose="05000000000000000000" pitchFamily="2" charset="2"/>
              <a:buChar char="§"/>
            </a:pPr>
            <a:r>
              <a:rPr lang="en-GB" kern="1200" dirty="0">
                <a:solidFill>
                  <a:schemeClr val="tx1"/>
                </a:solidFill>
                <a:cs typeface="Arial Unicode MS" charset="0"/>
              </a:rPr>
              <a:t>The </a:t>
            </a:r>
            <a:r>
              <a:rPr lang="en-GB" kern="1200" dirty="0" smtClean="0">
                <a:solidFill>
                  <a:schemeClr val="tx1"/>
                </a:solidFill>
                <a:cs typeface="Arial Unicode MS" charset="0"/>
              </a:rPr>
              <a:t>lectures are …</a:t>
            </a:r>
            <a:endParaRPr lang="en-GB" kern="1200" dirty="0">
              <a:solidFill>
                <a:schemeClr val="tx1"/>
              </a:solidFill>
              <a:cs typeface="Arial Unicode MS" charset="0"/>
            </a:endParaRPr>
          </a:p>
          <a:p>
            <a:pPr lvl="1">
              <a:lnSpc>
                <a:spcPct val="110000"/>
              </a:lnSpc>
              <a:spcAft>
                <a:spcPts val="1000"/>
              </a:spcAft>
              <a:buFont typeface="Wingdings" panose="05000000000000000000" pitchFamily="2" charset="2"/>
              <a:buChar char="§"/>
            </a:pPr>
            <a:r>
              <a:rPr lang="en-GB" kern="1200" dirty="0">
                <a:solidFill>
                  <a:schemeClr val="tx1"/>
                </a:solidFill>
                <a:cs typeface="Arial Unicode MS" charset="0"/>
              </a:rPr>
              <a:t>… </a:t>
            </a:r>
            <a:r>
              <a:rPr lang="en-GB" dirty="0" smtClean="0">
                <a:solidFill>
                  <a:srgbClr val="0070C0"/>
                </a:solidFill>
                <a:cs typeface="Arial Unicode MS" charset="0"/>
              </a:rPr>
              <a:t>very c</a:t>
            </a:r>
            <a:r>
              <a:rPr lang="en-GB" kern="1200" dirty="0" smtClean="0">
                <a:solidFill>
                  <a:srgbClr val="0070C0"/>
                </a:solidFill>
                <a:cs typeface="Arial Unicode MS" charset="0"/>
              </a:rPr>
              <a:t>urrent and future-oriented </a:t>
            </a:r>
            <a:r>
              <a:rPr lang="en-GB" dirty="0">
                <a:cs typeface="Arial Unicode MS" charset="0"/>
              </a:rPr>
              <a:t>in particular serving </a:t>
            </a:r>
            <a:r>
              <a:rPr lang="en-GB" dirty="0" smtClean="0">
                <a:cs typeface="Arial Unicode MS" charset="0"/>
              </a:rPr>
              <a:t>the on-going </a:t>
            </a:r>
            <a:r>
              <a:rPr lang="en-GB" b="1" dirty="0" smtClean="0">
                <a:solidFill>
                  <a:srgbClr val="0070C0"/>
                </a:solidFill>
                <a:cs typeface="Arial Unicode MS" charset="0"/>
              </a:rPr>
              <a:t>business</a:t>
            </a:r>
            <a:r>
              <a:rPr lang="en-GB" dirty="0" smtClean="0">
                <a:solidFill>
                  <a:srgbClr val="0070C0"/>
                </a:solidFill>
                <a:cs typeface="Arial Unicode MS" charset="0"/>
              </a:rPr>
              <a:t> </a:t>
            </a:r>
            <a:r>
              <a:rPr lang="en-GB" b="1" dirty="0" smtClean="0">
                <a:solidFill>
                  <a:srgbClr val="0070C0"/>
                </a:solidFill>
                <a:cs typeface="Arial Unicode MS" charset="0"/>
              </a:rPr>
              <a:t>digitalization and transformation </a:t>
            </a:r>
            <a:r>
              <a:rPr lang="en-GB" sz="1500" dirty="0">
                <a:cs typeface="Arial Unicode MS" charset="0"/>
              </a:rPr>
              <a:t>trends</a:t>
            </a:r>
          </a:p>
          <a:p>
            <a:pPr lvl="1">
              <a:spcAft>
                <a:spcPts val="1000"/>
              </a:spcAft>
              <a:buFont typeface="Wingdings" panose="05000000000000000000" pitchFamily="2" charset="2"/>
              <a:buChar char="§"/>
            </a:pPr>
            <a:r>
              <a:rPr lang="en-GB" kern="1200" dirty="0" smtClean="0">
                <a:solidFill>
                  <a:schemeClr val="tx1"/>
                </a:solidFill>
                <a:cs typeface="Arial Unicode MS" charset="0"/>
              </a:rPr>
              <a:t>… </a:t>
            </a:r>
            <a:r>
              <a:rPr lang="en-GB" dirty="0" smtClean="0">
                <a:solidFill>
                  <a:srgbClr val="0070C0"/>
                </a:solidFill>
                <a:cs typeface="Arial Unicode MS" charset="0"/>
              </a:rPr>
              <a:t>research-led</a:t>
            </a:r>
            <a:r>
              <a:rPr lang="en-GB" dirty="0" smtClean="0">
                <a:cs typeface="Arial Unicode MS" charset="0"/>
              </a:rPr>
              <a:t> and also highly </a:t>
            </a:r>
            <a:r>
              <a:rPr lang="en-GB" dirty="0" smtClean="0">
                <a:solidFill>
                  <a:srgbClr val="0070C0"/>
                </a:solidFill>
                <a:cs typeface="Arial Unicode MS" charset="0"/>
              </a:rPr>
              <a:t>relevant for practice </a:t>
            </a:r>
          </a:p>
          <a:p>
            <a:pPr lvl="1">
              <a:spcAft>
                <a:spcPts val="1000"/>
              </a:spcAft>
              <a:buFont typeface="Wingdings" panose="05000000000000000000" pitchFamily="2" charset="2"/>
              <a:buChar char="§"/>
            </a:pPr>
            <a:r>
              <a:rPr lang="en-GB" dirty="0">
                <a:cs typeface="Arial Unicode MS" charset="0"/>
              </a:rPr>
              <a:t>… </a:t>
            </a:r>
            <a:r>
              <a:rPr lang="en-GB" kern="1200" dirty="0" smtClean="0">
                <a:solidFill>
                  <a:srgbClr val="0070C0"/>
                </a:solidFill>
                <a:cs typeface="Arial Unicode MS" charset="0"/>
              </a:rPr>
              <a:t>enriched</a:t>
            </a:r>
            <a:r>
              <a:rPr lang="en-GB" kern="1200" dirty="0" smtClean="0">
                <a:solidFill>
                  <a:schemeClr val="tx1"/>
                </a:solidFill>
                <a:cs typeface="Arial Unicode MS" charset="0"/>
              </a:rPr>
              <a:t> </a:t>
            </a:r>
            <a:r>
              <a:rPr lang="en-GB" kern="1200" dirty="0">
                <a:solidFill>
                  <a:schemeClr val="tx1"/>
                </a:solidFill>
                <a:cs typeface="Arial Unicode MS" charset="0"/>
              </a:rPr>
              <a:t>by presentations from </a:t>
            </a:r>
            <a:r>
              <a:rPr lang="en-GB" kern="1200" dirty="0" smtClean="0">
                <a:solidFill>
                  <a:schemeClr val="tx1"/>
                </a:solidFill>
                <a:cs typeface="Arial Unicode MS" charset="0"/>
              </a:rPr>
              <a:t>business managers and SBWL alumni</a:t>
            </a:r>
            <a:endParaRPr lang="en-GB" kern="1200" dirty="0">
              <a:solidFill>
                <a:schemeClr val="tx1"/>
              </a:solidFill>
              <a:cs typeface="Arial Unicode MS" charset="0"/>
            </a:endParaRPr>
          </a:p>
          <a:p>
            <a:pPr lvl="1">
              <a:spcAft>
                <a:spcPts val="1000"/>
              </a:spcAft>
              <a:buFont typeface="Arial" pitchFamily="34" charset="0"/>
              <a:buChar char="•"/>
            </a:pPr>
            <a:endParaRPr lang="en-GB" kern="1200" dirty="0">
              <a:solidFill>
                <a:schemeClr val="tx1"/>
              </a:solidFill>
              <a:latin typeface="+mj-lt"/>
              <a:cs typeface="Arial Unicode MS" charset="0"/>
            </a:endParaRPr>
          </a:p>
          <a:p>
            <a:pPr lvl="1">
              <a:spcAft>
                <a:spcPts val="1000"/>
              </a:spcAft>
              <a:buFont typeface="Arial" pitchFamily="34" charset="0"/>
              <a:buChar char="•"/>
            </a:pPr>
            <a:endParaRPr lang="en-GB" kern="1200" dirty="0">
              <a:solidFill>
                <a:schemeClr val="tx1"/>
              </a:solidFill>
              <a:latin typeface="+mj-lt"/>
              <a:cs typeface="Arial Unicode MS" charset="0"/>
            </a:endParaRPr>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2</a:t>
            </a:fld>
            <a:endParaRPr lang="de-AT" dirty="0"/>
          </a:p>
        </p:txBody>
      </p:sp>
      <p:sp>
        <p:nvSpPr>
          <p:cNvPr id="2" name="Titel 1"/>
          <p:cNvSpPr>
            <a:spLocks noGrp="1"/>
          </p:cNvSpPr>
          <p:nvPr>
            <p:ph type="title"/>
          </p:nvPr>
        </p:nvSpPr>
        <p:spPr/>
        <p:txBody>
          <a:bodyPr/>
          <a:lstStyle/>
          <a:p>
            <a:r>
              <a:rPr lang="de-AT" dirty="0"/>
              <a:t>SBWL </a:t>
            </a:r>
            <a:r>
              <a:rPr lang="en-GB" dirty="0"/>
              <a:t>Information Management </a:t>
            </a:r>
            <a:r>
              <a:rPr lang="en-GB" dirty="0" smtClean="0"/>
              <a:t>&amp; </a:t>
            </a:r>
            <a:r>
              <a:rPr lang="en-GB" dirty="0"/>
              <a:t>Control</a:t>
            </a:r>
          </a:p>
        </p:txBody>
      </p:sp>
    </p:spTree>
    <p:extLst>
      <p:ext uri="{BB962C8B-B14F-4D97-AF65-F5344CB8AC3E}">
        <p14:creationId xmlns:p14="http://schemas.microsoft.com/office/powerpoint/2010/main" val="5384963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7180" y="2612823"/>
            <a:ext cx="2037447" cy="559631"/>
          </a:xfrm>
        </p:spPr>
      </p:pic>
      <p:sp>
        <p:nvSpPr>
          <p:cNvPr id="3" name="Fußzeilenplatzhalter 2"/>
          <p:cNvSpPr>
            <a:spLocks noGrp="1"/>
          </p:cNvSpPr>
          <p:nvPr>
            <p:ph type="ftr" sz="quarter" idx="11"/>
          </p:nvPr>
        </p:nvSpPr>
        <p:spPr/>
        <p:txBody>
          <a:bodyPr/>
          <a:lstStyle/>
          <a:p>
            <a:pPr>
              <a:defRPr/>
            </a:pPr>
            <a:r>
              <a:rPr lang="en-US" dirty="0"/>
              <a:t>INFORMATION MANAGEMENT AND CONTROL</a:t>
            </a:r>
            <a:endParaRPr lang="de-AT" dirty="0"/>
          </a:p>
        </p:txBody>
      </p:sp>
      <p:sp>
        <p:nvSpPr>
          <p:cNvPr id="4" name="Foliennummernplatzhalter 3"/>
          <p:cNvSpPr>
            <a:spLocks noGrp="1"/>
          </p:cNvSpPr>
          <p:nvPr>
            <p:ph type="sldNum" sz="quarter" idx="12"/>
          </p:nvPr>
        </p:nvSpPr>
        <p:spPr/>
        <p:txBody>
          <a:bodyPr/>
          <a:lstStyle/>
          <a:p>
            <a:pPr>
              <a:defRPr/>
            </a:pPr>
            <a:fld id="{B14F5CC6-24A0-427C-83AC-0319D6C517CA}" type="slidenum">
              <a:rPr lang="de-AT" smtClean="0"/>
              <a:pPr>
                <a:defRPr/>
              </a:pPr>
              <a:t>20</a:t>
            </a:fld>
            <a:endParaRPr lang="de-AT" dirty="0"/>
          </a:p>
        </p:txBody>
      </p:sp>
      <p:sp>
        <p:nvSpPr>
          <p:cNvPr id="2" name="Titel 1"/>
          <p:cNvSpPr>
            <a:spLocks noGrp="1"/>
          </p:cNvSpPr>
          <p:nvPr>
            <p:ph type="title"/>
          </p:nvPr>
        </p:nvSpPr>
        <p:spPr/>
        <p:txBody>
          <a:bodyPr/>
          <a:lstStyle/>
          <a:p>
            <a:r>
              <a:rPr lang="de-AT" dirty="0"/>
              <a:t>Business </a:t>
            </a:r>
            <a:r>
              <a:rPr lang="de-AT" dirty="0" smtClean="0"/>
              <a:t>Partners</a:t>
            </a:r>
            <a:r>
              <a:rPr lang="de-AT" dirty="0"/>
              <a:t/>
            </a:r>
            <a:br>
              <a:rPr lang="de-AT" dirty="0"/>
            </a:br>
            <a:r>
              <a:rPr lang="de-AT" dirty="0" smtClean="0"/>
              <a:t>(</a:t>
            </a:r>
            <a:r>
              <a:rPr lang="en-US" dirty="0" smtClean="0"/>
              <a:t>Excerpt</a:t>
            </a:r>
            <a:r>
              <a:rPr lang="de-AT" dirty="0" smtClean="0"/>
              <a:t>)</a:t>
            </a:r>
            <a:endParaRPr lang="de-AT" dirty="0"/>
          </a:p>
        </p:txBody>
      </p:sp>
      <p:pic>
        <p:nvPicPr>
          <p:cNvPr id="2102" name="Picture 54" descr="logo_erste_bank"/>
          <p:cNvPicPr>
            <a:picLocks noChangeAspect="1" noChangeArrowheads="1"/>
          </p:cNvPicPr>
          <p:nvPr/>
        </p:nvPicPr>
        <p:blipFill>
          <a:blip r:embed="rId4" cstate="print"/>
          <a:srcRect/>
          <a:stretch>
            <a:fillRect/>
          </a:stretch>
        </p:blipFill>
        <p:spPr bwMode="auto">
          <a:xfrm>
            <a:off x="1398139" y="2570345"/>
            <a:ext cx="1399342" cy="681732"/>
          </a:xfrm>
          <a:prstGeom prst="rect">
            <a:avLst/>
          </a:prstGeom>
          <a:noFill/>
        </p:spPr>
      </p:pic>
      <p:pic>
        <p:nvPicPr>
          <p:cNvPr id="2099" name="Picture 51" descr="BM"/>
          <p:cNvPicPr>
            <a:picLocks noChangeAspect="1" noChangeArrowheads="1"/>
          </p:cNvPicPr>
          <p:nvPr/>
        </p:nvPicPr>
        <p:blipFill>
          <a:blip r:embed="rId5" cstate="print"/>
          <a:srcRect/>
          <a:stretch>
            <a:fillRect/>
          </a:stretch>
        </p:blipFill>
        <p:spPr bwMode="auto">
          <a:xfrm>
            <a:off x="3227611" y="3570903"/>
            <a:ext cx="2165290" cy="679307"/>
          </a:xfrm>
          <a:prstGeom prst="rect">
            <a:avLst/>
          </a:prstGeom>
          <a:noFill/>
        </p:spPr>
      </p:pic>
      <p:sp>
        <p:nvSpPr>
          <p:cNvPr id="2115" name="Rectangle 67"/>
          <p:cNvSpPr>
            <a:spLocks noChangeArrowheads="1"/>
          </p:cNvSpPr>
          <p:nvPr/>
        </p:nvSpPr>
        <p:spPr bwMode="auto">
          <a:xfrm>
            <a:off x="762000" y="-153887"/>
            <a:ext cx="153953" cy="307777"/>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endParaRPr lang="de-AT" sz="1500"/>
          </a:p>
        </p:txBody>
      </p:sp>
      <p:sp>
        <p:nvSpPr>
          <p:cNvPr id="2116" name="Rectangle 68"/>
          <p:cNvSpPr>
            <a:spLocks noChangeArrowheads="1"/>
          </p:cNvSpPr>
          <p:nvPr/>
        </p:nvSpPr>
        <p:spPr bwMode="auto">
          <a:xfrm>
            <a:off x="762000" y="202085"/>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17" name="Rectangle 69"/>
          <p:cNvSpPr>
            <a:spLocks noChangeArrowheads="1"/>
          </p:cNvSpPr>
          <p:nvPr/>
        </p:nvSpPr>
        <p:spPr bwMode="auto">
          <a:xfrm>
            <a:off x="762000" y="495772"/>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18" name="Rectangle 70"/>
          <p:cNvSpPr>
            <a:spLocks noChangeArrowheads="1"/>
          </p:cNvSpPr>
          <p:nvPr/>
        </p:nvSpPr>
        <p:spPr bwMode="auto">
          <a:xfrm>
            <a:off x="762000" y="781522"/>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19" name="Rectangle 71"/>
          <p:cNvSpPr>
            <a:spLocks noChangeArrowheads="1"/>
          </p:cNvSpPr>
          <p:nvPr/>
        </p:nvSpPr>
        <p:spPr bwMode="auto">
          <a:xfrm>
            <a:off x="762000" y="1099022"/>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20" name="Rectangle 72"/>
          <p:cNvSpPr>
            <a:spLocks noChangeArrowheads="1"/>
          </p:cNvSpPr>
          <p:nvPr/>
        </p:nvSpPr>
        <p:spPr bwMode="auto">
          <a:xfrm>
            <a:off x="762000" y="145621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dirty="0">
                <a:latin typeface="Arial" pitchFamily="34" charset="0"/>
                <a:ea typeface="Verdana" pitchFamily="34" charset="0"/>
                <a:cs typeface="Times New Roman" pitchFamily="18" charset="0"/>
              </a:rPr>
              <a:t>  </a:t>
            </a:r>
            <a:endParaRPr lang="de-AT" sz="1500" dirty="0">
              <a:latin typeface="Arial" pitchFamily="34" charset="0"/>
              <a:cs typeface="Arial" pitchFamily="34" charset="0"/>
            </a:endParaRPr>
          </a:p>
        </p:txBody>
      </p:sp>
      <p:sp>
        <p:nvSpPr>
          <p:cNvPr id="2121" name="Rectangle 73"/>
          <p:cNvSpPr>
            <a:spLocks noChangeArrowheads="1"/>
          </p:cNvSpPr>
          <p:nvPr/>
        </p:nvSpPr>
        <p:spPr bwMode="auto">
          <a:xfrm>
            <a:off x="762000" y="1781647"/>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22" name="Rectangle 74"/>
          <p:cNvSpPr>
            <a:spLocks noChangeArrowheads="1"/>
          </p:cNvSpPr>
          <p:nvPr/>
        </p:nvSpPr>
        <p:spPr bwMode="auto">
          <a:xfrm>
            <a:off x="762000" y="209121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25" name="Rectangle 77"/>
          <p:cNvSpPr>
            <a:spLocks noChangeArrowheads="1"/>
          </p:cNvSpPr>
          <p:nvPr/>
        </p:nvSpPr>
        <p:spPr bwMode="auto">
          <a:xfrm>
            <a:off x="762000" y="320246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26" name="Rectangle 78"/>
          <p:cNvSpPr>
            <a:spLocks noChangeArrowheads="1"/>
          </p:cNvSpPr>
          <p:nvPr/>
        </p:nvSpPr>
        <p:spPr bwMode="auto">
          <a:xfrm>
            <a:off x="762000" y="3448522"/>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28" name="Rectangle 80"/>
          <p:cNvSpPr>
            <a:spLocks noChangeArrowheads="1"/>
          </p:cNvSpPr>
          <p:nvPr/>
        </p:nvSpPr>
        <p:spPr bwMode="auto">
          <a:xfrm>
            <a:off x="762000" y="3980335"/>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29" name="Rectangle 81"/>
          <p:cNvSpPr>
            <a:spLocks noChangeArrowheads="1"/>
          </p:cNvSpPr>
          <p:nvPr/>
        </p:nvSpPr>
        <p:spPr bwMode="auto">
          <a:xfrm>
            <a:off x="762000" y="425021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30" name="Rectangle 82"/>
          <p:cNvSpPr>
            <a:spLocks noChangeArrowheads="1"/>
          </p:cNvSpPr>
          <p:nvPr/>
        </p:nvSpPr>
        <p:spPr bwMode="auto">
          <a:xfrm>
            <a:off x="762000" y="450421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31" name="Rectangle 83"/>
          <p:cNvSpPr>
            <a:spLocks noChangeArrowheads="1"/>
          </p:cNvSpPr>
          <p:nvPr/>
        </p:nvSpPr>
        <p:spPr bwMode="auto">
          <a:xfrm>
            <a:off x="762000" y="4726460"/>
            <a:ext cx="294953"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32" name="Rectangle 84"/>
          <p:cNvSpPr>
            <a:spLocks noChangeArrowheads="1"/>
          </p:cNvSpPr>
          <p:nvPr/>
        </p:nvSpPr>
        <p:spPr bwMode="auto">
          <a:xfrm>
            <a:off x="762000" y="494871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34" name="Rectangle 86"/>
          <p:cNvSpPr>
            <a:spLocks noChangeArrowheads="1"/>
          </p:cNvSpPr>
          <p:nvPr/>
        </p:nvSpPr>
        <p:spPr bwMode="auto">
          <a:xfrm>
            <a:off x="762000" y="5424960"/>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35" name="Rectangle 87"/>
          <p:cNvSpPr>
            <a:spLocks noChangeArrowheads="1"/>
          </p:cNvSpPr>
          <p:nvPr/>
        </p:nvSpPr>
        <p:spPr bwMode="auto">
          <a:xfrm>
            <a:off x="762000" y="5671022"/>
            <a:ext cx="224420" cy="230832"/>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1000">
                <a:latin typeface="Arial" pitchFamily="34" charset="0"/>
                <a:ea typeface="Verdana" pitchFamily="34" charset="0"/>
                <a:cs typeface="Times New Roman" pitchFamily="18" charset="0"/>
              </a:rPr>
              <a:t>  </a:t>
            </a:r>
            <a:endParaRPr lang="de-AT" sz="1500">
              <a:latin typeface="Arial" pitchFamily="34" charset="0"/>
              <a:cs typeface="Arial" pitchFamily="34" charset="0"/>
            </a:endParaRPr>
          </a:p>
        </p:txBody>
      </p:sp>
      <p:sp>
        <p:nvSpPr>
          <p:cNvPr id="2136" name="Rectangle 88"/>
          <p:cNvSpPr>
            <a:spLocks noChangeArrowheads="1"/>
          </p:cNvSpPr>
          <p:nvPr/>
        </p:nvSpPr>
        <p:spPr bwMode="auto">
          <a:xfrm>
            <a:off x="762000" y="5868244"/>
            <a:ext cx="171522" cy="153888"/>
          </a:xfrm>
          <a:prstGeom prst="rect">
            <a:avLst/>
          </a:prstGeom>
          <a:noFill/>
          <a:ln w="9525">
            <a:noFill/>
            <a:miter lim="800000"/>
            <a:headEnd/>
            <a:tailEnd/>
          </a:ln>
          <a:effectLst/>
        </p:spPr>
        <p:txBody>
          <a:bodyPr vert="horz" wrap="none" lIns="76200" tIns="38100" rIns="76200" bIns="38100" numCol="1" anchor="ctr" anchorCtr="0" compatLnSpc="1">
            <a:prstTxWarp prst="textNoShape">
              <a:avLst/>
            </a:prstTxWarp>
            <a:spAutoFit/>
          </a:bodyPr>
          <a:lstStyle/>
          <a:p>
            <a:pPr defTabSz="761970" fontAlgn="base">
              <a:spcBef>
                <a:spcPct val="0"/>
              </a:spcBef>
              <a:spcAft>
                <a:spcPct val="0"/>
              </a:spcAft>
            </a:pPr>
            <a:r>
              <a:rPr lang="de-AT" sz="500">
                <a:latin typeface="Arial" pitchFamily="34" charset="0"/>
                <a:cs typeface="Arial" pitchFamily="34" charset="0"/>
              </a:rPr>
              <a:t> </a:t>
            </a:r>
            <a:endParaRPr lang="de-AT" sz="1500">
              <a:latin typeface="Arial" pitchFamily="34" charset="0"/>
              <a:cs typeface="Arial" pitchFamily="34" charset="0"/>
            </a:endParaRPr>
          </a:p>
        </p:txBody>
      </p:sp>
      <p:pic>
        <p:nvPicPr>
          <p:cNvPr id="4100" name="Picture 4" descr="Bundesministerium für Verkehr, Innovation und Technologie"/>
          <p:cNvPicPr>
            <a:picLocks noChangeAspect="1" noChangeArrowheads="1"/>
          </p:cNvPicPr>
          <p:nvPr/>
        </p:nvPicPr>
        <p:blipFill>
          <a:blip r:embed="rId6" cstate="print"/>
          <a:srcRect/>
          <a:stretch>
            <a:fillRect/>
          </a:stretch>
        </p:blipFill>
        <p:spPr bwMode="auto">
          <a:xfrm>
            <a:off x="1271633" y="3483590"/>
            <a:ext cx="1652355" cy="600067"/>
          </a:xfrm>
          <a:prstGeom prst="rect">
            <a:avLst/>
          </a:prstGeom>
          <a:noFill/>
        </p:spPr>
      </p:pic>
      <p:pic>
        <p:nvPicPr>
          <p:cNvPr id="4106" name="Picture 10" descr="http://www.htlpinkafeld.at/htluvapinkafeld/fileadmin/Inhalte/Informatik/Diplomarbeiten/2010_11/SAP/images/sap.jpg"/>
          <p:cNvPicPr>
            <a:picLocks noChangeAspect="1" noChangeArrowheads="1"/>
          </p:cNvPicPr>
          <p:nvPr/>
        </p:nvPicPr>
        <p:blipFill>
          <a:blip r:embed="rId7" cstate="print"/>
          <a:srcRect/>
          <a:stretch>
            <a:fillRect/>
          </a:stretch>
        </p:blipFill>
        <p:spPr bwMode="auto">
          <a:xfrm>
            <a:off x="6638405" y="1617769"/>
            <a:ext cx="1560173" cy="853306"/>
          </a:xfrm>
          <a:prstGeom prst="rect">
            <a:avLst/>
          </a:prstGeom>
          <a:noFill/>
        </p:spPr>
      </p:pic>
      <p:pic>
        <p:nvPicPr>
          <p:cNvPr id="4108" name="Picture 12" descr="OCG Website"/>
          <p:cNvPicPr>
            <a:picLocks noChangeAspect="1" noChangeArrowheads="1"/>
          </p:cNvPicPr>
          <p:nvPr/>
        </p:nvPicPr>
        <p:blipFill>
          <a:blip r:embed="rId8" cstate="print"/>
          <a:srcRect/>
          <a:stretch>
            <a:fillRect/>
          </a:stretch>
        </p:blipFill>
        <p:spPr bwMode="auto">
          <a:xfrm>
            <a:off x="1211627" y="4417674"/>
            <a:ext cx="1881809" cy="480053"/>
          </a:xfrm>
          <a:prstGeom prst="rect">
            <a:avLst/>
          </a:prstGeom>
          <a:noFill/>
        </p:spPr>
      </p:pic>
      <p:pic>
        <p:nvPicPr>
          <p:cNvPr id="4110" name="Picture 14" descr="http://upload.wikimedia.org/wikipedia/en/0/0d/Isaca-logo.png"/>
          <p:cNvPicPr>
            <a:picLocks noChangeAspect="1" noChangeArrowheads="1"/>
          </p:cNvPicPr>
          <p:nvPr/>
        </p:nvPicPr>
        <p:blipFill>
          <a:blip r:embed="rId9" cstate="print"/>
          <a:srcRect/>
          <a:stretch>
            <a:fillRect/>
          </a:stretch>
        </p:blipFill>
        <p:spPr bwMode="auto">
          <a:xfrm>
            <a:off x="3491880" y="4357667"/>
            <a:ext cx="1657783" cy="665690"/>
          </a:xfrm>
          <a:prstGeom prst="rect">
            <a:avLst/>
          </a:prstGeom>
          <a:noFill/>
        </p:spPr>
      </p:pic>
      <p:sp>
        <p:nvSpPr>
          <p:cNvPr id="5" name="AutoShape 2" descr="data:image/jpeg;base64,/9j/4AAQSkZJRgABAQAAAQABAAD/2wCEAAkGBwgHBhQUBxMWFhUXGRwaFhcXFx8fIBggFB0WHh0aHR4bHygiISIlGx8XITEiJSorLi8wGR8zODMuQygtLisBCgoKDg0OGhAQGy8mICQsLywyLy0sMDQsNy4sLy8vLCwsLCwsLCwsLCwsLCwsLCwsLCwsLCwsLCwsLCwsLCwsLP/AABEIAI0BZAMBEQACEQEDEQH/xAAbAAEBAAMBAQEAAAAAAAAAAAAABwUGCAIEA//EAEcQAAIBAgMEBQgGBgkFAQAAAAABAgMRBAUGBxIhMRNBUWFxIjI2coGRobEUNIKys8EVI1Jzk9FDU2J0g5KiwtIWFzNC4ST/xAAaAQEBAQEBAQEAAAAAAAAAAAAABQQDAgEG/8QALhEBAAIBAgMHBAICAwAAAAAAAAECAwQREiExExQyM0FRcQUiYYFSkaGxQtHw/9oADAMBAAIRAxEAPwC3gAAAAAAAAAAAAAAAAAAAAAAAAAAAAAAAAAAAAAAAAAAAAAAAAAAAAAAAAAAAAAAAAAAAAAAAAAAAAAAAAAAAAAAAAAAAAAAAAAAAAAAAAAAAAAAAAAAAAAAAAAAAAAAAAAAAAAAAAAAAAAAAAAAAAAAAAAAAAAAAAAAAAAAAAAAAAAAAAAAAAAAAAAAAAAAAAAAAAAAAAAAAAAAAAAAAAAAAAAAAAAAAAAAAAAAAAAAAAAAAAAAAAAAAAAAAAAAAAAAAAAAAAAAAPFWrTo0nKs0oxTcm+SS4tv2CI35DAVNd6WpvjjKXsbfyR37tl/jLn21Pd+f/AHA0pf63D3S/4juuX+L522P3fbgtV6ex0rYXF0W3yW+k/c7M82w5K9ay9RkpPSWZTuuByewAAAAAAGPxme5Rga7hjcRRhNWvGdSKavy4NnuMd7RvES8zescpkwme5PjcQoYPE0ZzfKMKkW3bi7JO/ITjvEbzEkXrPKJZA8PQAAAAPkx+Z4DLUv0hWp096+7vzUb252u+PUeq0tbwxu+TaI6y+RanyBvhi8P/ABYfzPXY5P4z/Tz2lfdljm9gAAAAAAAAAAAAAAAAAAAAAAAAAAAMfqL0exP7mp9yR7x+OPl5t0ly2uR+hRH60sPXrL9TCUvCLfyPkzEdXqKzPSH5tWdpe1H186M7pvV2dacqr9H1XuddKfGD9nV4xszjlwUydY/brjz3p0XbRuq8FqvLt/DeTUjZVabd3Bvv64vjZ93VaxHz4LYrbT0U8WWMkbw2A4ugAAAAOftr3p1W9Wn9yJa0XlQmavzHjZN6eUPCp+HMazyZedL5kOhCKqgAAAAlW3lr6LhL/tVPlTKP0/rZj1nhhJcI19Lh60fmilbpLDTxQ6vPzi0591TrLUkM/wATTp4qpGEK1WEVFqNownJJXik+CSXaWsWnxcFZ4fSEzNnvF5iJbVsUzHH4/MMV9PrVKloU7dJUlK13PlvN2M2upWsV2jZ30l7W33lWCc2Jnth1Dm+SYjDRyqtKmpxqOW6lx3XC3FpvrfLtN+ixUvE8UbsmqyWptwp9keos8xupcKsXiq8k8RRTi6srNOpC63b2+BtyYsdcdtqx0n0/DNiy3teN5dGkNUAAAAAAAAAAAAAAAAAAAAAY/UXo9if3NT7kj3j8cfLzbpLltcj9CiLzsX9DP8Wf+0j67zf0qaXy2z57p/Ks/wAM4ZpSjPsla0o98ZLijPjy3xzvWXe1K2jaYc+ay05X0vncqNV70Wt6nO3nRd7X707p+HeWsGaMtOJKzYuzts96EzueQano1E7Qk1Cqu2E2k7+DtL7I1GPtMcwYL8F4dKEFXT/WO0/BZJiJUcqgq9WLtJ3tCDXVdcZNPmla3bdWNuHR2vHFblDNl1NaTtHOWjVNrGqJzvF0Y9yp8PjJv4mvuOL8s3fLs5p7bBV6dR1DSjuv+kpJ+T3uDbv7H7Gccmgjbek/26Y9Z6WhWcNiKOKw8Z4aSlCSTjJO6afJpk6YmJ2luid0C2u+nVb1af3IljReVCZq/MeNk3p5Q8Kn4cz7rPJl50vmQ6EIqqnGqtq+By2vKnkkFXmuDqN2pp91uM/ZZdjZuw6K1o3vy/2y5NVWvKObTqm1nU85Xj0Ee5U3+cmzV3HF+Wfvl/Zlcl2xYyFZLPKEJR65Urxku/dk2pe9HO+gjb7J/t7prP5Qq+U5ng84wEa2XTU4S5NfFNc011pk29LUnhs3VtFo3hrG0nV2N0nRoPAwpz6RzT378N1RtazXaaNLgrlmd/Rxz5ZxxEw0mhtfzqpWinQw/Fpcp9b9c1zoKRHWWeurtM7bN72j6qxmlMBSngYQm5zcWp34JRb4WaMemwxltMS058s467wgWY4ueYZjVq1UlKpOdRpck6knJpX6rss1rw1iPZKvbitMsxo/VuM0nWqSwMKc3UUU9+/Ddu1bda7TlmwVy7b+jpizTj32VbROt8fqDKMZVxVOnF0I70VHes/JqPjeT/ZXInZ9PXHasRPVuw5pvWZn0SnV+rsbqypSljoU4OmpJbl+O/u3vvN9iKOHBXFvt6sObNOTqw2X4qeAzCnVpJN05xmk+TdOSkk7dV0dbV4omPdzpbhtEqnpnajm+b6goUK9Gio1JqLcVK6T7LysT8uipSk2iZ5N2LU2vaK7KricRRwmHlPEyUYRTcpSdkkubbJ0RMztDbM7JRqLbBONZx07Si4r+lq38rwgmrLvb9iKOLQct7z/AExZNZtyrDAQ2saojO7dF9zp8PhJP4nbuOL8uXfLt40ZtPwmd4mNHNoKjVk7QkneE2+rjxi2+Sd79t3YyZ9HNI4q84aMWpi/KeUqEYmoAAAAAAAAAAAAAAAx+ovR7E/uan3JHvH44+Xm3SXLa5H6FEXjYv6Gf4s/9pH13m/pU0vlt8MbSle3fDweDwtT/wBlKcfZJRfzXxKP0+edoY9ZH2xKPy80pp8dXQOvNRVsl0NGdB2q1owhB9ac43lLxUVKz7bEXT4ovl2npCrmycGPdA8Lh6uLxUKeHV5TkoxXa5tJL3tFmZiI3lLrHFO0LXgdkOR08Bu42dWdVrjOMkkn/ZjZq3rXJVtdk33jooxpKbbSkmqMkq6ezyph6z3txrdly3oyScXbw596ZSxZIyUi0MGXHwW2U7YdnNSvg62FrO6p2nT7lNtSXgpWf22T9fjiJi8erbo771mvs0/a76dVvVp/ciadF5UOGr8x42TenlDwqfhzPus8mXnS+ZCibY9QVMqyKNDCu08Q2m1zUI23vfeMfByMWixcd+KfRs1WThrtHqhkU5O0Vd9SRXTOqu5Vsdw08sTzWvUjWau1T3d2DfU7puVu26Jl9fPF9sclCujrtznmmmo8mxOn85qYfF8XB8JLlJNXjJeK9zuuo34skZKxaGLJjmluGW17Hs/qZbqNYeo/1WI4W6lOKbjL2pOPfePYZ9bii1OL1h30mTa3D7th28fVcJ61T5Uzh9P62dtZ4YSbCfW4etH5opW6Sw08UOitcaShq3B04TquluScrqO9e6tbmiHgz9lMztuq5cXaRtLnrNsGsvzatRT3uiqzp71rX6OUo3t1Xtct0txVifeErJXhtMNh0BpCGrsRWjUqul0ai7qO9ffcl2rsOGoz9lEct93XBhjJvvKsaV0LT07luJpQruf0iO624W3fJnG9t5387u5E3NqZyWrO3Rux4YpExE9Un1/o+GkK1GNOs6vSKT4w3bbjiu19vwKWnz9tvy22Ys+GMe20teyrCLH5rRpN7vSVIQva9ukko3t12ud724azPtDjSvFaIWPItlVHJ85pV44qUnTkpbvRpXt1X3uBLya2b1mu3VQppYpaLbsTtvz+oqtPB0HaNlUq9/FqEfZZyt6vYdNBijnefhz1mTbasNF0XpypqjPY0YS3YpOdSVr2jG17d7bSXjfqNmfL2VOJmw4u0tsp2cbIspllkv0TKpGtFPdc5JqbXVJW4X7Va3Y+RPprr8X3dGy2kpw/b1RRqUZcbpr3qxWTukukdn+c1M90nRq4h3nZwm+2VNuN34pKXtIWoxxTJMQsYb8VIlsRwdAAAAAAAAAAAAAAGP1F6PYn9zU+5I94/HHy826S5bXI/Qoi8bF/Qz/Fn/tI+u839Kml8tvhjaUX235xSxWa0cPQd+hTlUt1Sqbto+Kir/aRV0GOYrNp9U/WX3mKp1gcJVzDGwpUPOqSjCPjNpfmbrWisTM+jJSvFaIVXbonRwWChT81Op/pVJL4Nk7Qc5tLdrPDEJLGUoSTi7NcU11W6ykwQ/f9K43+vqfxJfzPPZ19nviv+X4VcRKtO9abk+2Urv3s9RG3R5ninqoWw1uWqqu4+HQSv/np2MOv8uPlq0cTxz8Mdtd9Oq3q0/uRPei8qHnV+Y8bJvTyh4VPw5n3WeTLzpfMhl9uU6j1NRT81UE14udS/wAFE56CI7Ofl01kzxR8NM0soS1RhFU5fSKN/DpIGrL5dviWfF44+XUB+fWUQ24xprVVJx850I3/AM9W35+4raDfs5+U7WeKPhp+lXNaownR8+npW/zxNWby7fEs+Lxx8qXt5+q4T1qnypmD6f1s26zwwkuE+tw9aPzRSt0lhp4odXH5xacwaq9KsZ/ea34kz9Bh8uvxH+kfN5k/Lftg/wBfxfqU/nMxfUOlf21aL1WEmNyP7efrmD9Wr86ZT+n9Lfph1von+l/SfCf3ij+JA25fLt8T/plw+ZHy6gPz6w552rynLXmI3+ro0vDo4f8A0t6PyYStVv2ktVpYirhpXozlF8rxk18jRMRPVxrMx0fr+lcb/X1P4kv5nzs6+z1xX/L5XUi3xfxPWzxtK67Ed7/o+d+Trzt4btP87kjX+b+lPSxMY+agGJpAAAAAAAAAAAAAAY/UXo9if3NT7kj3j8cfLzbpLltcj9CiKJoTaHg9MZF0GIo1JvflK8XFLyrcOPgYdRpLZb8US24dRWldpfRnu1/H4qg45NRVG/8ASSe/JeCsop+Nz5j0FYne07l9ZM+GE2q1J1qrlWblJtuUm7tt8W23zbZviNuUMczuqmyDR1VYhY7Mo2SX/wCeL5veVnUt2Wul23v2Nztbnjbs6/v/AKbtLh2++f02Xa9klXNtLb+GV50JdJZc3GzU0vBWl9kz6PJFMm0+rtqaTanL0QalVnRqqVJ2lFpxfY1xT95YmN42lLidp3WfItrGTV8MlndOVKol5TjDehJ9qt5S7bNcO1kvJobxP2c4Uaaukx93J92L2p6UoU70OkqPsjSt9/dR4jRZZ68v29zqscNsyDMqGc5PSr4aO6qkd63C67U7djujNkpNLTWfR2raLRvCHbXfTqt6tP7kStovKhO1fmPGyb08oeFT8OZ91nky86XzIbxtuySpisspYmgr9C3Gpb9mpa0vZJW+0ZNBkiLTWfVq1dN67x6I1SqTo1VKk7Si0011NcU/eVJjflKdE7TvC45TtYyGtlilmbnTrJeVBQct5rri1ws/7TX5km+hyRb7einXVUmN5SXV+fVNS5/UrzW6naMI/sxjyXjzb72ylhxdnSKsGbJ2lt2d2SZHVzTVUKrX6vD+XJ9W9ZqEfG/lfZZx1mSK49vWXXS03vv7No28fVcJ61T5UzP9P62d9Z4YSbCfW4etH5opW6Sw08UOrj84tOZdaYeeG1fjI1efT1JeypJyj/paL+Cd8dfhIzxtkl9+z/Vn/SeaTnVg506kd2ai1dWd1JX4cOKtw5njU4O1rt6w9YM3Zzz6K9pLXuB1Vmc6WBpVIbsHNue7xtKKtaLfaTM2mtirvMt+PPXJO0NR280J72Dml5P62LfY30bS9qUvcafp8+KPhw1scolLMJiKmDxcKlHzoSjON+2DTXxRRtG8TEsNbcM7wsuF2wZZXUIyw9ZVJNJpOO6m2l51729hLtoLRvO8bKNdXWdo2YDbdklWhm9PFU15FSKhN9k4Xtfxja3qM7aDJE1mns5aynOLNK0tn1fTecwr4eKla6lB8pxlzV+rqafal4GrNijJXhllxZJx23WHBbU9K16KeI6Sk+uMqTfxhdEy2iyxPLn+1GNTjl5ntS03LFwp4SFSe/KMd7cUYx3mld7zvwvfkO5ZNpmTvNN4iG+pKK4GNoajjs/xdWu/o0t2KfCyV33u5+b1H1LLa89nO0f+93KbSzGn80qY+Mo4jzo8brrT/MpfT9ZbPE1v1h7rbdlyk9AAAAAAAAAAAA+POaFTFZPWhQV5TpzjFdrlFpfE9Una0TL5aN4QlbMNWW/8Mf4sP+RY75h9/wDCZ3XIf9sNWf1Mf4sP5jvmH3/wd0yPvwWyPUVaa+kzo0113k5NeyMbP3o8W12OOm73Gjt6y3jTWy3JcoqKePbxFRcVvq0E+1Q43+02ZMutvflHKGnHpqV59W9mNoAJfq7ZPSxld1dOSjTb4ujO6hd/sNJ7vq2a7LFDDrpiNr8/yx5dJE868miYnZ5qvDzs8LKXfGUGn7pGyNXhn1Zp02SPR7wmzjVeJnb6PuLtnOCS+LfwPk6vDHqRpck+i0aEyTGae03Chj5xlKLk/IvZKbbtdpN8W+olajJGS82hRxUmlIrLQtoehc/zzVVStl1OMqcowSbqRXmxSfBu/M2abU46Y4raWbPgve+8POz/AEJqDJNV0q2YU4xpxU7tVIvzoSS4J35tH3UanHfHNazzfMGnvS8TKuVqVOvRcayUoyTUotXTT4NNPmmibE7c4bpjdJNU7JKyruempRcXx6Go7OPdGXJrulbxZSxa6Ntsn9sOTSb86NPnoDVcJ2eEn7JQa96lY096w/yZ+7ZPZm8i2TZ5jaqeauNCHXxUp+xR8n2t+xnLJrqR4ebrTSWnxLFkGSYDT+Wqjlkd2K4tvi5N85SfW3/JLgiZkyWyW4rN9KRSNoantW0zmupKGHWUwUnBzcryUbbyhbm+5mjSZqY5nicNRiteIiE/w+zHVcMRFyowspJv9bDqa7zbOsxTHVmrpckTEr6RlJPto+z6eoq6xGUuMa9kpxlwVRLk79UkuHHg1blY26bVdnHDbozZ9P2nOOqZz2f6shUs8JP2Sg1796xv71h/kx92yezfNlGkM7yHOalXNqSpxlScF5cW7uUHyi31JmPWZ6ZKxFZ9WnTYb0mZs3nVmnsNqbJpUMU93jvQmldwkr2lbr5tNdabMmHLOK3FDTkxxeu0onmWzXVOCrNU6Kqx6pU5Rafsk1Je4q11mK0ddk62lyRPJ6yrZ3queMg5YfcSlFtznBcmny3r/AX1eLaeb7TTZItE7LxmeX4TNcDOlmEFOnNWlF/NdjT4primR6Xmk716qVqxaNpSDUOyLMsPWcshnGrDqhN7s13X82Xj5PgU8eurMffGzBk0c/8AFrMtA6rjKzwlT2OL+KlY0d6xfyce7ZPZkMu2Xapxc/1sIUV+1UmuHgobzOdtbij8vddLk358l8oxnGjFVXd2V2ut24sjSptSx2RYyjXf0eO9G/Br5M/NZ/pual54I3j0cprLMaeyupgYyliPOlwt2JfmU/p2jthibX6y9VrszBSe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891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en-US" sz="1500"/>
          </a:p>
        </p:txBody>
      </p:sp>
      <p:pic>
        <p:nvPicPr>
          <p:cNvPr id="7" name="Grafik 6"/>
          <p:cNvPicPr>
            <a:picLocks noChangeAspect="1"/>
          </p:cNvPicPr>
          <p:nvPr/>
        </p:nvPicPr>
        <p:blipFill rotWithShape="1">
          <a:blip r:embed="rId10">
            <a:extLst>
              <a:ext uri="{28A0092B-C50C-407E-A947-70E740481C1C}">
                <a14:useLocalDpi xmlns:a14="http://schemas.microsoft.com/office/drawing/2010/main" val="0"/>
              </a:ext>
            </a:extLst>
          </a:blip>
          <a:srcRect l="9822" t="27135" r="10320" b="26336"/>
          <a:stretch/>
        </p:blipFill>
        <p:spPr>
          <a:xfrm>
            <a:off x="1302208" y="1761790"/>
            <a:ext cx="1868328" cy="431153"/>
          </a:xfrm>
          <a:prstGeom prst="rect">
            <a:avLst/>
          </a:prstGeom>
        </p:spPr>
      </p:pic>
      <p:pic>
        <p:nvPicPr>
          <p:cNvPr id="11" name="Grafik 10"/>
          <p:cNvPicPr>
            <a:picLocks noChangeAspect="1"/>
          </p:cNvPicPr>
          <p:nvPr/>
        </p:nvPicPr>
        <p:blipFill rotWithShape="1">
          <a:blip r:embed="rId11">
            <a:extLst>
              <a:ext uri="{28A0092B-C50C-407E-A947-70E740481C1C}">
                <a14:useLocalDpi xmlns:a14="http://schemas.microsoft.com/office/drawing/2010/main" val="0"/>
              </a:ext>
            </a:extLst>
          </a:blip>
          <a:srcRect t="24565" b="12849"/>
          <a:stretch/>
        </p:blipFill>
        <p:spPr>
          <a:xfrm>
            <a:off x="3251853" y="1596495"/>
            <a:ext cx="1472160" cy="884510"/>
          </a:xfrm>
          <a:prstGeom prst="rect">
            <a:avLst/>
          </a:prstGeom>
        </p:spPr>
      </p:pic>
      <p:pic>
        <p:nvPicPr>
          <p:cNvPr id="1040" name="Picture 16" descr="PwC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6624" y="1668507"/>
            <a:ext cx="966721" cy="74046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RZ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4943" y="2636766"/>
            <a:ext cx="935200" cy="439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56054" y="3667607"/>
            <a:ext cx="1636226" cy="385195"/>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41643" y="4224612"/>
            <a:ext cx="1338261" cy="1003696"/>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90245" y="3373064"/>
            <a:ext cx="877146" cy="877146"/>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34627" y="4171121"/>
            <a:ext cx="1990174" cy="995087"/>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22303" y="2441775"/>
            <a:ext cx="1980645" cy="988743"/>
          </a:xfrm>
          <a:prstGeom prst="rect">
            <a:avLst/>
          </a:prstGeom>
        </p:spPr>
      </p:pic>
    </p:spTree>
    <p:extLst>
      <p:ext uri="{BB962C8B-B14F-4D97-AF65-F5344CB8AC3E}">
        <p14:creationId xmlns:p14="http://schemas.microsoft.com/office/powerpoint/2010/main" val="39624700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35696" y="1344613"/>
            <a:ext cx="6843167" cy="3853905"/>
          </a:xfrm>
        </p:spPr>
        <p:txBody>
          <a:bodyPr>
            <a:noAutofit/>
          </a:bodyPr>
          <a:lstStyle/>
          <a:p>
            <a:r>
              <a:rPr lang="de-AT" sz="1600" b="1" dirty="0"/>
              <a:t>Maja Pavlovic</a:t>
            </a:r>
            <a:endParaRPr lang="de-AT" sz="1600" dirty="0"/>
          </a:p>
          <a:p>
            <a:r>
              <a:rPr lang="en-GB" sz="1600" dirty="0"/>
              <a:t>MSc: Imperial College London (offer from LSE) / Internship: Deutsche Bank</a:t>
            </a:r>
            <a:endParaRPr lang="de-AT" sz="1600" dirty="0"/>
          </a:p>
          <a:p>
            <a:r>
              <a:rPr lang="en-GB" sz="1400" dirty="0"/>
              <a:t>“My experience with the Institute for Information Management and Control is that of a </a:t>
            </a:r>
            <a:r>
              <a:rPr lang="en-GB" sz="1400" dirty="0">
                <a:solidFill>
                  <a:srgbClr val="0070C0"/>
                </a:solidFill>
              </a:rPr>
              <a:t>highly supportive and collaborative environment. </a:t>
            </a:r>
            <a:r>
              <a:rPr lang="en-GB" sz="1400" dirty="0"/>
              <a:t>Several group projects with students and the inherent discussions of relevant literature not only deepen one’s theoretical knowledge but also train invaluable soft skills. Having gained a more profound understanding of innovation management of information systems development has already helped me at my current work experience at the Deutsche Bank’s Digital Factory. Overall, the institute’s instructors provided fast and high quality support throughout the whole specialisation (e.g. single queries, group projects, seminar papers and bachelor thesis). Above all, </a:t>
            </a:r>
            <a:r>
              <a:rPr lang="en-GB" sz="1400" dirty="0" err="1"/>
              <a:t>Prof.</a:t>
            </a:r>
            <a:r>
              <a:rPr lang="en-GB" sz="1400" dirty="0"/>
              <a:t> </a:t>
            </a:r>
            <a:r>
              <a:rPr lang="en-GB" sz="1400" dirty="0" err="1"/>
              <a:t>Bernroider’s</a:t>
            </a:r>
            <a:r>
              <a:rPr lang="en-GB" sz="1400" dirty="0"/>
              <a:t>  supervision of my seminar and bachelor theses, and tremendous support during my Master applications enabled me to secure MSc offers for the London School of Economics (LSE), Imperial College London and an interview with University College London (UCL).”</a:t>
            </a:r>
            <a:endParaRPr lang="de-AT" sz="1400" dirty="0"/>
          </a:p>
          <a:p>
            <a:pPr marL="0" indent="0">
              <a:buNone/>
              <a:tabLst>
                <a:tab pos="74080" algn="l"/>
              </a:tabLst>
            </a:pPr>
            <a:r>
              <a:rPr lang="en-US" sz="1600" dirty="0"/>
              <a:t>	</a:t>
            </a:r>
          </a:p>
          <a:p>
            <a:endParaRPr lang="de-AT" sz="1600"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21</a:t>
            </a:fld>
            <a:endParaRPr lang="de-AT" dirty="0"/>
          </a:p>
        </p:txBody>
      </p:sp>
      <p:sp>
        <p:nvSpPr>
          <p:cNvPr id="2" name="Titel 1"/>
          <p:cNvSpPr>
            <a:spLocks noGrp="1"/>
          </p:cNvSpPr>
          <p:nvPr>
            <p:ph type="title"/>
          </p:nvPr>
        </p:nvSpPr>
        <p:spPr/>
        <p:txBody>
          <a:bodyPr/>
          <a:lstStyle/>
          <a:p>
            <a:r>
              <a:rPr lang="en-GB" dirty="0"/>
              <a:t>Testimonials</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07" y="1344613"/>
            <a:ext cx="1373289" cy="1740978"/>
          </a:xfrm>
          <a:prstGeom prst="rect">
            <a:avLst/>
          </a:prstGeom>
        </p:spPr>
      </p:pic>
    </p:spTree>
    <p:extLst>
      <p:ext uri="{BB962C8B-B14F-4D97-AF65-F5344CB8AC3E}">
        <p14:creationId xmlns:p14="http://schemas.microsoft.com/office/powerpoint/2010/main" val="3686192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35696" y="1344613"/>
            <a:ext cx="6843167" cy="3853905"/>
          </a:xfrm>
        </p:spPr>
        <p:txBody>
          <a:bodyPr/>
          <a:lstStyle/>
          <a:p>
            <a:r>
              <a:rPr lang="de-AT" sz="1800" b="1" dirty="0"/>
              <a:t>Stefan Fischer</a:t>
            </a:r>
            <a:endParaRPr lang="de-AT" sz="1800" dirty="0"/>
          </a:p>
          <a:p>
            <a:r>
              <a:rPr lang="de-AT" sz="1800" dirty="0"/>
              <a:t>Firma: </a:t>
            </a:r>
            <a:r>
              <a:rPr lang="de-AT" sz="1800" b="1" dirty="0" err="1"/>
              <a:t>Deloitte</a:t>
            </a:r>
            <a:r>
              <a:rPr lang="de-AT" sz="1800" b="1" dirty="0"/>
              <a:t> FSI Advisory</a:t>
            </a:r>
            <a:endParaRPr lang="de-AT" sz="1800" dirty="0"/>
          </a:p>
          <a:p>
            <a:r>
              <a:rPr lang="de-AT" sz="1800" dirty="0"/>
              <a:t>Stelle: </a:t>
            </a:r>
            <a:r>
              <a:rPr lang="de-AT" sz="1800" b="1" dirty="0"/>
              <a:t>Consulting (Financial Service </a:t>
            </a:r>
            <a:r>
              <a:rPr lang="de-AT" sz="1800" b="1" dirty="0" err="1"/>
              <a:t>Industry</a:t>
            </a:r>
            <a:r>
              <a:rPr lang="de-AT" sz="1800" b="1" dirty="0"/>
              <a:t>)</a:t>
            </a:r>
            <a:endParaRPr lang="de-AT" sz="1800" dirty="0"/>
          </a:p>
          <a:p>
            <a:pPr marL="0" indent="0">
              <a:buNone/>
              <a:tabLst>
                <a:tab pos="74080" algn="l"/>
              </a:tabLst>
            </a:pPr>
            <a:r>
              <a:rPr lang="de-AT" sz="1800" dirty="0"/>
              <a:t>„In meiner jetzigen Tätigkeit liegt primär der Fokus auf der Entwicklung von webbasierten Tools im Bereich </a:t>
            </a:r>
            <a:r>
              <a:rPr lang="de-AT" sz="1800" dirty="0">
                <a:solidFill>
                  <a:srgbClr val="0070C0"/>
                </a:solidFill>
              </a:rPr>
              <a:t>Risikomanagement</a:t>
            </a:r>
            <a:r>
              <a:rPr lang="de-AT" sz="1800" dirty="0"/>
              <a:t>, sowie </a:t>
            </a:r>
            <a:r>
              <a:rPr lang="de-AT" sz="1800" dirty="0">
                <a:solidFill>
                  <a:srgbClr val="0070C0"/>
                </a:solidFill>
              </a:rPr>
              <a:t>Quick-Checks von regulatorischen Richtlinien</a:t>
            </a:r>
            <a:r>
              <a:rPr lang="de-AT" sz="1800" dirty="0"/>
              <a:t>. Durch die Inhalte der Vorlesungen des Institute </a:t>
            </a:r>
            <a:r>
              <a:rPr lang="en-GB" sz="1800" dirty="0"/>
              <a:t>for</a:t>
            </a:r>
            <a:r>
              <a:rPr lang="de-AT" sz="1800" dirty="0"/>
              <a:t> Information Management </a:t>
            </a:r>
            <a:r>
              <a:rPr lang="en-GB" sz="1800" dirty="0"/>
              <a:t>and</a:t>
            </a:r>
            <a:r>
              <a:rPr lang="de-AT" sz="1800" dirty="0"/>
              <a:t> Control konnte ich eine </a:t>
            </a:r>
            <a:r>
              <a:rPr lang="de-AT" sz="1800" dirty="0">
                <a:solidFill>
                  <a:srgbClr val="0070C0"/>
                </a:solidFill>
              </a:rPr>
              <a:t>sehr gute Grundlage</a:t>
            </a:r>
            <a:r>
              <a:rPr lang="de-AT" sz="1800" dirty="0">
                <a:solidFill>
                  <a:srgbClr val="0099CC"/>
                </a:solidFill>
              </a:rPr>
              <a:t> </a:t>
            </a:r>
            <a:r>
              <a:rPr lang="de-AT" sz="1800" dirty="0"/>
              <a:t>für die aktuelle Tätigkeit schaffen.“</a:t>
            </a:r>
          </a:p>
          <a:p>
            <a:pPr marL="0" indent="0">
              <a:buNone/>
            </a:pPr>
            <a:r>
              <a:rPr lang="en-US" sz="1667" dirty="0"/>
              <a:t>	</a:t>
            </a:r>
          </a:p>
          <a:p>
            <a:endParaRPr lang="de-AT" sz="1667"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22</a:t>
            </a:fld>
            <a:endParaRPr lang="de-AT" dirty="0"/>
          </a:p>
        </p:txBody>
      </p:sp>
      <p:sp>
        <p:nvSpPr>
          <p:cNvPr id="2" name="Titel 1"/>
          <p:cNvSpPr>
            <a:spLocks noGrp="1"/>
          </p:cNvSpPr>
          <p:nvPr>
            <p:ph type="title"/>
          </p:nvPr>
        </p:nvSpPr>
        <p:spPr/>
        <p:txBody>
          <a:bodyPr/>
          <a:lstStyle/>
          <a:p>
            <a:r>
              <a:rPr lang="en-GB" dirty="0"/>
              <a:t>Testimonials</a:t>
            </a:r>
          </a:p>
        </p:txBody>
      </p:sp>
      <p:pic>
        <p:nvPicPr>
          <p:cNvPr id="117762" name="Picture 2" descr="Stefan neu"/>
          <p:cNvPicPr>
            <a:picLocks noChangeAspect="1" noChangeArrowheads="1"/>
          </p:cNvPicPr>
          <p:nvPr/>
        </p:nvPicPr>
        <p:blipFill>
          <a:blip r:embed="rId2" cstate="print"/>
          <a:srcRect/>
          <a:stretch>
            <a:fillRect/>
          </a:stretch>
        </p:blipFill>
        <p:spPr bwMode="auto">
          <a:xfrm>
            <a:off x="477315" y="1340049"/>
            <a:ext cx="1190625" cy="1087438"/>
          </a:xfrm>
          <a:prstGeom prst="rect">
            <a:avLst/>
          </a:prstGeom>
          <a:noFill/>
        </p:spPr>
      </p:pic>
    </p:spTree>
    <p:extLst>
      <p:ext uri="{BB962C8B-B14F-4D97-AF65-F5344CB8AC3E}">
        <p14:creationId xmlns:p14="http://schemas.microsoft.com/office/powerpoint/2010/main" val="3778934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75657" y="1344613"/>
            <a:ext cx="6746006" cy="3853905"/>
          </a:xfrm>
        </p:spPr>
        <p:txBody>
          <a:bodyPr/>
          <a:lstStyle/>
          <a:p>
            <a:r>
              <a:rPr lang="de-AT" sz="2000" b="1" dirty="0"/>
              <a:t>Matthias </a:t>
            </a:r>
            <a:r>
              <a:rPr lang="de-AT" sz="2000" b="1" dirty="0" err="1"/>
              <a:t>Kollin</a:t>
            </a:r>
            <a:endParaRPr lang="de-AT" sz="2000" dirty="0"/>
          </a:p>
          <a:p>
            <a:r>
              <a:rPr lang="de-AT" sz="2000" dirty="0"/>
              <a:t>Firma: </a:t>
            </a:r>
            <a:r>
              <a:rPr lang="de-AT" sz="2000" b="1" dirty="0" err="1"/>
              <a:t>PwC</a:t>
            </a:r>
            <a:r>
              <a:rPr lang="de-AT" sz="2000" b="1" dirty="0"/>
              <a:t> Österreich</a:t>
            </a:r>
            <a:endParaRPr lang="de-AT" sz="2000" dirty="0"/>
          </a:p>
          <a:p>
            <a:r>
              <a:rPr lang="de-AT" sz="2000" dirty="0"/>
              <a:t>Stelle: </a:t>
            </a:r>
            <a:r>
              <a:rPr lang="de-AT" sz="2000" b="1" dirty="0"/>
              <a:t>Consultant - Consulting &amp; </a:t>
            </a:r>
            <a:r>
              <a:rPr lang="de-AT" sz="2000" b="1" dirty="0" err="1"/>
              <a:t>Risk</a:t>
            </a:r>
            <a:r>
              <a:rPr lang="de-AT" sz="2000" b="1" dirty="0"/>
              <a:t> Services</a:t>
            </a:r>
            <a:endParaRPr lang="de-AT" sz="2000" dirty="0"/>
          </a:p>
          <a:p>
            <a:pPr marL="0" indent="0">
              <a:buNone/>
              <a:tabLst>
                <a:tab pos="74080" algn="l"/>
              </a:tabLst>
            </a:pPr>
            <a:r>
              <a:rPr lang="de-AT" sz="2000" dirty="0"/>
              <a:t>„Bei meiner Arbeit kann ich die </a:t>
            </a:r>
            <a:r>
              <a:rPr lang="de-AT" sz="2000" dirty="0">
                <a:solidFill>
                  <a:srgbClr val="0070C0"/>
                </a:solidFill>
              </a:rPr>
              <a:t>Lehrinhalte des Instituts ideal in die Praxis umsetzen. </a:t>
            </a:r>
            <a:r>
              <a:rPr lang="de-AT" sz="2000" dirty="0"/>
              <a:t>Themen wie </a:t>
            </a:r>
            <a:r>
              <a:rPr lang="de-AT" sz="2000" dirty="0">
                <a:solidFill>
                  <a:srgbClr val="0070C0"/>
                </a:solidFill>
              </a:rPr>
              <a:t>COBIT und ITIL </a:t>
            </a:r>
            <a:r>
              <a:rPr lang="de-AT" sz="2000" dirty="0"/>
              <a:t>sind für mich essentiell bei der Prüfung von IT-Kontrollen und Prozessen in Unternehmen. Ich bin davon überzeugt, dass die Erfahrungen dieses Kurses mir einen </a:t>
            </a:r>
            <a:r>
              <a:rPr lang="de-AT" sz="2000" dirty="0">
                <a:solidFill>
                  <a:srgbClr val="0070C0"/>
                </a:solidFill>
              </a:rPr>
              <a:t>Vorteil beim Berufseinstieg </a:t>
            </a:r>
            <a:r>
              <a:rPr lang="de-AT" sz="2000" dirty="0"/>
              <a:t>verschafft haben.“</a:t>
            </a:r>
            <a:r>
              <a:rPr lang="en-US" sz="2400" dirty="0"/>
              <a:t>	</a:t>
            </a:r>
          </a:p>
          <a:p>
            <a:endParaRPr lang="de-AT" sz="1667"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23</a:t>
            </a:fld>
            <a:endParaRPr lang="de-AT" dirty="0"/>
          </a:p>
        </p:txBody>
      </p:sp>
      <p:sp>
        <p:nvSpPr>
          <p:cNvPr id="2" name="Titel 1"/>
          <p:cNvSpPr>
            <a:spLocks noGrp="1"/>
          </p:cNvSpPr>
          <p:nvPr>
            <p:ph type="title"/>
          </p:nvPr>
        </p:nvSpPr>
        <p:spPr/>
        <p:txBody>
          <a:bodyPr/>
          <a:lstStyle/>
          <a:p>
            <a:r>
              <a:rPr lang="en-GB" dirty="0"/>
              <a:t>Testimonials</a:t>
            </a:r>
          </a:p>
        </p:txBody>
      </p:sp>
      <p:pic>
        <p:nvPicPr>
          <p:cNvPr id="119810" name="Picture 2" descr="Kollin"/>
          <p:cNvPicPr>
            <a:picLocks noChangeAspect="1" noChangeArrowheads="1"/>
          </p:cNvPicPr>
          <p:nvPr/>
        </p:nvPicPr>
        <p:blipFill>
          <a:blip r:embed="rId2" cstate="print"/>
          <a:srcRect/>
          <a:stretch>
            <a:fillRect/>
          </a:stretch>
        </p:blipFill>
        <p:spPr bwMode="auto">
          <a:xfrm>
            <a:off x="405902" y="1344613"/>
            <a:ext cx="952500" cy="1174750"/>
          </a:xfrm>
          <a:prstGeom prst="rect">
            <a:avLst/>
          </a:prstGeom>
          <a:noFill/>
        </p:spPr>
      </p:pic>
    </p:spTree>
    <p:extLst>
      <p:ext uri="{BB962C8B-B14F-4D97-AF65-F5344CB8AC3E}">
        <p14:creationId xmlns:p14="http://schemas.microsoft.com/office/powerpoint/2010/main" val="2063426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63687" y="1344613"/>
            <a:ext cx="6457975" cy="3853905"/>
          </a:xfrm>
        </p:spPr>
        <p:txBody>
          <a:bodyPr>
            <a:normAutofit/>
          </a:bodyPr>
          <a:lstStyle/>
          <a:p>
            <a:r>
              <a:rPr lang="en-US" sz="1800" b="1" dirty="0" err="1"/>
              <a:t>Milen</a:t>
            </a:r>
            <a:r>
              <a:rPr lang="en-US" sz="1800" b="1" dirty="0"/>
              <a:t> </a:t>
            </a:r>
            <a:r>
              <a:rPr lang="en-US" sz="1800" b="1" dirty="0" err="1"/>
              <a:t>Ivanov</a:t>
            </a:r>
            <a:endParaRPr lang="en-US" sz="1800" dirty="0"/>
          </a:p>
          <a:p>
            <a:r>
              <a:rPr lang="en-US" sz="1800" dirty="0"/>
              <a:t>Company: </a:t>
            </a:r>
            <a:r>
              <a:rPr lang="en-US" sz="1800" b="1" dirty="0"/>
              <a:t>HILTI AG</a:t>
            </a:r>
            <a:endParaRPr lang="en-US" sz="1800" dirty="0"/>
          </a:p>
          <a:p>
            <a:r>
              <a:rPr lang="en-US" sz="1800" dirty="0"/>
              <a:t>Position: </a:t>
            </a:r>
            <a:r>
              <a:rPr lang="en-US" sz="1800" b="1" dirty="0"/>
              <a:t>Global IT Release Manager</a:t>
            </a:r>
            <a:endParaRPr lang="en-US" sz="1800" dirty="0"/>
          </a:p>
          <a:p>
            <a:pPr marL="0" indent="0">
              <a:buNone/>
              <a:tabLst>
                <a:tab pos="74080" algn="l"/>
              </a:tabLst>
            </a:pPr>
            <a:r>
              <a:rPr lang="en-US" sz="1800" dirty="0"/>
              <a:t>“Looking back, I can definitely state that the education offered at the Institute for Information Management and Control was a </a:t>
            </a:r>
            <a:r>
              <a:rPr lang="en-US" sz="1800" dirty="0">
                <a:solidFill>
                  <a:srgbClr val="0070C0"/>
                </a:solidFill>
              </a:rPr>
              <a:t>very good preparation for my current assignment </a:t>
            </a:r>
            <a:r>
              <a:rPr lang="en-US" sz="1800" dirty="0"/>
              <a:t>as a Global IT Release Manager in a multinational company. In my opinion the importance of IT governance will grow more and more for all enterprises, which aim for </a:t>
            </a:r>
            <a:r>
              <a:rPr lang="en-US" sz="1800" dirty="0">
                <a:solidFill>
                  <a:srgbClr val="0070C0"/>
                </a:solidFill>
              </a:rPr>
              <a:t>efficiency and productivity of their IT processes</a:t>
            </a:r>
            <a:r>
              <a:rPr lang="en-US" sz="1800" dirty="0"/>
              <a:t>, and face a demanding business environment.”</a:t>
            </a:r>
            <a:r>
              <a:rPr lang="en-US" sz="2000" dirty="0"/>
              <a:t>	</a:t>
            </a:r>
          </a:p>
          <a:p>
            <a:endParaRPr lang="de-AT" sz="2000"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24</a:t>
            </a:fld>
            <a:endParaRPr lang="de-AT" dirty="0"/>
          </a:p>
        </p:txBody>
      </p:sp>
      <p:sp>
        <p:nvSpPr>
          <p:cNvPr id="2" name="Titel 1"/>
          <p:cNvSpPr>
            <a:spLocks noGrp="1"/>
          </p:cNvSpPr>
          <p:nvPr>
            <p:ph type="title"/>
          </p:nvPr>
        </p:nvSpPr>
        <p:spPr/>
        <p:txBody>
          <a:bodyPr/>
          <a:lstStyle/>
          <a:p>
            <a:r>
              <a:rPr lang="en-GB" dirty="0"/>
              <a:t>Testimonials</a:t>
            </a:r>
          </a:p>
        </p:txBody>
      </p:sp>
      <p:pic>
        <p:nvPicPr>
          <p:cNvPr id="120834" name="Picture 2" descr="Milen Ivanov"/>
          <p:cNvPicPr>
            <a:picLocks noChangeAspect="1" noChangeArrowheads="1"/>
          </p:cNvPicPr>
          <p:nvPr/>
        </p:nvPicPr>
        <p:blipFill>
          <a:blip r:embed="rId3" cstate="print"/>
          <a:srcRect/>
          <a:stretch>
            <a:fillRect/>
          </a:stretch>
        </p:blipFill>
        <p:spPr bwMode="auto">
          <a:xfrm>
            <a:off x="462407" y="1344613"/>
            <a:ext cx="984250" cy="1468438"/>
          </a:xfrm>
          <a:prstGeom prst="rect">
            <a:avLst/>
          </a:prstGeom>
          <a:noFill/>
        </p:spPr>
      </p:pic>
    </p:spTree>
    <p:extLst>
      <p:ext uri="{BB962C8B-B14F-4D97-AF65-F5344CB8AC3E}">
        <p14:creationId xmlns:p14="http://schemas.microsoft.com/office/powerpoint/2010/main" val="751414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t>All information about our SBWL can be found at our institute homepage</a:t>
            </a:r>
          </a:p>
          <a:p>
            <a:endParaRPr lang="en-GB" sz="2400" dirty="0"/>
          </a:p>
          <a:p>
            <a:pPr marL="0" indent="0" algn="ctr">
              <a:buNone/>
            </a:pPr>
            <a:r>
              <a:rPr lang="en-GB" sz="2800" b="1" dirty="0" smtClean="0">
                <a:solidFill>
                  <a:srgbClr val="0070C0"/>
                </a:solidFill>
              </a:rPr>
              <a:t>wu.ac.at/</a:t>
            </a:r>
            <a:r>
              <a:rPr lang="en-GB" sz="2800" b="1" dirty="0" err="1" smtClean="0">
                <a:solidFill>
                  <a:srgbClr val="0070C0"/>
                </a:solidFill>
              </a:rPr>
              <a:t>imc</a:t>
            </a:r>
            <a:endParaRPr lang="en-GB" sz="2800" dirty="0"/>
          </a:p>
          <a:p>
            <a:endParaRPr lang="en-US" dirty="0"/>
          </a:p>
        </p:txBody>
      </p:sp>
      <p:sp>
        <p:nvSpPr>
          <p:cNvPr id="4" name="Slide Number Placeholder 3"/>
          <p:cNvSpPr>
            <a:spLocks noGrp="1"/>
          </p:cNvSpPr>
          <p:nvPr>
            <p:ph type="sldNum" sz="quarter" idx="12"/>
          </p:nvPr>
        </p:nvSpPr>
        <p:spPr/>
        <p:txBody>
          <a:bodyPr/>
          <a:lstStyle/>
          <a:p>
            <a:fld id="{5B2BC5C0-9ED4-4B0F-9024-E05AFC91B385}" type="slidenum">
              <a:rPr lang="de-AT" smtClean="0"/>
              <a:pPr/>
              <a:t>25</a:t>
            </a:fld>
            <a:endParaRPr lang="de-AT"/>
          </a:p>
        </p:txBody>
      </p:sp>
      <p:sp>
        <p:nvSpPr>
          <p:cNvPr id="5" name="Title 4"/>
          <p:cNvSpPr>
            <a:spLocks noGrp="1"/>
          </p:cNvSpPr>
          <p:nvPr>
            <p:ph type="title"/>
          </p:nvPr>
        </p:nvSpPr>
        <p:spPr/>
        <p:txBody>
          <a:bodyPr/>
          <a:lstStyle/>
          <a:p>
            <a:r>
              <a:rPr lang="en-US" dirty="0" smtClean="0"/>
              <a:t>Follow-up</a:t>
            </a:r>
            <a:endParaRPr lang="en-US" dirty="0"/>
          </a:p>
        </p:txBody>
      </p:sp>
      <p:sp>
        <p:nvSpPr>
          <p:cNvPr id="7" name="Fußzeilenplatzhalter 3"/>
          <p:cNvSpPr>
            <a:spLocks noGrp="1"/>
          </p:cNvSpPr>
          <p:nvPr>
            <p:ph type="ftr" sz="quarter" idx="11"/>
          </p:nvPr>
        </p:nvSpPr>
        <p:spPr>
          <a:xfrm>
            <a:off x="1354561" y="5412059"/>
            <a:ext cx="3217443" cy="258085"/>
          </a:xfrm>
        </p:spPr>
        <p:txBody>
          <a:bodyPr/>
          <a:lstStyle/>
          <a:p>
            <a:pPr>
              <a:defRPr/>
            </a:pPr>
            <a:r>
              <a:rPr lang="en-US" dirty="0"/>
              <a:t>INFORMATION MANAGEMENT AND CONTROL</a:t>
            </a:r>
            <a:endParaRPr lang="de-AT"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361556"/>
            <a:ext cx="924694" cy="924694"/>
          </a:xfrm>
          <a:prstGeom prst="rect">
            <a:avLst/>
          </a:prstGeom>
        </p:spPr>
      </p:pic>
    </p:spTree>
    <p:extLst>
      <p:ext uri="{BB962C8B-B14F-4D97-AF65-F5344CB8AC3E}">
        <p14:creationId xmlns:p14="http://schemas.microsoft.com/office/powerpoint/2010/main" val="5844976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Department of Information Systems and Operations </a:t>
            </a:r>
          </a:p>
          <a:p>
            <a:r>
              <a:rPr lang="en-US" dirty="0"/>
              <a:t>Institute for Information Management and Control</a:t>
            </a:r>
          </a:p>
          <a:p>
            <a:endParaRPr lang="en-US" dirty="0"/>
          </a:p>
          <a:p>
            <a:r>
              <a:rPr lang="en-US" dirty="0"/>
              <a:t>Dr. </a:t>
            </a:r>
            <a:r>
              <a:rPr lang="en-US" b="1" dirty="0"/>
              <a:t>Everist Limaj, </a:t>
            </a:r>
          </a:p>
          <a:p>
            <a:r>
              <a:rPr lang="en-US" dirty="0"/>
              <a:t>Assistant Professor</a:t>
            </a:r>
          </a:p>
          <a:p>
            <a:endParaRPr lang="en-US" dirty="0"/>
          </a:p>
          <a:p>
            <a:r>
              <a:rPr lang="en-US" dirty="0"/>
              <a:t>+43-1-313 36-5224</a:t>
            </a:r>
          </a:p>
          <a:p>
            <a:r>
              <a:rPr lang="en-US" dirty="0"/>
              <a:t>everist.limaj@wu.ac.at</a:t>
            </a:r>
          </a:p>
          <a:p>
            <a:endParaRPr lang="en-US" dirty="0"/>
          </a:p>
        </p:txBody>
      </p:sp>
      <p:sp>
        <p:nvSpPr>
          <p:cNvPr id="3" name="Titel 1"/>
          <p:cNvSpPr txBox="1">
            <a:spLocks/>
          </p:cNvSpPr>
          <p:nvPr/>
        </p:nvSpPr>
        <p:spPr bwMode="auto">
          <a:xfrm>
            <a:off x="450502" y="121196"/>
            <a:ext cx="6281738" cy="952500"/>
          </a:xfrm>
          <a:prstGeom prst="rect">
            <a:avLst/>
          </a:prstGeom>
        </p:spPr>
        <p:txBody>
          <a:bodyPr vert="horz" lIns="0" tIns="0" rIns="0" bIns="0" rtlCol="0" anchor="ctr">
            <a:normAutofit/>
          </a:bodyPr>
          <a:lst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a:lstStyle>
          <a:p>
            <a:r>
              <a:rPr lang="en-US" smtClean="0"/>
              <a:t>Questions?</a:t>
            </a:r>
            <a:endParaRPr lang="en-US" dirty="0"/>
          </a:p>
        </p:txBody>
      </p:sp>
      <p:sp>
        <p:nvSpPr>
          <p:cNvPr id="5" name="Foliennummernplatzhalter 4"/>
          <p:cNvSpPr>
            <a:spLocks noGrp="1"/>
          </p:cNvSpPr>
          <p:nvPr>
            <p:ph type="sldNum" sz="quarter" idx="13"/>
          </p:nvPr>
        </p:nvSpPr>
        <p:spPr>
          <a:xfrm>
            <a:off x="462407" y="5412059"/>
            <a:ext cx="892150" cy="258085"/>
          </a:xfrm>
        </p:spPr>
        <p:txBody>
          <a:bodyPr/>
          <a:lstStyle/>
          <a:p>
            <a:fld id="{5B2BC5C0-9ED4-4B0F-9024-E05AFC91B385}" type="slidenum">
              <a:rPr lang="de-AT" smtClean="0"/>
              <a:pPr/>
              <a:t>26</a:t>
            </a:fld>
            <a:endParaRPr lang="de-AT" dirty="0"/>
          </a:p>
        </p:txBody>
      </p:sp>
      <p:sp>
        <p:nvSpPr>
          <p:cNvPr id="8" name="Fußzeilenplatzhalter 3"/>
          <p:cNvSpPr>
            <a:spLocks noGrp="1"/>
          </p:cNvSpPr>
          <p:nvPr>
            <p:ph type="ftr" sz="quarter" idx="11"/>
          </p:nvPr>
        </p:nvSpPr>
        <p:spPr>
          <a:xfrm>
            <a:off x="1354561" y="5412059"/>
            <a:ext cx="3217443" cy="258085"/>
          </a:xfrm>
        </p:spPr>
        <p:txBody>
          <a:bodyPr/>
          <a:lstStyle/>
          <a:p>
            <a:pPr algn="l">
              <a:defRPr/>
            </a:pPr>
            <a:r>
              <a:rPr lang="en-US" dirty="0"/>
              <a:t>INFORMATION MANAGEMENT AND CONTROL</a:t>
            </a:r>
            <a:endParaRPr lang="de-AT" dirty="0"/>
          </a:p>
        </p:txBody>
      </p:sp>
    </p:spTree>
    <p:extLst>
      <p:ext uri="{BB962C8B-B14F-4D97-AF65-F5344CB8AC3E}">
        <p14:creationId xmlns:p14="http://schemas.microsoft.com/office/powerpoint/2010/main" val="38013118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Aft>
                <a:spcPts val="1000"/>
              </a:spcAft>
              <a:buFont typeface="Wingdings" panose="05000000000000000000" pitchFamily="2" charset="2"/>
              <a:buChar char="§"/>
            </a:pPr>
            <a:r>
              <a:rPr lang="en-GB" sz="1800" dirty="0"/>
              <a:t>(… or why you should chose this specialization)</a:t>
            </a:r>
          </a:p>
          <a:p>
            <a:pPr lvl="1">
              <a:spcAft>
                <a:spcPts val="1000"/>
              </a:spcAft>
              <a:buFont typeface="Wingdings" panose="05000000000000000000" pitchFamily="2" charset="2"/>
              <a:buChar char="§"/>
            </a:pPr>
            <a:r>
              <a:rPr lang="en-GB" sz="1600" dirty="0"/>
              <a:t>Advanced </a:t>
            </a:r>
            <a:r>
              <a:rPr lang="en-GB" sz="1600" b="1" kern="1200" dirty="0">
                <a:solidFill>
                  <a:srgbClr val="0070C0"/>
                </a:solidFill>
                <a:cs typeface="Arial Unicode MS" charset="0"/>
              </a:rPr>
              <a:t>management abilities</a:t>
            </a:r>
            <a:r>
              <a:rPr lang="en-GB" sz="1600" b="1" dirty="0">
                <a:solidFill>
                  <a:srgbClr val="0070C0"/>
                </a:solidFill>
              </a:rPr>
              <a:t> </a:t>
            </a:r>
            <a:r>
              <a:rPr lang="en-GB" sz="1600" b="1" dirty="0">
                <a:solidFill>
                  <a:srgbClr val="0070C0"/>
                </a:solidFill>
                <a:cs typeface="Arial Unicode MS" charset="0"/>
              </a:rPr>
              <a:t>AN</a:t>
            </a:r>
            <a:r>
              <a:rPr lang="en-GB" sz="1600" b="1" kern="1200" dirty="0">
                <a:solidFill>
                  <a:srgbClr val="0070C0"/>
                </a:solidFill>
                <a:cs typeface="Arial Unicode MS" charset="0"/>
              </a:rPr>
              <a:t>D</a:t>
            </a:r>
            <a:r>
              <a:rPr lang="en-GB" sz="1600" b="1" kern="1200" dirty="0">
                <a:solidFill>
                  <a:srgbClr val="0099CC"/>
                </a:solidFill>
                <a:cs typeface="Arial Unicode MS" charset="0"/>
              </a:rPr>
              <a:t> </a:t>
            </a:r>
            <a:r>
              <a:rPr lang="en-GB" sz="1600" dirty="0"/>
              <a:t>a profound </a:t>
            </a:r>
            <a:r>
              <a:rPr lang="en-GB" sz="1600" b="1" kern="1200" dirty="0">
                <a:solidFill>
                  <a:srgbClr val="0070C0"/>
                </a:solidFill>
                <a:cs typeface="Arial Unicode MS" charset="0"/>
              </a:rPr>
              <a:t>knowledge</a:t>
            </a:r>
            <a:r>
              <a:rPr lang="en-GB" sz="1600" dirty="0">
                <a:solidFill>
                  <a:srgbClr val="0070C0"/>
                </a:solidFill>
              </a:rPr>
              <a:t> </a:t>
            </a:r>
            <a:r>
              <a:rPr lang="en-GB" sz="1600" dirty="0"/>
              <a:t>of </a:t>
            </a:r>
            <a:r>
              <a:rPr lang="en-GB" sz="1600" b="1" kern="1200" dirty="0">
                <a:solidFill>
                  <a:srgbClr val="0070C0"/>
                </a:solidFill>
                <a:cs typeface="Arial Unicode MS" charset="0"/>
              </a:rPr>
              <a:t>Information Systems (IS)</a:t>
            </a:r>
            <a:r>
              <a:rPr lang="en-GB" sz="1600" b="1" dirty="0">
                <a:solidFill>
                  <a:srgbClr val="0070C0"/>
                </a:solidFill>
              </a:rPr>
              <a:t> </a:t>
            </a:r>
            <a:r>
              <a:rPr lang="en-GB" sz="1600" dirty="0"/>
              <a:t>in a </a:t>
            </a:r>
            <a:r>
              <a:rPr lang="en-GB" sz="1600" b="1" kern="1200" dirty="0">
                <a:solidFill>
                  <a:srgbClr val="0070C0"/>
                </a:solidFill>
                <a:cs typeface="Arial Unicode MS" charset="0"/>
              </a:rPr>
              <a:t>corporate environment</a:t>
            </a:r>
          </a:p>
          <a:p>
            <a:pPr lvl="1">
              <a:spcAft>
                <a:spcPts val="1000"/>
              </a:spcAft>
              <a:buFont typeface="Wingdings" panose="05000000000000000000" pitchFamily="2" charset="2"/>
              <a:buChar char="§"/>
            </a:pPr>
            <a:r>
              <a:rPr lang="en-GB" sz="1600" dirty="0"/>
              <a:t>Assessment and optimization of </a:t>
            </a:r>
            <a:r>
              <a:rPr lang="en-GB" sz="1600" b="1" dirty="0">
                <a:solidFill>
                  <a:srgbClr val="0070C0"/>
                </a:solidFill>
                <a:cs typeface="Arial Unicode MS" charset="0"/>
              </a:rPr>
              <a:t>p</a:t>
            </a:r>
            <a:r>
              <a:rPr lang="en-GB" sz="1600" b="1" kern="1200" dirty="0">
                <a:solidFill>
                  <a:srgbClr val="0070C0"/>
                </a:solidFill>
                <a:cs typeface="Arial Unicode MS" charset="0"/>
              </a:rPr>
              <a:t>erformance</a:t>
            </a:r>
            <a:r>
              <a:rPr lang="en-GB" sz="1600" dirty="0">
                <a:solidFill>
                  <a:srgbClr val="0070C0"/>
                </a:solidFill>
              </a:rPr>
              <a:t> </a:t>
            </a:r>
            <a:r>
              <a:rPr lang="en-GB" sz="1600" dirty="0"/>
              <a:t>of (selected) IS-related </a:t>
            </a:r>
            <a:r>
              <a:rPr lang="en-GB" sz="1600" b="1" dirty="0">
                <a:solidFill>
                  <a:srgbClr val="0070C0"/>
                </a:solidFill>
                <a:cs typeface="Arial Unicode MS" charset="0"/>
              </a:rPr>
              <a:t>p</a:t>
            </a:r>
            <a:r>
              <a:rPr lang="en-GB" sz="1600" b="1" kern="1200" dirty="0">
                <a:solidFill>
                  <a:srgbClr val="0070C0"/>
                </a:solidFill>
                <a:cs typeface="Arial Unicode MS" charset="0"/>
              </a:rPr>
              <a:t>rocesses </a:t>
            </a:r>
            <a:r>
              <a:rPr lang="en-GB" sz="1600" b="1" dirty="0">
                <a:solidFill>
                  <a:srgbClr val="0070C0"/>
                </a:solidFill>
                <a:cs typeface="Arial Unicode MS" charset="0"/>
              </a:rPr>
              <a:t>a</a:t>
            </a:r>
            <a:r>
              <a:rPr lang="en-GB" sz="1600" b="1" kern="1200" dirty="0">
                <a:solidFill>
                  <a:srgbClr val="0070C0"/>
                </a:solidFill>
                <a:cs typeface="Arial Unicode MS" charset="0"/>
              </a:rPr>
              <a:t>nd projects</a:t>
            </a:r>
          </a:p>
          <a:p>
            <a:pPr lvl="1">
              <a:spcAft>
                <a:spcPts val="1000"/>
              </a:spcAft>
              <a:buFont typeface="Wingdings" panose="05000000000000000000" pitchFamily="2" charset="2"/>
              <a:buChar char="§"/>
            </a:pPr>
            <a:r>
              <a:rPr lang="en-GB" sz="1600" dirty="0"/>
              <a:t>Applicable knowledge concerning the </a:t>
            </a:r>
            <a:r>
              <a:rPr lang="en-GB" sz="1600" b="1" kern="1200" dirty="0">
                <a:solidFill>
                  <a:srgbClr val="0070C0"/>
                </a:solidFill>
                <a:cs typeface="Arial Unicode MS" charset="0"/>
              </a:rPr>
              <a:t>evaluation and control </a:t>
            </a:r>
            <a:r>
              <a:rPr lang="en-GB" sz="1600" b="1" kern="1200" dirty="0" smtClean="0">
                <a:solidFill>
                  <a:srgbClr val="0070C0"/>
                </a:solidFill>
                <a:cs typeface="Arial Unicode MS" charset="0"/>
              </a:rPr>
              <a:t>of IS </a:t>
            </a:r>
            <a:r>
              <a:rPr lang="en-GB" sz="1600" dirty="0"/>
              <a:t>in companies</a:t>
            </a:r>
          </a:p>
          <a:p>
            <a:pPr lvl="1">
              <a:spcAft>
                <a:spcPts val="1000"/>
              </a:spcAft>
              <a:buFont typeface="Wingdings" panose="05000000000000000000" pitchFamily="2" charset="2"/>
              <a:buChar char="§"/>
            </a:pPr>
            <a:r>
              <a:rPr lang="en-GB" sz="1600" dirty="0"/>
              <a:t>The ability to develop and analyse (even) new and innovative approaches in </a:t>
            </a:r>
            <a:r>
              <a:rPr lang="en-GB" sz="1600" b="1" kern="1200" dirty="0" smtClean="0">
                <a:solidFill>
                  <a:srgbClr val="0070C0"/>
                </a:solidFill>
                <a:cs typeface="Arial Unicode MS" charset="0"/>
              </a:rPr>
              <a:t>digitalization of business processes</a:t>
            </a:r>
            <a:endParaRPr lang="en-GB" sz="1600" b="1" dirty="0" smtClean="0"/>
          </a:p>
          <a:p>
            <a:pPr>
              <a:spcAft>
                <a:spcPts val="1000"/>
              </a:spcAft>
              <a:buFont typeface="Arial" pitchFamily="34" charset="0"/>
              <a:buChar char="•"/>
            </a:pPr>
            <a:endParaRPr lang="de-DE" dirty="0"/>
          </a:p>
          <a:p>
            <a:endParaRPr lang="en-GB"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3</a:t>
            </a:fld>
            <a:endParaRPr lang="de-AT" dirty="0"/>
          </a:p>
        </p:txBody>
      </p:sp>
      <p:sp>
        <p:nvSpPr>
          <p:cNvPr id="2" name="Titel 1"/>
          <p:cNvSpPr>
            <a:spLocks noGrp="1"/>
          </p:cNvSpPr>
          <p:nvPr>
            <p:ph type="title"/>
          </p:nvPr>
        </p:nvSpPr>
        <p:spPr>
          <a:xfrm>
            <a:off x="462408" y="139700"/>
            <a:ext cx="7205936" cy="903822"/>
          </a:xfrm>
        </p:spPr>
        <p:txBody>
          <a:bodyPr/>
          <a:lstStyle/>
          <a:p>
            <a:r>
              <a:rPr lang="en-GB" dirty="0"/>
              <a:t>What we offer …</a:t>
            </a:r>
          </a:p>
        </p:txBody>
      </p:sp>
    </p:spTree>
    <p:extLst>
      <p:ext uri="{BB962C8B-B14F-4D97-AF65-F5344CB8AC3E}">
        <p14:creationId xmlns:p14="http://schemas.microsoft.com/office/powerpoint/2010/main" val="40006674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9" y="1344613"/>
            <a:ext cx="7782390" cy="3853905"/>
          </a:xfrm>
        </p:spPr>
        <p:txBody>
          <a:bodyPr/>
          <a:lstStyle/>
          <a:p>
            <a:pPr>
              <a:spcAft>
                <a:spcPts val="1000"/>
              </a:spcAft>
              <a:buFont typeface="Wingdings" panose="05000000000000000000" pitchFamily="2" charset="2"/>
              <a:buChar char="§"/>
            </a:pPr>
            <a:r>
              <a:rPr lang="en-GB" sz="1800" dirty="0"/>
              <a:t>(… or how well the specialization fits your interests)</a:t>
            </a:r>
          </a:p>
          <a:p>
            <a:pPr marL="468000" lvl="1">
              <a:spcBef>
                <a:spcPts val="600"/>
              </a:spcBef>
              <a:spcAft>
                <a:spcPts val="1000"/>
              </a:spcAft>
              <a:buFont typeface="Wingdings" panose="05000000000000000000" pitchFamily="2" charset="2"/>
              <a:buChar char="§"/>
            </a:pPr>
            <a:r>
              <a:rPr lang="en-GB" sz="1600" dirty="0"/>
              <a:t>Passion for </a:t>
            </a:r>
            <a:r>
              <a:rPr lang="en-GB" sz="1600" b="1" kern="1200" dirty="0" smtClean="0">
                <a:solidFill>
                  <a:srgbClr val="0070C0"/>
                </a:solidFill>
                <a:cs typeface="Arial Unicode MS" charset="0"/>
              </a:rPr>
              <a:t>contemporary </a:t>
            </a:r>
            <a:r>
              <a:rPr lang="en-GB" sz="1600" b="1" kern="1200" dirty="0">
                <a:solidFill>
                  <a:srgbClr val="0070C0"/>
                </a:solidFill>
                <a:cs typeface="Arial Unicode MS" charset="0"/>
              </a:rPr>
              <a:t>technologies </a:t>
            </a:r>
            <a:r>
              <a:rPr lang="en-GB" sz="1600" dirty="0"/>
              <a:t>in a </a:t>
            </a:r>
            <a:r>
              <a:rPr lang="en-GB" sz="1600" b="1" kern="1200" dirty="0">
                <a:solidFill>
                  <a:srgbClr val="0070C0"/>
                </a:solidFill>
                <a:cs typeface="Arial Unicode MS" charset="0"/>
              </a:rPr>
              <a:t>corporate environment</a:t>
            </a:r>
          </a:p>
          <a:p>
            <a:pPr marL="468000" lvl="1">
              <a:spcBef>
                <a:spcPts val="600"/>
              </a:spcBef>
              <a:spcAft>
                <a:spcPts val="1000"/>
              </a:spcAft>
              <a:buFont typeface="Wingdings" panose="05000000000000000000" pitchFamily="2" charset="2"/>
              <a:buChar char="§"/>
            </a:pPr>
            <a:r>
              <a:rPr lang="en-GB" sz="1600" dirty="0"/>
              <a:t>Interest for </a:t>
            </a:r>
            <a:r>
              <a:rPr lang="en-GB" sz="1600" b="1" kern="1200" dirty="0">
                <a:solidFill>
                  <a:srgbClr val="0070C0"/>
                </a:solidFill>
                <a:cs typeface="Arial Unicode MS" charset="0"/>
              </a:rPr>
              <a:t>corporate challenges</a:t>
            </a:r>
            <a:r>
              <a:rPr lang="en-GB" sz="1600" b="1" kern="1200" dirty="0">
                <a:solidFill>
                  <a:srgbClr val="0099CC"/>
                </a:solidFill>
                <a:cs typeface="Arial Unicode MS" charset="0"/>
              </a:rPr>
              <a:t> </a:t>
            </a:r>
            <a:r>
              <a:rPr lang="en-GB" sz="1600" dirty="0"/>
              <a:t>and how they can be addressed and managed with the help an of </a:t>
            </a:r>
            <a:r>
              <a:rPr lang="en-GB" sz="1600" b="1" kern="1200" dirty="0">
                <a:solidFill>
                  <a:srgbClr val="0070C0"/>
                </a:solidFill>
                <a:cs typeface="Arial Unicode MS" charset="0"/>
              </a:rPr>
              <a:t>Information </a:t>
            </a:r>
            <a:r>
              <a:rPr lang="en-GB" sz="1600" b="1" kern="1200" dirty="0" smtClean="0">
                <a:solidFill>
                  <a:srgbClr val="0070C0"/>
                </a:solidFill>
                <a:cs typeface="Arial Unicode MS" charset="0"/>
              </a:rPr>
              <a:t>Systems (IS)</a:t>
            </a:r>
            <a:endParaRPr lang="en-GB" sz="1600" b="1" kern="1200" dirty="0">
              <a:solidFill>
                <a:srgbClr val="0070C0"/>
              </a:solidFill>
              <a:cs typeface="Arial Unicode MS" charset="0"/>
            </a:endParaRPr>
          </a:p>
          <a:p>
            <a:pPr marL="468000" lvl="1">
              <a:spcBef>
                <a:spcPts val="600"/>
              </a:spcBef>
              <a:spcAft>
                <a:spcPts val="1000"/>
              </a:spcAft>
              <a:buFont typeface="Wingdings" panose="05000000000000000000" pitchFamily="2" charset="2"/>
              <a:buChar char="§"/>
            </a:pPr>
            <a:r>
              <a:rPr lang="en-GB" sz="1600" dirty="0"/>
              <a:t>Being open-minded for new and </a:t>
            </a:r>
            <a:r>
              <a:rPr lang="en-GB" sz="1600" b="1" dirty="0">
                <a:solidFill>
                  <a:srgbClr val="0070C0"/>
                </a:solidFill>
                <a:cs typeface="Arial Unicode MS" charset="0"/>
              </a:rPr>
              <a:t>innovative</a:t>
            </a:r>
            <a:r>
              <a:rPr lang="en-GB" sz="1600" dirty="0"/>
              <a:t> </a:t>
            </a:r>
            <a:r>
              <a:rPr lang="en-GB" sz="1600" dirty="0" smtClean="0"/>
              <a:t>IS solutions</a:t>
            </a:r>
            <a:endParaRPr lang="en-GB" sz="1600" dirty="0"/>
          </a:p>
          <a:p>
            <a:pPr marL="468000" lvl="1">
              <a:spcBef>
                <a:spcPts val="600"/>
              </a:spcBef>
              <a:spcAft>
                <a:spcPts val="1000"/>
              </a:spcAft>
              <a:buFont typeface="Wingdings" panose="05000000000000000000" pitchFamily="2" charset="2"/>
              <a:buChar char="§"/>
            </a:pPr>
            <a:r>
              <a:rPr lang="en-GB" sz="1600" kern="1200" dirty="0">
                <a:solidFill>
                  <a:schemeClr val="tx1"/>
                </a:solidFill>
                <a:cs typeface="Arial Unicode MS" charset="0"/>
              </a:rPr>
              <a:t>Interest in </a:t>
            </a:r>
            <a:r>
              <a:rPr lang="en-GB" sz="1600" b="1" kern="1200" dirty="0">
                <a:solidFill>
                  <a:srgbClr val="0070C0"/>
                </a:solidFill>
                <a:cs typeface="Arial Unicode MS" charset="0"/>
              </a:rPr>
              <a:t>analytical and structured </a:t>
            </a:r>
            <a:r>
              <a:rPr lang="en-GB" sz="1600" b="1" dirty="0">
                <a:solidFill>
                  <a:srgbClr val="0070C0"/>
                </a:solidFill>
                <a:cs typeface="Arial Unicode MS" charset="0"/>
              </a:rPr>
              <a:t>m</a:t>
            </a:r>
            <a:r>
              <a:rPr lang="en-GB" sz="1600" b="1" kern="1200" dirty="0">
                <a:solidFill>
                  <a:srgbClr val="0070C0"/>
                </a:solidFill>
                <a:cs typeface="Arial Unicode MS" charset="0"/>
              </a:rPr>
              <a:t>anagement approaches</a:t>
            </a:r>
          </a:p>
          <a:p>
            <a:pPr marL="468000" lvl="1">
              <a:spcBef>
                <a:spcPts val="600"/>
              </a:spcBef>
              <a:spcAft>
                <a:spcPts val="1000"/>
              </a:spcAft>
              <a:buFont typeface="Wingdings" panose="05000000000000000000" pitchFamily="2" charset="2"/>
              <a:buChar char="§"/>
            </a:pPr>
            <a:r>
              <a:rPr lang="en-GB" sz="1600" kern="1200" dirty="0">
                <a:solidFill>
                  <a:schemeClr val="tx1"/>
                </a:solidFill>
                <a:cs typeface="Arial Unicode MS" charset="0"/>
              </a:rPr>
              <a:t>The urge to </a:t>
            </a:r>
            <a:r>
              <a:rPr lang="en-GB" sz="1600" kern="1200" dirty="0" smtClean="0">
                <a:solidFill>
                  <a:schemeClr val="tx1"/>
                </a:solidFill>
                <a:cs typeface="Arial Unicode MS" charset="0"/>
              </a:rPr>
              <a:t>trigger a </a:t>
            </a:r>
            <a:r>
              <a:rPr lang="en-GB" sz="1600" b="1" kern="1200" dirty="0">
                <a:solidFill>
                  <a:srgbClr val="0070C0"/>
                </a:solidFill>
                <a:cs typeface="Arial Unicode MS" charset="0"/>
              </a:rPr>
              <a:t>well-founded and </a:t>
            </a:r>
            <a:r>
              <a:rPr lang="en-GB" sz="1600" b="1" kern="1200" dirty="0" smtClean="0">
                <a:solidFill>
                  <a:srgbClr val="0070C0"/>
                </a:solidFill>
                <a:cs typeface="Arial Unicode MS" charset="0"/>
              </a:rPr>
              <a:t>highly relevant career path </a:t>
            </a:r>
            <a:r>
              <a:rPr lang="en-GB" sz="1600" dirty="0" smtClean="0"/>
              <a:t>dealing with management issues of </a:t>
            </a:r>
            <a:r>
              <a:rPr lang="en-GB" sz="1600" b="1" dirty="0" smtClean="0">
                <a:solidFill>
                  <a:srgbClr val="0070C0"/>
                </a:solidFill>
                <a:cs typeface="Arial Unicode MS" charset="0"/>
              </a:rPr>
              <a:t>business </a:t>
            </a:r>
            <a:r>
              <a:rPr lang="en-GB" sz="1600" b="1" kern="1200" dirty="0" smtClean="0">
                <a:solidFill>
                  <a:srgbClr val="0070C0"/>
                </a:solidFill>
                <a:cs typeface="Arial Unicode MS" charset="0"/>
              </a:rPr>
              <a:t>digitalization</a:t>
            </a:r>
            <a:endParaRPr lang="en-GB" sz="1800" b="1" kern="1200" dirty="0">
              <a:solidFill>
                <a:srgbClr val="0099CC"/>
              </a:solidFill>
              <a:cs typeface="Arial Unicode MS" charset="0"/>
            </a:endParaRPr>
          </a:p>
          <a:p>
            <a:pPr>
              <a:spcAft>
                <a:spcPts val="1000"/>
              </a:spcAft>
              <a:buFont typeface="Arial" pitchFamily="34" charset="0"/>
              <a:buChar char="•"/>
            </a:pPr>
            <a:endParaRPr lang="de-AT" kern="1200" dirty="0">
              <a:solidFill>
                <a:schemeClr val="tx1"/>
              </a:solidFill>
              <a:latin typeface="+mj-lt"/>
              <a:cs typeface="Arial Unicode MS" charset="0"/>
            </a:endParaRPr>
          </a:p>
          <a:p>
            <a:pPr>
              <a:spcAft>
                <a:spcPts val="1000"/>
              </a:spcAft>
              <a:buFont typeface="Arial" pitchFamily="34" charset="0"/>
              <a:buChar char="•"/>
            </a:pPr>
            <a:endParaRPr lang="de-AT" b="1" kern="1200" dirty="0">
              <a:solidFill>
                <a:schemeClr val="tx1"/>
              </a:solidFill>
              <a:latin typeface="+mj-lt"/>
              <a:cs typeface="Arial Unicode MS" charset="0"/>
            </a:endParaRPr>
          </a:p>
          <a:p>
            <a:pPr>
              <a:buFont typeface="Arial" pitchFamily="34" charset="0"/>
              <a:buChar char="•"/>
            </a:pPr>
            <a:endParaRPr lang="de-AT"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4</a:t>
            </a:fld>
            <a:endParaRPr lang="de-AT" dirty="0"/>
          </a:p>
        </p:txBody>
      </p:sp>
      <p:sp>
        <p:nvSpPr>
          <p:cNvPr id="2" name="Titel 1"/>
          <p:cNvSpPr>
            <a:spLocks noGrp="1"/>
          </p:cNvSpPr>
          <p:nvPr>
            <p:ph type="title"/>
          </p:nvPr>
        </p:nvSpPr>
        <p:spPr/>
        <p:txBody>
          <a:bodyPr/>
          <a:lstStyle/>
          <a:p>
            <a:r>
              <a:rPr lang="de-AT" dirty="0"/>
              <a:t>… </a:t>
            </a:r>
            <a:r>
              <a:rPr lang="en-GB" dirty="0"/>
              <a:t>what you should bring with you</a:t>
            </a:r>
          </a:p>
        </p:txBody>
      </p:sp>
    </p:spTree>
    <p:extLst>
      <p:ext uri="{BB962C8B-B14F-4D97-AF65-F5344CB8AC3E}">
        <p14:creationId xmlns:p14="http://schemas.microsoft.com/office/powerpoint/2010/main" val="23846222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pPr>
              <a:buFont typeface="Wingdings" panose="05000000000000000000" pitchFamily="2" charset="2"/>
              <a:buChar char="§"/>
            </a:pPr>
            <a:r>
              <a:rPr lang="en-US" sz="1800" dirty="0" smtClean="0"/>
              <a:t>IS/IT Manager</a:t>
            </a:r>
          </a:p>
          <a:p>
            <a:pPr>
              <a:buFont typeface="Wingdings" panose="05000000000000000000" pitchFamily="2" charset="2"/>
              <a:buChar char="§"/>
            </a:pPr>
            <a:r>
              <a:rPr lang="en-US" sz="1800" dirty="0" smtClean="0"/>
              <a:t>IS/IT Service Manager</a:t>
            </a:r>
            <a:endParaRPr lang="en-US" sz="1800" dirty="0"/>
          </a:p>
          <a:p>
            <a:pPr>
              <a:buFont typeface="Wingdings" panose="05000000000000000000" pitchFamily="2" charset="2"/>
              <a:buChar char="§"/>
            </a:pPr>
            <a:r>
              <a:rPr lang="en-US" sz="1800" dirty="0" smtClean="0"/>
              <a:t>IT/Information </a:t>
            </a:r>
            <a:r>
              <a:rPr lang="en-US" sz="1800" dirty="0"/>
              <a:t>Security Manager	</a:t>
            </a:r>
          </a:p>
          <a:p>
            <a:pPr>
              <a:buFont typeface="Wingdings" panose="05000000000000000000" pitchFamily="2" charset="2"/>
              <a:buChar char="§"/>
            </a:pPr>
            <a:r>
              <a:rPr lang="en-US" sz="1800" dirty="0"/>
              <a:t>IT Project Manager</a:t>
            </a:r>
          </a:p>
          <a:p>
            <a:pPr>
              <a:buFont typeface="Wingdings" panose="05000000000000000000" pitchFamily="2" charset="2"/>
              <a:buChar char="§"/>
            </a:pPr>
            <a:r>
              <a:rPr lang="en-US" sz="1800" dirty="0"/>
              <a:t>Information/IT Quality Manager	</a:t>
            </a:r>
          </a:p>
          <a:p>
            <a:pPr>
              <a:buFont typeface="Wingdings" panose="05000000000000000000" pitchFamily="2" charset="2"/>
              <a:buChar char="§"/>
            </a:pPr>
            <a:r>
              <a:rPr lang="en-US" sz="1800" dirty="0"/>
              <a:t>IT Auditor</a:t>
            </a:r>
          </a:p>
          <a:p>
            <a:pPr>
              <a:buFont typeface="Wingdings" panose="05000000000000000000" pitchFamily="2" charset="2"/>
              <a:buChar char="§"/>
            </a:pPr>
            <a:r>
              <a:rPr lang="en-US" sz="1800" dirty="0"/>
              <a:t>IT Risk Manager</a:t>
            </a:r>
          </a:p>
          <a:p>
            <a:pPr>
              <a:buFont typeface="Wingdings" panose="05000000000000000000" pitchFamily="2" charset="2"/>
              <a:buChar char="§"/>
            </a:pPr>
            <a:r>
              <a:rPr lang="en-US" sz="1800" dirty="0"/>
              <a:t>IT Change and Innovation Manager</a:t>
            </a:r>
          </a:p>
          <a:p>
            <a:pPr>
              <a:buFont typeface="Wingdings" panose="05000000000000000000" pitchFamily="2" charset="2"/>
              <a:buChar char="§"/>
            </a:pPr>
            <a:r>
              <a:rPr lang="en-US" sz="1800" dirty="0"/>
              <a:t>IT Strategist	</a:t>
            </a:r>
          </a:p>
          <a:p>
            <a:pPr>
              <a:buFont typeface="Wingdings" panose="05000000000000000000" pitchFamily="2" charset="2"/>
              <a:buChar char="§"/>
            </a:pPr>
            <a:r>
              <a:rPr lang="en-US" sz="1800" dirty="0"/>
              <a:t>IT Consultant</a:t>
            </a:r>
          </a:p>
          <a:p>
            <a:pPr>
              <a:buFont typeface="Wingdings" panose="05000000000000000000" pitchFamily="2" charset="2"/>
              <a:buChar char="§"/>
            </a:pPr>
            <a:r>
              <a:rPr lang="en-US" sz="1800" dirty="0"/>
              <a:t>IT Decision Maker	</a:t>
            </a:r>
          </a:p>
          <a:p>
            <a:endParaRPr lang="de-AT" sz="1667"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B14F5CC6-24A0-427C-83AC-0319D6C517CA}" type="slidenum">
              <a:rPr lang="de-AT" smtClean="0"/>
              <a:pPr>
                <a:defRPr/>
              </a:pPr>
              <a:t>5</a:t>
            </a:fld>
            <a:endParaRPr lang="de-AT" dirty="0"/>
          </a:p>
        </p:txBody>
      </p:sp>
      <p:sp>
        <p:nvSpPr>
          <p:cNvPr id="2" name="Titel 1"/>
          <p:cNvSpPr>
            <a:spLocks noGrp="1"/>
          </p:cNvSpPr>
          <p:nvPr>
            <p:ph type="title"/>
          </p:nvPr>
        </p:nvSpPr>
        <p:spPr/>
        <p:txBody>
          <a:bodyPr/>
          <a:lstStyle/>
          <a:p>
            <a:r>
              <a:rPr lang="en-GB" dirty="0"/>
              <a:t>Typical Jobs for </a:t>
            </a:r>
            <a:r>
              <a:rPr lang="en-GB" dirty="0" smtClean="0"/>
              <a:t>Alumni</a:t>
            </a:r>
            <a:endParaRPr lang="en-GB" dirty="0"/>
          </a:p>
        </p:txBody>
      </p:sp>
    </p:spTree>
    <p:extLst>
      <p:ext uri="{BB962C8B-B14F-4D97-AF65-F5344CB8AC3E}">
        <p14:creationId xmlns:p14="http://schemas.microsoft.com/office/powerpoint/2010/main" val="32407642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defRPr/>
            </a:pPr>
            <a:r>
              <a:rPr lang="en-US" dirty="0"/>
              <a:t>INFORMATION MANAGEMENT AND CONTROL</a:t>
            </a:r>
            <a:endParaRPr lang="de-AT" dirty="0"/>
          </a:p>
        </p:txBody>
      </p:sp>
      <p:sp>
        <p:nvSpPr>
          <p:cNvPr id="7" name="Foliennummernplatzhalter 6"/>
          <p:cNvSpPr>
            <a:spLocks noGrp="1"/>
          </p:cNvSpPr>
          <p:nvPr>
            <p:ph type="sldNum" sz="quarter" idx="12"/>
          </p:nvPr>
        </p:nvSpPr>
        <p:spPr/>
        <p:txBody>
          <a:bodyPr/>
          <a:lstStyle/>
          <a:p>
            <a:pPr>
              <a:defRPr/>
            </a:pPr>
            <a:fld id="{B14F5CC6-24A0-427C-83AC-0319D6C517CA}" type="slidenum">
              <a:rPr lang="de-AT" smtClean="0"/>
              <a:pPr>
                <a:defRPr/>
              </a:pPr>
              <a:t>6</a:t>
            </a:fld>
            <a:endParaRPr lang="de-AT" dirty="0"/>
          </a:p>
        </p:txBody>
      </p:sp>
      <p:sp>
        <p:nvSpPr>
          <p:cNvPr id="2" name="Titel 1"/>
          <p:cNvSpPr>
            <a:spLocks noGrp="1"/>
          </p:cNvSpPr>
          <p:nvPr>
            <p:ph type="title"/>
          </p:nvPr>
        </p:nvSpPr>
        <p:spPr/>
        <p:txBody>
          <a:bodyPr/>
          <a:lstStyle/>
          <a:p>
            <a:r>
              <a:rPr lang="de-AT" dirty="0"/>
              <a:t>SBWL - </a:t>
            </a:r>
            <a:r>
              <a:rPr lang="en-GB" dirty="0" smtClean="0"/>
              <a:t>Structure</a:t>
            </a:r>
            <a:r>
              <a:rPr lang="de-AT" dirty="0" smtClean="0"/>
              <a:t> </a:t>
            </a:r>
            <a:endParaRPr lang="de-AT" dirty="0"/>
          </a:p>
        </p:txBody>
      </p:sp>
      <p:sp>
        <p:nvSpPr>
          <p:cNvPr id="49" name="Textfeld 48"/>
          <p:cNvSpPr txBox="1"/>
          <p:nvPr/>
        </p:nvSpPr>
        <p:spPr>
          <a:xfrm rot="5400000">
            <a:off x="8018882" y="1727577"/>
            <a:ext cx="1518364" cy="369332"/>
          </a:xfrm>
          <a:prstGeom prst="rect">
            <a:avLst/>
          </a:prstGeom>
          <a:noFill/>
        </p:spPr>
        <p:txBody>
          <a:bodyPr wrap="none" rtlCol="0">
            <a:spAutoFit/>
          </a:bodyPr>
          <a:lstStyle/>
          <a:p>
            <a:r>
              <a:rPr lang="en-US" dirty="0">
                <a:solidFill>
                  <a:srgbClr val="0070C0"/>
                </a:solidFill>
              </a:rPr>
              <a:t>Semester 1</a:t>
            </a:r>
          </a:p>
        </p:txBody>
      </p:sp>
      <p:sp>
        <p:nvSpPr>
          <p:cNvPr id="53" name="Textfeld 52"/>
          <p:cNvSpPr txBox="1"/>
          <p:nvPr/>
        </p:nvSpPr>
        <p:spPr>
          <a:xfrm rot="5400000">
            <a:off x="8024773" y="4000812"/>
            <a:ext cx="1518364" cy="369332"/>
          </a:xfrm>
          <a:prstGeom prst="rect">
            <a:avLst/>
          </a:prstGeom>
          <a:noFill/>
        </p:spPr>
        <p:txBody>
          <a:bodyPr wrap="none" rtlCol="0">
            <a:spAutoFit/>
          </a:bodyPr>
          <a:lstStyle/>
          <a:p>
            <a:r>
              <a:rPr lang="en-US" dirty="0">
                <a:solidFill>
                  <a:srgbClr val="0070C0"/>
                </a:solidFill>
              </a:rPr>
              <a:t>Semester 2</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07" y="852266"/>
            <a:ext cx="6871843" cy="4751050"/>
          </a:xfrm>
          <a:prstGeom prst="rect">
            <a:avLst/>
          </a:prstGeom>
        </p:spPr>
      </p:pic>
    </p:spTree>
    <p:extLst>
      <p:ext uri="{BB962C8B-B14F-4D97-AF65-F5344CB8AC3E}">
        <p14:creationId xmlns:p14="http://schemas.microsoft.com/office/powerpoint/2010/main" val="4086088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9" y="1344613"/>
            <a:ext cx="8216844" cy="3853905"/>
          </a:xfrm>
        </p:spPr>
        <p:txBody>
          <a:bodyPr>
            <a:normAutofit/>
          </a:bodyPr>
          <a:lstStyle/>
          <a:p>
            <a:pPr marL="0" indent="0" algn="ctr">
              <a:lnSpc>
                <a:spcPct val="150000"/>
              </a:lnSpc>
              <a:spcAft>
                <a:spcPts val="1000"/>
              </a:spcAft>
              <a:buNone/>
            </a:pPr>
            <a:r>
              <a:rPr lang="de-DE" sz="1800" dirty="0">
                <a:sym typeface="Wingdings" pitchFamily="2" charset="2"/>
              </a:rPr>
              <a:t>Goal:</a:t>
            </a:r>
          </a:p>
          <a:p>
            <a:pPr marL="0" indent="0" algn="ctr">
              <a:lnSpc>
                <a:spcPct val="150000"/>
              </a:lnSpc>
              <a:buNone/>
            </a:pPr>
            <a:r>
              <a:rPr lang="en-GB" sz="1800" dirty="0">
                <a:cs typeface="Arial Unicode MS" charset="0"/>
                <a:sym typeface="Wingdings" pitchFamily="2" charset="2"/>
              </a:rPr>
              <a:t>Achieve a basic </a:t>
            </a:r>
            <a:r>
              <a:rPr lang="en-GB" sz="1800" b="1" dirty="0">
                <a:solidFill>
                  <a:srgbClr val="0070C0"/>
                </a:solidFill>
                <a:cs typeface="Arial Unicode MS" charset="0"/>
                <a:sym typeface="Wingdings" pitchFamily="2" charset="2"/>
              </a:rPr>
              <a:t>understanding </a:t>
            </a:r>
            <a:r>
              <a:rPr lang="en-GB" sz="1800" dirty="0">
                <a:cs typeface="Arial Unicode MS" charset="0"/>
                <a:sym typeface="Wingdings" pitchFamily="2" charset="2"/>
              </a:rPr>
              <a:t>concerning the most </a:t>
            </a:r>
            <a:r>
              <a:rPr lang="en-GB" sz="1800" b="1" dirty="0">
                <a:solidFill>
                  <a:srgbClr val="0070C0"/>
                </a:solidFill>
                <a:cs typeface="Arial Unicode MS" charset="0"/>
                <a:sym typeface="Wingdings" pitchFamily="2" charset="2"/>
              </a:rPr>
              <a:t>important information systems </a:t>
            </a:r>
            <a:r>
              <a:rPr lang="en-GB" sz="1800" dirty="0">
                <a:cs typeface="Arial Unicode MS" charset="0"/>
                <a:sym typeface="Wingdings" pitchFamily="2" charset="2"/>
              </a:rPr>
              <a:t>used in a </a:t>
            </a:r>
            <a:r>
              <a:rPr lang="en-GB" sz="1800" b="1" dirty="0">
                <a:solidFill>
                  <a:srgbClr val="0070C0"/>
                </a:solidFill>
                <a:cs typeface="Arial Unicode MS" charset="0"/>
                <a:sym typeface="Wingdings" pitchFamily="2" charset="2"/>
              </a:rPr>
              <a:t>business context </a:t>
            </a:r>
            <a:r>
              <a:rPr lang="en-GB" sz="1800" dirty="0">
                <a:cs typeface="Arial Unicode MS" charset="0"/>
                <a:sym typeface="Wingdings" pitchFamily="2" charset="2"/>
              </a:rPr>
              <a:t>as well as </a:t>
            </a:r>
            <a:r>
              <a:rPr lang="en-GB" sz="1800" b="1" dirty="0">
                <a:solidFill>
                  <a:srgbClr val="0070C0"/>
                </a:solidFill>
                <a:cs typeface="Arial Unicode MS" charset="0"/>
                <a:sym typeface="Wingdings" pitchFamily="2" charset="2"/>
              </a:rPr>
              <a:t>roles</a:t>
            </a:r>
            <a:r>
              <a:rPr lang="en-GB" sz="1800" b="1" dirty="0">
                <a:cs typeface="Arial Unicode MS" charset="0"/>
                <a:sym typeface="Wingdings" pitchFamily="2" charset="2"/>
              </a:rPr>
              <a:t> </a:t>
            </a:r>
            <a:r>
              <a:rPr lang="en-GB" sz="1800" dirty="0">
                <a:cs typeface="Arial Unicode MS" charset="0"/>
                <a:sym typeface="Wingdings" pitchFamily="2" charset="2"/>
              </a:rPr>
              <a:t>related to </a:t>
            </a:r>
            <a:r>
              <a:rPr lang="en-GB" sz="1800" dirty="0" smtClean="0">
                <a:cs typeface="Arial Unicode MS" charset="0"/>
                <a:sym typeface="Wingdings" pitchFamily="2" charset="2"/>
              </a:rPr>
              <a:t>IT </a:t>
            </a:r>
            <a:r>
              <a:rPr lang="en-GB" sz="1800" dirty="0">
                <a:cs typeface="Arial Unicode MS" charset="0"/>
                <a:sym typeface="Wingdings" pitchFamily="2" charset="2"/>
              </a:rPr>
              <a:t>in companies</a:t>
            </a:r>
            <a:endParaRPr lang="en-GB" sz="1800" dirty="0">
              <a:solidFill>
                <a:schemeClr val="bg1"/>
              </a:solidFill>
              <a:effectLst>
                <a:outerShdw blurRad="38100" dist="38100" dir="2700000" algn="tl">
                  <a:srgbClr val="000000">
                    <a:alpha val="43137"/>
                  </a:srgbClr>
                </a:outerShdw>
              </a:effectLst>
              <a:cs typeface="Arial" charset="0"/>
            </a:endParaRPr>
          </a:p>
          <a:p>
            <a:r>
              <a:rPr lang="en-GB" sz="1500" u="sng" dirty="0"/>
              <a:t>Content:</a:t>
            </a:r>
          </a:p>
          <a:p>
            <a:pPr>
              <a:buFont typeface="Wingdings" panose="05000000000000000000" pitchFamily="2" charset="2"/>
              <a:buChar char="§"/>
            </a:pPr>
            <a:r>
              <a:rPr lang="en-GB" sz="1500" dirty="0"/>
              <a:t>Develop a basic understanding concerning </a:t>
            </a:r>
            <a:r>
              <a:rPr lang="en-GB" sz="1500" b="1" dirty="0">
                <a:solidFill>
                  <a:srgbClr val="0070C0"/>
                </a:solidFill>
                <a:cs typeface="Arial Unicode MS" charset="0"/>
              </a:rPr>
              <a:t>current</a:t>
            </a:r>
            <a:r>
              <a:rPr lang="en-GB" sz="1500" b="1" dirty="0">
                <a:solidFill>
                  <a:srgbClr val="0070C0"/>
                </a:solidFill>
              </a:rPr>
              <a:t> i</a:t>
            </a:r>
            <a:r>
              <a:rPr lang="en-GB" sz="1500" b="1" dirty="0">
                <a:solidFill>
                  <a:srgbClr val="0070C0"/>
                </a:solidFill>
                <a:cs typeface="Arial Unicode MS" charset="0"/>
              </a:rPr>
              <a:t>nformation technology (IT) and </a:t>
            </a:r>
            <a:r>
              <a:rPr lang="en-GB" sz="1500" b="1" dirty="0" smtClean="0">
                <a:solidFill>
                  <a:srgbClr val="0070C0"/>
                </a:solidFill>
                <a:cs typeface="Arial Unicode MS" charset="0"/>
              </a:rPr>
              <a:t>IS/IT </a:t>
            </a:r>
            <a:r>
              <a:rPr lang="en-GB" sz="1500" b="1" dirty="0">
                <a:solidFill>
                  <a:srgbClr val="0070C0"/>
                </a:solidFill>
                <a:cs typeface="Arial Unicode MS" charset="0"/>
              </a:rPr>
              <a:t>services</a:t>
            </a:r>
            <a:r>
              <a:rPr lang="en-GB" sz="1500" b="1" dirty="0">
                <a:solidFill>
                  <a:srgbClr val="0070C0"/>
                </a:solidFill>
              </a:rPr>
              <a:t> </a:t>
            </a:r>
          </a:p>
          <a:p>
            <a:pPr>
              <a:buFont typeface="Wingdings" panose="05000000000000000000" pitchFamily="2" charset="2"/>
              <a:buChar char="§"/>
            </a:pPr>
            <a:r>
              <a:rPr lang="en-GB" sz="1500" b="1" dirty="0">
                <a:solidFill>
                  <a:srgbClr val="0070C0"/>
                </a:solidFill>
                <a:cs typeface="Arial Unicode MS" charset="0"/>
              </a:rPr>
              <a:t>Corporate Software Systems</a:t>
            </a:r>
            <a:r>
              <a:rPr lang="en-GB" sz="1500" b="1" dirty="0">
                <a:solidFill>
                  <a:srgbClr val="0099CC"/>
                </a:solidFill>
                <a:cs typeface="Arial Unicode MS" charset="0"/>
              </a:rPr>
              <a:t> </a:t>
            </a:r>
            <a:r>
              <a:rPr lang="en-GB" sz="1500" dirty="0"/>
              <a:t>on different organizational levels as well as  </a:t>
            </a:r>
            <a:r>
              <a:rPr lang="en-GB" sz="1500" b="1" dirty="0">
                <a:solidFill>
                  <a:srgbClr val="0070C0"/>
                </a:solidFill>
                <a:cs typeface="Arial Unicode MS" charset="0"/>
              </a:rPr>
              <a:t>Operating Systems</a:t>
            </a:r>
            <a:endParaRPr lang="en-GB" sz="1500" dirty="0"/>
          </a:p>
          <a:p>
            <a:pPr>
              <a:buFont typeface="Wingdings" panose="05000000000000000000" pitchFamily="2" charset="2"/>
              <a:buChar char="§"/>
            </a:pPr>
            <a:r>
              <a:rPr lang="en-GB" sz="1500" dirty="0" smtClean="0"/>
              <a:t>Common </a:t>
            </a:r>
            <a:r>
              <a:rPr lang="en-GB" sz="1500" b="1" dirty="0">
                <a:solidFill>
                  <a:srgbClr val="0070C0"/>
                </a:solidFill>
                <a:cs typeface="Arial Unicode MS" charset="0"/>
              </a:rPr>
              <a:t>roles</a:t>
            </a:r>
            <a:r>
              <a:rPr lang="en-GB" sz="1500" dirty="0"/>
              <a:t> in the IT department</a:t>
            </a:r>
          </a:p>
          <a:p>
            <a:pPr>
              <a:buFont typeface="Wingdings" panose="05000000000000000000" pitchFamily="2" charset="2"/>
              <a:buChar char="§"/>
            </a:pPr>
            <a:r>
              <a:rPr lang="en-GB" sz="1500" b="1" dirty="0">
                <a:solidFill>
                  <a:srgbClr val="0070C0"/>
                </a:solidFill>
                <a:cs typeface="Arial Unicode MS" charset="0"/>
              </a:rPr>
              <a:t>Social issues </a:t>
            </a:r>
            <a:r>
              <a:rPr lang="en-GB" sz="1500" dirty="0"/>
              <a:t>of information systems</a:t>
            </a:r>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4EC6A729-E84B-423F-951F-F80CA320C96D}" type="slidenum">
              <a:rPr lang="de-AT" smtClean="0"/>
              <a:pPr>
                <a:defRPr/>
              </a:pPr>
              <a:t>7</a:t>
            </a:fld>
            <a:endParaRPr lang="de-AT" dirty="0"/>
          </a:p>
        </p:txBody>
      </p:sp>
      <p:sp>
        <p:nvSpPr>
          <p:cNvPr id="2" name="Titel 1"/>
          <p:cNvSpPr>
            <a:spLocks noGrp="1"/>
          </p:cNvSpPr>
          <p:nvPr>
            <p:ph type="title"/>
          </p:nvPr>
        </p:nvSpPr>
        <p:spPr/>
        <p:txBody>
          <a:bodyPr>
            <a:normAutofit/>
          </a:bodyPr>
          <a:lstStyle/>
          <a:p>
            <a:r>
              <a:rPr lang="en-GB" dirty="0">
                <a:cs typeface="Arial"/>
              </a:rPr>
              <a:t>Course 1 - Foundations of Information Management and Control</a:t>
            </a:r>
          </a:p>
        </p:txBody>
      </p:sp>
    </p:spTree>
    <p:extLst>
      <p:ext uri="{BB962C8B-B14F-4D97-AF65-F5344CB8AC3E}">
        <p14:creationId xmlns:p14="http://schemas.microsoft.com/office/powerpoint/2010/main" val="15065595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8" y="1344613"/>
            <a:ext cx="8070421" cy="3853905"/>
          </a:xfrm>
        </p:spPr>
        <p:txBody>
          <a:bodyPr>
            <a:normAutofit fontScale="92500" lnSpcReduction="10000"/>
          </a:bodyPr>
          <a:lstStyle/>
          <a:p>
            <a:pPr marL="0" indent="0" algn="ctr">
              <a:lnSpc>
                <a:spcPct val="150000"/>
              </a:lnSpc>
              <a:buNone/>
            </a:pPr>
            <a:r>
              <a:rPr lang="de-DE" sz="1800" dirty="0" smtClean="0">
                <a:sym typeface="Wingdings" pitchFamily="2" charset="2"/>
              </a:rPr>
              <a:t>Goal:</a:t>
            </a:r>
            <a:endParaRPr lang="de-DE" sz="1800" dirty="0">
              <a:sym typeface="Wingdings" pitchFamily="2" charset="2"/>
            </a:endParaRPr>
          </a:p>
          <a:p>
            <a:pPr marL="0" indent="0" algn="ctr">
              <a:lnSpc>
                <a:spcPct val="150000"/>
              </a:lnSpc>
              <a:buNone/>
            </a:pPr>
            <a:r>
              <a:rPr lang="en-US" sz="1800" dirty="0">
                <a:cs typeface="Arial Unicode MS" charset="0"/>
              </a:rPr>
              <a:t>Understand what an </a:t>
            </a:r>
            <a:r>
              <a:rPr lang="en-US" sz="1800" b="1" dirty="0">
                <a:solidFill>
                  <a:srgbClr val="0070C0"/>
                </a:solidFill>
                <a:cs typeface="Arial Unicode MS" charset="0"/>
              </a:rPr>
              <a:t>IS strategy </a:t>
            </a:r>
            <a:r>
              <a:rPr lang="en-US" sz="1800" dirty="0">
                <a:cs typeface="Arial Unicode MS" charset="0"/>
              </a:rPr>
              <a:t>is and how it is used </a:t>
            </a:r>
            <a:r>
              <a:rPr lang="en-US" sz="1800" b="1" dirty="0">
                <a:solidFill>
                  <a:srgbClr val="0070C0"/>
                </a:solidFill>
                <a:cs typeface="Arial Unicode MS" charset="0"/>
              </a:rPr>
              <a:t>to generate value. </a:t>
            </a:r>
            <a:r>
              <a:rPr lang="en-US" sz="1800" dirty="0">
                <a:cs typeface="Arial Unicode MS" charset="0"/>
              </a:rPr>
              <a:t>Be able to </a:t>
            </a:r>
            <a:r>
              <a:rPr lang="en-US" sz="1800" b="1" dirty="0">
                <a:solidFill>
                  <a:srgbClr val="0070C0"/>
                </a:solidFill>
                <a:cs typeface="Arial Unicode MS" charset="0"/>
              </a:rPr>
              <a:t>design</a:t>
            </a:r>
            <a:r>
              <a:rPr lang="en-US" sz="1800" dirty="0">
                <a:cs typeface="Arial Unicode MS" charset="0"/>
              </a:rPr>
              <a:t> and </a:t>
            </a:r>
            <a:r>
              <a:rPr lang="en-US" sz="1800" b="1" dirty="0">
                <a:solidFill>
                  <a:srgbClr val="0070C0"/>
                </a:solidFill>
                <a:cs typeface="Arial Unicode MS" charset="0"/>
              </a:rPr>
              <a:t>interpret</a:t>
            </a:r>
            <a:r>
              <a:rPr lang="en-US" sz="1800" dirty="0">
                <a:cs typeface="Arial Unicode MS" charset="0"/>
              </a:rPr>
              <a:t> selected </a:t>
            </a:r>
            <a:r>
              <a:rPr lang="en-US" sz="1800" b="1" dirty="0">
                <a:solidFill>
                  <a:srgbClr val="0070C0"/>
                </a:solidFill>
                <a:cs typeface="Arial Unicode MS" charset="0"/>
              </a:rPr>
              <a:t>IS strategy performance models</a:t>
            </a:r>
          </a:p>
          <a:p>
            <a:pPr algn="ctr">
              <a:lnSpc>
                <a:spcPct val="150000"/>
              </a:lnSpc>
            </a:pPr>
            <a:endParaRPr lang="de-DE" sz="833" dirty="0">
              <a:sym typeface="Wingdings" pitchFamily="2" charset="2"/>
            </a:endParaRPr>
          </a:p>
          <a:p>
            <a:pPr>
              <a:lnSpc>
                <a:spcPct val="110000"/>
              </a:lnSpc>
            </a:pPr>
            <a:r>
              <a:rPr lang="de-AT" sz="1600" u="sng" dirty="0"/>
              <a:t>Content</a:t>
            </a:r>
            <a:r>
              <a:rPr lang="en-US" sz="1600" dirty="0"/>
              <a:t>:</a:t>
            </a:r>
          </a:p>
          <a:p>
            <a:pPr>
              <a:lnSpc>
                <a:spcPct val="110000"/>
              </a:lnSpc>
            </a:pPr>
            <a:r>
              <a:rPr lang="en-US" sz="1600" dirty="0" smtClean="0"/>
              <a:t>IS </a:t>
            </a:r>
            <a:r>
              <a:rPr lang="en-US" sz="1600" b="1" dirty="0" smtClean="0">
                <a:solidFill>
                  <a:srgbClr val="0070C0"/>
                </a:solidFill>
              </a:rPr>
              <a:t>strategy </a:t>
            </a:r>
            <a:r>
              <a:rPr lang="en-US" sz="1600" b="1" dirty="0">
                <a:solidFill>
                  <a:srgbClr val="0070C0"/>
                </a:solidFill>
              </a:rPr>
              <a:t>&amp; governance principles </a:t>
            </a:r>
            <a:r>
              <a:rPr lang="en-US" sz="1600" dirty="0" smtClean="0"/>
              <a:t>&amp; </a:t>
            </a:r>
            <a:r>
              <a:rPr lang="en-US" sz="1600" b="1" dirty="0" smtClean="0">
                <a:solidFill>
                  <a:srgbClr val="0070C0"/>
                </a:solidFill>
              </a:rPr>
              <a:t>processes </a:t>
            </a:r>
            <a:r>
              <a:rPr lang="en-GB" sz="1600" dirty="0" smtClean="0"/>
              <a:t>based </a:t>
            </a:r>
            <a:r>
              <a:rPr lang="en-GB" sz="1600" dirty="0"/>
              <a:t>on IT Infrastructure </a:t>
            </a:r>
            <a:r>
              <a:rPr lang="en-GB" sz="1600" dirty="0" smtClean="0"/>
              <a:t>Library (ITIL) &amp; COBIT 5</a:t>
            </a:r>
            <a:endParaRPr lang="en-US" sz="1600" b="1" dirty="0">
              <a:solidFill>
                <a:srgbClr val="0070C0"/>
              </a:solidFill>
            </a:endParaRPr>
          </a:p>
          <a:p>
            <a:pPr>
              <a:lnSpc>
                <a:spcPct val="110000"/>
              </a:lnSpc>
            </a:pPr>
            <a:r>
              <a:rPr lang="en-US" sz="1600" b="1" dirty="0" smtClean="0">
                <a:solidFill>
                  <a:srgbClr val="0070C0"/>
                </a:solidFill>
              </a:rPr>
              <a:t>Organizational</a:t>
            </a:r>
            <a:r>
              <a:rPr lang="en-US" sz="1600" dirty="0" smtClean="0"/>
              <a:t> </a:t>
            </a:r>
            <a:r>
              <a:rPr lang="en-US" sz="1600" b="1" dirty="0">
                <a:solidFill>
                  <a:srgbClr val="0070C0"/>
                </a:solidFill>
              </a:rPr>
              <a:t>requirements</a:t>
            </a:r>
          </a:p>
          <a:p>
            <a:pPr>
              <a:lnSpc>
                <a:spcPct val="110000"/>
              </a:lnSpc>
            </a:pPr>
            <a:r>
              <a:rPr lang="en-US" sz="1600" b="1" dirty="0">
                <a:solidFill>
                  <a:srgbClr val="0070C0"/>
                </a:solidFill>
              </a:rPr>
              <a:t>Challenges</a:t>
            </a:r>
            <a:r>
              <a:rPr lang="en-US" sz="1600" dirty="0"/>
              <a:t>, </a:t>
            </a:r>
            <a:r>
              <a:rPr lang="en-US" sz="1600" b="1" dirty="0">
                <a:solidFill>
                  <a:srgbClr val="0070C0"/>
                </a:solidFill>
              </a:rPr>
              <a:t>risks</a:t>
            </a:r>
            <a:r>
              <a:rPr lang="en-US" sz="1600" dirty="0"/>
              <a:t>, and critical </a:t>
            </a:r>
            <a:r>
              <a:rPr lang="en-US" sz="1600" b="1" dirty="0">
                <a:solidFill>
                  <a:srgbClr val="0070C0"/>
                </a:solidFill>
              </a:rPr>
              <a:t>success factors</a:t>
            </a:r>
          </a:p>
          <a:p>
            <a:pPr>
              <a:lnSpc>
                <a:spcPct val="110000"/>
              </a:lnSpc>
            </a:pPr>
            <a:r>
              <a:rPr lang="en-US" sz="1600" dirty="0"/>
              <a:t>Frameworks and methodologies including valuation and selection, </a:t>
            </a:r>
            <a:r>
              <a:rPr lang="en-US" sz="1600" dirty="0" smtClean="0"/>
              <a:t>as well as  </a:t>
            </a:r>
            <a:r>
              <a:rPr lang="en-US" sz="1600" b="1" dirty="0">
                <a:solidFill>
                  <a:srgbClr val="0070C0"/>
                </a:solidFill>
              </a:rPr>
              <a:t>performance </a:t>
            </a:r>
            <a:r>
              <a:rPr lang="en-US" sz="1600" b="1" dirty="0" smtClean="0">
                <a:solidFill>
                  <a:srgbClr val="0070C0"/>
                </a:solidFill>
              </a:rPr>
              <a:t>optimization</a:t>
            </a:r>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4EC6A729-E84B-423F-951F-F80CA320C96D}" type="slidenum">
              <a:rPr lang="de-AT" smtClean="0"/>
              <a:pPr>
                <a:defRPr/>
              </a:pPr>
              <a:t>8</a:t>
            </a:fld>
            <a:endParaRPr lang="de-AT" dirty="0"/>
          </a:p>
        </p:txBody>
      </p:sp>
      <p:sp>
        <p:nvSpPr>
          <p:cNvPr id="2" name="Titel 1"/>
          <p:cNvSpPr>
            <a:spLocks noGrp="1"/>
          </p:cNvSpPr>
          <p:nvPr>
            <p:ph type="title"/>
          </p:nvPr>
        </p:nvSpPr>
        <p:spPr/>
        <p:txBody>
          <a:bodyPr/>
          <a:lstStyle/>
          <a:p>
            <a:r>
              <a:rPr lang="en-US" dirty="0">
                <a:cs typeface="Arial"/>
              </a:rPr>
              <a:t>Course 2 – IS Strategy and Governance</a:t>
            </a:r>
          </a:p>
        </p:txBody>
      </p:sp>
    </p:spTree>
    <p:extLst>
      <p:ext uri="{BB962C8B-B14F-4D97-AF65-F5344CB8AC3E}">
        <p14:creationId xmlns:p14="http://schemas.microsoft.com/office/powerpoint/2010/main" val="35040444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lnSpc>
                <a:spcPct val="150000"/>
              </a:lnSpc>
              <a:buNone/>
            </a:pPr>
            <a:r>
              <a:rPr lang="de-DE" sz="1800" dirty="0">
                <a:sym typeface="Wingdings" pitchFamily="2" charset="2"/>
              </a:rPr>
              <a:t>Goal:</a:t>
            </a:r>
            <a:br>
              <a:rPr lang="de-DE" sz="1800" dirty="0">
                <a:sym typeface="Wingdings" pitchFamily="2" charset="2"/>
              </a:rPr>
            </a:br>
            <a:r>
              <a:rPr lang="en-GB" sz="1800" dirty="0">
                <a:sym typeface="Wingdings" pitchFamily="2" charset="2"/>
              </a:rPr>
              <a:t>Develop</a:t>
            </a:r>
            <a:r>
              <a:rPr lang="de-DE" sz="1800" dirty="0">
                <a:sym typeface="Wingdings" pitchFamily="2" charset="2"/>
              </a:rPr>
              <a:t> </a:t>
            </a:r>
            <a:r>
              <a:rPr lang="en-GB" sz="1800" dirty="0">
                <a:sym typeface="Wingdings" pitchFamily="2" charset="2"/>
              </a:rPr>
              <a:t>an understanding </a:t>
            </a:r>
            <a:r>
              <a:rPr lang="en-GB" sz="1800" dirty="0" smtClean="0">
                <a:sym typeface="Wingdings" pitchFamily="2" charset="2"/>
              </a:rPr>
              <a:t>towards managing the </a:t>
            </a:r>
            <a:r>
              <a:rPr lang="en-GB" sz="1800" b="1" dirty="0">
                <a:solidFill>
                  <a:srgbClr val="0070C0"/>
                </a:solidFill>
                <a:cs typeface="Arial Unicode MS" charset="0"/>
                <a:sym typeface="Wingdings" pitchFamily="2" charset="2"/>
              </a:rPr>
              <a:t>purchase and/or development of innovative IS services </a:t>
            </a:r>
            <a:endParaRPr lang="en-GB" sz="1800" dirty="0">
              <a:sym typeface="Wingdings" pitchFamily="2" charset="2"/>
            </a:endParaRPr>
          </a:p>
          <a:p>
            <a:endParaRPr lang="en-GB" sz="750" dirty="0" smtClean="0"/>
          </a:p>
          <a:p>
            <a:endParaRPr lang="en-GB" sz="750" dirty="0"/>
          </a:p>
          <a:p>
            <a:pPr>
              <a:buFont typeface="Wingdings" panose="05000000000000000000" pitchFamily="2" charset="2"/>
              <a:buChar char="§"/>
            </a:pPr>
            <a:r>
              <a:rPr lang="en-GB" sz="1500" u="sng" dirty="0"/>
              <a:t>Content</a:t>
            </a:r>
            <a:r>
              <a:rPr lang="en-GB" sz="1500" dirty="0"/>
              <a:t>:</a:t>
            </a:r>
          </a:p>
          <a:p>
            <a:pPr>
              <a:buFont typeface="Wingdings" panose="05000000000000000000" pitchFamily="2" charset="2"/>
              <a:buChar char="§"/>
            </a:pPr>
            <a:r>
              <a:rPr lang="en-GB" sz="1500" b="1" dirty="0" smtClean="0">
                <a:solidFill>
                  <a:srgbClr val="0070C0"/>
                </a:solidFill>
                <a:cs typeface="Arial Unicode MS" charset="0"/>
              </a:rPr>
              <a:t>IS/IT processes</a:t>
            </a:r>
            <a:r>
              <a:rPr lang="en-GB" sz="1500" dirty="0" smtClean="0"/>
              <a:t> of IS purchase and development (based on IT Infrastructure Library  - ITIL)</a:t>
            </a:r>
          </a:p>
          <a:p>
            <a:pPr>
              <a:buFont typeface="Wingdings" panose="05000000000000000000" pitchFamily="2" charset="2"/>
              <a:buChar char="§"/>
            </a:pPr>
            <a:r>
              <a:rPr lang="en-GB" sz="1500" dirty="0" smtClean="0"/>
              <a:t>Performance </a:t>
            </a:r>
            <a:r>
              <a:rPr lang="en-GB" sz="1500" dirty="0"/>
              <a:t>and </a:t>
            </a:r>
            <a:r>
              <a:rPr lang="en-GB" sz="1500" b="1" dirty="0">
                <a:solidFill>
                  <a:srgbClr val="0070C0"/>
                </a:solidFill>
                <a:cs typeface="Arial Unicode MS" charset="0"/>
              </a:rPr>
              <a:t>software metrics</a:t>
            </a:r>
          </a:p>
          <a:p>
            <a:pPr>
              <a:buFont typeface="Wingdings" panose="05000000000000000000" pitchFamily="2" charset="2"/>
              <a:buChar char="§"/>
            </a:pPr>
            <a:r>
              <a:rPr lang="en-GB" sz="1500" b="1" dirty="0" smtClean="0">
                <a:solidFill>
                  <a:srgbClr val="0070C0"/>
                </a:solidFill>
                <a:cs typeface="Arial Unicode MS" charset="0"/>
              </a:rPr>
              <a:t>IS/IT </a:t>
            </a:r>
            <a:r>
              <a:rPr lang="en-GB" sz="1500" b="1" dirty="0">
                <a:solidFill>
                  <a:srgbClr val="0070C0"/>
                </a:solidFill>
                <a:cs typeface="Arial Unicode MS" charset="0"/>
              </a:rPr>
              <a:t>investments: </a:t>
            </a:r>
            <a:r>
              <a:rPr lang="en-GB" sz="1500" dirty="0"/>
              <a:t>cost-benefits assessments, purchase and development risks</a:t>
            </a:r>
          </a:p>
          <a:p>
            <a:pPr>
              <a:buFont typeface="Wingdings" panose="05000000000000000000" pitchFamily="2" charset="2"/>
              <a:buChar char="§"/>
            </a:pPr>
            <a:r>
              <a:rPr lang="en-GB" sz="1500" dirty="0"/>
              <a:t>(Open) </a:t>
            </a:r>
            <a:r>
              <a:rPr lang="en-GB" sz="1500" b="1" dirty="0" smtClean="0">
                <a:solidFill>
                  <a:srgbClr val="0070C0"/>
                </a:solidFill>
                <a:cs typeface="Arial Unicode MS" charset="0"/>
              </a:rPr>
              <a:t>IS/IT </a:t>
            </a:r>
            <a:r>
              <a:rPr lang="en-GB" sz="1500" b="1" dirty="0">
                <a:solidFill>
                  <a:srgbClr val="0070C0"/>
                </a:solidFill>
                <a:cs typeface="Arial Unicode MS" charset="0"/>
              </a:rPr>
              <a:t>innovation</a:t>
            </a:r>
          </a:p>
          <a:p>
            <a:endParaRPr lang="de-DE" sz="1500" dirty="0"/>
          </a:p>
          <a:p>
            <a:endParaRPr lang="de-DE" sz="1500" dirty="0"/>
          </a:p>
          <a:p>
            <a:endParaRPr lang="de-DE" sz="1500" dirty="0"/>
          </a:p>
        </p:txBody>
      </p:sp>
      <p:sp>
        <p:nvSpPr>
          <p:cNvPr id="4" name="Fußzeilenplatzhalter 3"/>
          <p:cNvSpPr>
            <a:spLocks noGrp="1"/>
          </p:cNvSpPr>
          <p:nvPr>
            <p:ph type="ftr" sz="quarter" idx="11"/>
          </p:nvPr>
        </p:nvSpPr>
        <p:spPr/>
        <p:txBody>
          <a:bodyPr/>
          <a:lstStyle/>
          <a:p>
            <a:pPr>
              <a:defRPr/>
            </a:pPr>
            <a:r>
              <a:rPr lang="en-US" dirty="0"/>
              <a:t>INFORMATION MANAGEMENT AND CONTROL</a:t>
            </a:r>
            <a:endParaRPr lang="de-AT" dirty="0"/>
          </a:p>
        </p:txBody>
      </p:sp>
      <p:sp>
        <p:nvSpPr>
          <p:cNvPr id="5" name="Foliennummernplatzhalter 4"/>
          <p:cNvSpPr>
            <a:spLocks noGrp="1"/>
          </p:cNvSpPr>
          <p:nvPr>
            <p:ph type="sldNum" sz="quarter" idx="12"/>
          </p:nvPr>
        </p:nvSpPr>
        <p:spPr/>
        <p:txBody>
          <a:bodyPr/>
          <a:lstStyle/>
          <a:p>
            <a:pPr>
              <a:defRPr/>
            </a:pPr>
            <a:fld id="{4EC6A729-E84B-423F-951F-F80CA320C96D}" type="slidenum">
              <a:rPr lang="de-AT" smtClean="0"/>
              <a:pPr>
                <a:defRPr/>
              </a:pPr>
              <a:t>9</a:t>
            </a:fld>
            <a:endParaRPr lang="de-AT" dirty="0"/>
          </a:p>
        </p:txBody>
      </p:sp>
      <p:sp>
        <p:nvSpPr>
          <p:cNvPr id="2" name="Titel 1"/>
          <p:cNvSpPr>
            <a:spLocks noGrp="1"/>
          </p:cNvSpPr>
          <p:nvPr>
            <p:ph type="title"/>
          </p:nvPr>
        </p:nvSpPr>
        <p:spPr/>
        <p:txBody>
          <a:bodyPr/>
          <a:lstStyle/>
          <a:p>
            <a:r>
              <a:rPr lang="en-US" dirty="0">
                <a:cs typeface="Arial"/>
              </a:rPr>
              <a:t>Course 3 - IS Development Management and Control</a:t>
            </a:r>
          </a:p>
        </p:txBody>
      </p:sp>
    </p:spTree>
    <p:extLst>
      <p:ext uri="{BB962C8B-B14F-4D97-AF65-F5344CB8AC3E}">
        <p14:creationId xmlns:p14="http://schemas.microsoft.com/office/powerpoint/2010/main" val="349018553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U">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Präsentationsvorlage 16x10 mit Bildern V1.potx" id="{27EA3921-B35D-48FC-AD0A-077C69AD54C7}" vid="{D95293DD-FC80-4AA0-B7CD-02F470AE4FE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Musterdatei mit Beispielfolien</Beschreibung>
    <TaxCatchAll xmlns="08b0a3ee-3d2a-451c-9a1a-7e5d5b0c9c77">
      <Value>403</Value>
      <Value>266</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Office 2007/2010</Forma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 ma:contentTypeDescription="Ein neues Dokument erstellen." ma:contentTypeScope="" ma:versionID="a90e63e2b91c4c0bb886c36541ac69f1">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d9fa4ce349b21dac963f2fd6ee575b08"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readOnly="false"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default="Office 2007/2010" ma:format="Dropdown" ma:internalName="Format">
      <xsd:simpleType>
        <xsd:restriction base="dms:Choice">
          <xsd:enumeration value="LaTeX"/>
          <xsd:enumeration value="Office 2003"/>
          <xsd:enumeration value="Office 2007/2010"/>
          <xsd:enumeration value="OpenOffice 3.0"/>
        </xsd:restrict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54632-CD72-491D-A876-DA24D598C8AF}">
  <ds:schemaRefs>
    <ds:schemaRef ds:uri="1a8d9a65-8471-4209-a900-f8e11db75e0a"/>
    <ds:schemaRef ds:uri="http://purl.org/dc/terms/"/>
    <ds:schemaRef ds:uri="08b0a3ee-3d2a-451c-9a1a-7e5d5b0c9c7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dde413db-0745-4f3a-8dca-564dc7ff6f7d"/>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08CB7DA-579F-4B3C-A21B-A103B5F41EF2}">
  <ds:schemaRefs>
    <ds:schemaRef ds:uri="http://schemas.microsoft.com/sharepoint/v3/contenttype/forms"/>
  </ds:schemaRefs>
</ds:datastoreItem>
</file>

<file path=customXml/itemProps3.xml><?xml version="1.0" encoding="utf-8"?>
<ds:datastoreItem xmlns:ds="http://schemas.openxmlformats.org/officeDocument/2006/customXml" ds:itemID="{4C6509B3-AD0B-4E5A-9D45-F7CF9A63B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WU</Template>
  <TotalTime>37</TotalTime>
  <Words>1424</Words>
  <Application>Microsoft Office PowerPoint</Application>
  <PresentationFormat>On-screen Show (16:10)</PresentationFormat>
  <Paragraphs>297</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Unicode MS</vt:lpstr>
      <vt:lpstr>Calibri</vt:lpstr>
      <vt:lpstr>DejaVu Sans</vt:lpstr>
      <vt:lpstr>Georgia</vt:lpstr>
      <vt:lpstr>Times New Roman</vt:lpstr>
      <vt:lpstr>Verdana</vt:lpstr>
      <vt:lpstr>Wingdings</vt:lpstr>
      <vt:lpstr>WU</vt:lpstr>
      <vt:lpstr>SBWL Information Management &amp; Control</vt:lpstr>
      <vt:lpstr>SBWL Information Management &amp; Control</vt:lpstr>
      <vt:lpstr>What we offer …</vt:lpstr>
      <vt:lpstr>… what you should bring with you</vt:lpstr>
      <vt:lpstr>Typical Jobs for Alumni</vt:lpstr>
      <vt:lpstr>SBWL - Structure </vt:lpstr>
      <vt:lpstr>Course 1 - Foundations of Information Management and Control</vt:lpstr>
      <vt:lpstr>Course 2 – IS Strategy and Governance</vt:lpstr>
      <vt:lpstr>Course 3 - IS Development Management and Control</vt:lpstr>
      <vt:lpstr>Course 4 - IS Operations Management and Control</vt:lpstr>
      <vt:lpstr>Course 5 Research Seminar  </vt:lpstr>
      <vt:lpstr>SBWL IMC Facts &amp; Figures</vt:lpstr>
      <vt:lpstr>Requirements</vt:lpstr>
      <vt:lpstr>Admission Process</vt:lpstr>
      <vt:lpstr>Important Dates</vt:lpstr>
      <vt:lpstr>Who we are …</vt:lpstr>
      <vt:lpstr>Bachelor Thesis</vt:lpstr>
      <vt:lpstr> Practitioner Talk &amp; Informal Get-Together</vt:lpstr>
      <vt:lpstr>Impressions</vt:lpstr>
      <vt:lpstr>Business Partners (Excerpt)</vt:lpstr>
      <vt:lpstr>Testimonials</vt:lpstr>
      <vt:lpstr>Testimonials</vt:lpstr>
      <vt:lpstr>Testimonials</vt:lpstr>
      <vt:lpstr>Testimonials</vt:lpstr>
      <vt:lpstr>Follow-up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 für Texte, die auch länger sein können</dc:title>
  <dc:creator>Josef</dc:creator>
  <cp:lastModifiedBy>Everist Limaj</cp:lastModifiedBy>
  <cp:revision>1577</cp:revision>
  <dcterms:created xsi:type="dcterms:W3CDTF">2013-09-11T10:24:04Z</dcterms:created>
  <dcterms:modified xsi:type="dcterms:W3CDTF">2024-01-16T07:45:57Z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0x010100BCF651A35DF3154DB01328AF51148DAE</vt:lpwstr>
  </property>
  <property fmtid="{D5CDD505-2E9C-101B-9397-08002B2CF9AE}" pid="3" name="Order">
    <vt:r8>19300</vt:r8>
  </property>
  <property fmtid="{D5CDD505-2E9C-101B-9397-08002B2CF9AE}" pid="4" name="WU Thema">
    <vt:lpwstr>403;#Corporate Design|19895bcd-b158-45ae-ab7b-f5ca217dfcec</vt:lpwstr>
  </property>
  <property fmtid="{D5CDD505-2E9C-101B-9397-08002B2CF9AE}" pid="5" name="Dokumentenart">
    <vt:lpwstr>266;#Vorlagen|17fc50ed-8ad1-47be-ab12-04243fd74ddb</vt:lpwstr>
  </property>
</Properties>
</file>