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0" r:id="rId2"/>
    <p:sldId id="286" r:id="rId3"/>
    <p:sldId id="262" r:id="rId4"/>
    <p:sldId id="263" r:id="rId5"/>
    <p:sldId id="283" r:id="rId6"/>
    <p:sldId id="289" r:id="rId7"/>
    <p:sldId id="269" r:id="rId8"/>
    <p:sldId id="285" r:id="rId9"/>
    <p:sldId id="273" r:id="rId10"/>
    <p:sldId id="292" r:id="rId11"/>
    <p:sldId id="277" r:id="rId12"/>
    <p:sldId id="281" r:id="rId13"/>
    <p:sldId id="264" r:id="rId14"/>
    <p:sldId id="282" r:id="rId15"/>
    <p:sldId id="290" r:id="rId16"/>
    <p:sldId id="279" r:id="rId17"/>
  </p:sldIdLst>
  <p:sldSz cx="9144000" cy="6858000" type="screen4x3"/>
  <p:notesSz cx="6811963" cy="99425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879" autoAdjust="0"/>
  </p:normalViewPr>
  <p:slideViewPr>
    <p:cSldViewPr snapToGrid="0" snapToObjects="1">
      <p:cViewPr varScale="1">
        <p:scale>
          <a:sx n="76" d="100"/>
          <a:sy n="76" d="100"/>
        </p:scale>
        <p:origin x="42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5120B-582F-472C-9748-21047386238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855F304-1787-4C65-B950-504C31450846}">
      <dgm:prSet phldrT="[Text]" custT="1"/>
      <dgm:spPr/>
      <dgm:t>
        <a:bodyPr/>
        <a:lstStyle/>
        <a:p>
          <a:r>
            <a:rPr lang="de-DE" sz="1600" dirty="0" smtClean="0"/>
            <a:t>Business </a:t>
          </a:r>
          <a:r>
            <a:rPr lang="de-DE" sz="1600" dirty="0" err="1" smtClean="0"/>
            <a:t>Programming</a:t>
          </a:r>
          <a:endParaRPr lang="de-AT" sz="1600" dirty="0"/>
        </a:p>
      </dgm:t>
    </dgm:pt>
    <dgm:pt modelId="{40A21BD2-D187-45DA-9A76-8B793105BD4D}" type="parTrans" cxnId="{F7D54E8D-7D8A-4356-BD47-43FEE5A6D797}">
      <dgm:prSet/>
      <dgm:spPr/>
      <dgm:t>
        <a:bodyPr/>
        <a:lstStyle/>
        <a:p>
          <a:endParaRPr lang="de-AT"/>
        </a:p>
      </dgm:t>
    </dgm:pt>
    <dgm:pt modelId="{52131149-4695-46F2-A6B1-01AB1CB053A1}" type="sibTrans" cxnId="{F7D54E8D-7D8A-4356-BD47-43FEE5A6D797}">
      <dgm:prSet/>
      <dgm:spPr/>
      <dgm:t>
        <a:bodyPr/>
        <a:lstStyle/>
        <a:p>
          <a:endParaRPr lang="de-AT"/>
        </a:p>
      </dgm:t>
    </dgm:pt>
    <dgm:pt modelId="{1F7FA8E1-5445-4DDF-A4A9-D66DD88B2BE4}">
      <dgm:prSet phldrT="[Text]" custT="1"/>
      <dgm:spPr/>
      <dgm:t>
        <a:bodyPr/>
        <a:lstStyle/>
        <a:p>
          <a:r>
            <a:rPr lang="de-DE" sz="1600" dirty="0" smtClean="0"/>
            <a:t>Corporate IT</a:t>
          </a:r>
          <a:endParaRPr lang="de-AT" sz="1600" dirty="0"/>
        </a:p>
      </dgm:t>
    </dgm:pt>
    <dgm:pt modelId="{FAAE9657-7140-4EBB-995A-C89D90FD9D9F}" type="parTrans" cxnId="{2F4E4C60-CA04-45E6-AE9A-F72F614E04A4}">
      <dgm:prSet/>
      <dgm:spPr/>
      <dgm:t>
        <a:bodyPr/>
        <a:lstStyle/>
        <a:p>
          <a:endParaRPr lang="de-AT"/>
        </a:p>
      </dgm:t>
    </dgm:pt>
    <dgm:pt modelId="{68009E8E-6A42-48F4-8FCA-BAB0DF4928EF}" type="sibTrans" cxnId="{2F4E4C60-CA04-45E6-AE9A-F72F614E04A4}">
      <dgm:prSet/>
      <dgm:spPr/>
      <dgm:t>
        <a:bodyPr/>
        <a:lstStyle/>
        <a:p>
          <a:endParaRPr lang="de-AT"/>
        </a:p>
      </dgm:t>
    </dgm:pt>
    <dgm:pt modelId="{B045AF35-2815-4364-AB52-B062CF6F43E5}">
      <dgm:prSet phldrT="[Text]" custT="1"/>
      <dgm:spPr/>
      <dgm:t>
        <a:bodyPr/>
        <a:lstStyle/>
        <a:p>
          <a:r>
            <a:rPr lang="de-DE" sz="1600" dirty="0" smtClean="0"/>
            <a:t>Intelligent Customer Interaction Design</a:t>
          </a:r>
          <a:endParaRPr lang="de-AT" sz="1600" dirty="0"/>
        </a:p>
      </dgm:t>
    </dgm:pt>
    <dgm:pt modelId="{5A8C6DF2-77AF-4172-8A5B-C09EBDA5AAB8}" type="parTrans" cxnId="{D8B91A56-6D41-4C53-86EB-E70ECFBEDC7E}">
      <dgm:prSet/>
      <dgm:spPr/>
      <dgm:t>
        <a:bodyPr/>
        <a:lstStyle/>
        <a:p>
          <a:endParaRPr lang="de-AT"/>
        </a:p>
      </dgm:t>
    </dgm:pt>
    <dgm:pt modelId="{72BBC9D0-375D-4D38-B5F8-FC558CB6353B}" type="sibTrans" cxnId="{D8B91A56-6D41-4C53-86EB-E70ECFBEDC7E}">
      <dgm:prSet/>
      <dgm:spPr/>
      <dgm:t>
        <a:bodyPr/>
        <a:lstStyle/>
        <a:p>
          <a:endParaRPr lang="de-AT"/>
        </a:p>
      </dgm:t>
    </dgm:pt>
    <dgm:pt modelId="{16CD9D02-9112-47BB-931B-1F928BEE6A68}">
      <dgm:prSet phldrT="[Text]" custT="1"/>
      <dgm:spPr/>
      <dgm:t>
        <a:bodyPr/>
        <a:lstStyle/>
        <a:p>
          <a:r>
            <a:rPr lang="de-DE" sz="1600" dirty="0" smtClean="0"/>
            <a:t>E-Marketing</a:t>
          </a:r>
          <a:endParaRPr lang="de-AT" sz="1600" dirty="0"/>
        </a:p>
      </dgm:t>
    </dgm:pt>
    <dgm:pt modelId="{5F457EFD-9A0F-4773-9A9B-5E0793ED544F}" type="parTrans" cxnId="{F1980E58-AE83-4E6E-B593-B8436852EC73}">
      <dgm:prSet/>
      <dgm:spPr/>
      <dgm:t>
        <a:bodyPr/>
        <a:lstStyle/>
        <a:p>
          <a:endParaRPr lang="en-US"/>
        </a:p>
      </dgm:t>
    </dgm:pt>
    <dgm:pt modelId="{C9D9ECE7-22AF-4E50-A6EC-5662CAD11EF3}" type="sibTrans" cxnId="{F1980E58-AE83-4E6E-B593-B8436852EC73}">
      <dgm:prSet/>
      <dgm:spPr/>
      <dgm:t>
        <a:bodyPr/>
        <a:lstStyle/>
        <a:p>
          <a:endParaRPr lang="en-US"/>
        </a:p>
      </dgm:t>
    </dgm:pt>
    <dgm:pt modelId="{84AE6662-2D36-4438-85D7-520D3C70CF22}" type="pres">
      <dgm:prSet presAssocID="{E995120B-582F-472C-9748-2104738623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1AFA337A-D10D-4F14-94F9-8A149B1EC10A}" type="pres">
      <dgm:prSet presAssocID="{8855F304-1787-4C65-B950-504C3145084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203FDDE-94D1-4651-8F44-75748B52FF04}" type="pres">
      <dgm:prSet presAssocID="{52131149-4695-46F2-A6B1-01AB1CB053A1}" presName="sibTrans" presStyleCnt="0"/>
      <dgm:spPr/>
    </dgm:pt>
    <dgm:pt modelId="{2CEE6214-0711-4D3B-828E-43AD27E53464}" type="pres">
      <dgm:prSet presAssocID="{1F7FA8E1-5445-4DDF-A4A9-D66DD88B2BE4}" presName="node" presStyleLbl="node1" presStyleIdx="1" presStyleCnt="4" custScaleX="10329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49A85A5-D13F-417D-A2A7-446AF943B3B4}" type="pres">
      <dgm:prSet presAssocID="{68009E8E-6A42-48F4-8FCA-BAB0DF4928EF}" presName="sibTrans" presStyleCnt="0"/>
      <dgm:spPr/>
    </dgm:pt>
    <dgm:pt modelId="{A4D6CB56-F408-4CF8-9534-D8ADBE319C98}" type="pres">
      <dgm:prSet presAssocID="{16CD9D02-9112-47BB-931B-1F928BEE6A68}" presName="node" presStyleLbl="node1" presStyleIdx="2" presStyleCnt="4" custScaleX="10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41095-25EE-41EE-84E8-B1FB27E2F022}" type="pres">
      <dgm:prSet presAssocID="{C9D9ECE7-22AF-4E50-A6EC-5662CAD11EF3}" presName="sibTrans" presStyleCnt="0"/>
      <dgm:spPr/>
    </dgm:pt>
    <dgm:pt modelId="{B07B1066-70C2-49B7-A380-A220805318DF}" type="pres">
      <dgm:prSet presAssocID="{B045AF35-2815-4364-AB52-B062CF6F43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2F4E4C60-CA04-45E6-AE9A-F72F614E04A4}" srcId="{E995120B-582F-472C-9748-210473862389}" destId="{1F7FA8E1-5445-4DDF-A4A9-D66DD88B2BE4}" srcOrd="1" destOrd="0" parTransId="{FAAE9657-7140-4EBB-995A-C89D90FD9D9F}" sibTransId="{68009E8E-6A42-48F4-8FCA-BAB0DF4928EF}"/>
    <dgm:cxn modelId="{DC98EF5E-97EB-439B-9139-48E28AD98ED1}" type="presOf" srcId="{1F7FA8E1-5445-4DDF-A4A9-D66DD88B2BE4}" destId="{2CEE6214-0711-4D3B-828E-43AD27E53464}" srcOrd="0" destOrd="0" presId="urn:microsoft.com/office/officeart/2005/8/layout/default#1"/>
    <dgm:cxn modelId="{1A3C839F-EFD3-4BB3-A87C-697AACB6A7DE}" type="presOf" srcId="{B045AF35-2815-4364-AB52-B062CF6F43E5}" destId="{B07B1066-70C2-49B7-A380-A220805318DF}" srcOrd="0" destOrd="0" presId="urn:microsoft.com/office/officeart/2005/8/layout/default#1"/>
    <dgm:cxn modelId="{F7D54E8D-7D8A-4356-BD47-43FEE5A6D797}" srcId="{E995120B-582F-472C-9748-210473862389}" destId="{8855F304-1787-4C65-B950-504C31450846}" srcOrd="0" destOrd="0" parTransId="{40A21BD2-D187-45DA-9A76-8B793105BD4D}" sibTransId="{52131149-4695-46F2-A6B1-01AB1CB053A1}"/>
    <dgm:cxn modelId="{F1980E58-AE83-4E6E-B593-B8436852EC73}" srcId="{E995120B-582F-472C-9748-210473862389}" destId="{16CD9D02-9112-47BB-931B-1F928BEE6A68}" srcOrd="2" destOrd="0" parTransId="{5F457EFD-9A0F-4773-9A9B-5E0793ED544F}" sibTransId="{C9D9ECE7-22AF-4E50-A6EC-5662CAD11EF3}"/>
    <dgm:cxn modelId="{650DA427-FFF2-4BCA-A848-DF989B40B937}" type="presOf" srcId="{8855F304-1787-4C65-B950-504C31450846}" destId="{1AFA337A-D10D-4F14-94F9-8A149B1EC10A}" srcOrd="0" destOrd="0" presId="urn:microsoft.com/office/officeart/2005/8/layout/default#1"/>
    <dgm:cxn modelId="{8E42A015-4A66-4CBF-8901-4AE8C39499D0}" type="presOf" srcId="{E995120B-582F-472C-9748-210473862389}" destId="{84AE6662-2D36-4438-85D7-520D3C70CF22}" srcOrd="0" destOrd="0" presId="urn:microsoft.com/office/officeart/2005/8/layout/default#1"/>
    <dgm:cxn modelId="{D8B91A56-6D41-4C53-86EB-E70ECFBEDC7E}" srcId="{E995120B-582F-472C-9748-210473862389}" destId="{B045AF35-2815-4364-AB52-B062CF6F43E5}" srcOrd="3" destOrd="0" parTransId="{5A8C6DF2-77AF-4172-8A5B-C09EBDA5AAB8}" sibTransId="{72BBC9D0-375D-4D38-B5F8-FC558CB6353B}"/>
    <dgm:cxn modelId="{D29B9A9E-7FB1-415A-A6DC-C96D0E0201CF}" type="presOf" srcId="{16CD9D02-9112-47BB-931B-1F928BEE6A68}" destId="{A4D6CB56-F408-4CF8-9534-D8ADBE319C98}" srcOrd="0" destOrd="0" presId="urn:microsoft.com/office/officeart/2005/8/layout/default#1"/>
    <dgm:cxn modelId="{00375C76-EC21-40DA-9371-A3179636E01A}" type="presParOf" srcId="{84AE6662-2D36-4438-85D7-520D3C70CF22}" destId="{1AFA337A-D10D-4F14-94F9-8A149B1EC10A}" srcOrd="0" destOrd="0" presId="urn:microsoft.com/office/officeart/2005/8/layout/default#1"/>
    <dgm:cxn modelId="{B3515685-7B35-4E27-B185-39AFFF318E9F}" type="presParOf" srcId="{84AE6662-2D36-4438-85D7-520D3C70CF22}" destId="{1203FDDE-94D1-4651-8F44-75748B52FF04}" srcOrd="1" destOrd="0" presId="urn:microsoft.com/office/officeart/2005/8/layout/default#1"/>
    <dgm:cxn modelId="{8E7EEA21-1B57-4C21-B13D-71F43DF5E4CD}" type="presParOf" srcId="{84AE6662-2D36-4438-85D7-520D3C70CF22}" destId="{2CEE6214-0711-4D3B-828E-43AD27E53464}" srcOrd="2" destOrd="0" presId="urn:microsoft.com/office/officeart/2005/8/layout/default#1"/>
    <dgm:cxn modelId="{F9A24D76-20F9-4370-9993-43EDCBA0B9E4}" type="presParOf" srcId="{84AE6662-2D36-4438-85D7-520D3C70CF22}" destId="{A49A85A5-D13F-417D-A2A7-446AF943B3B4}" srcOrd="3" destOrd="0" presId="urn:microsoft.com/office/officeart/2005/8/layout/default#1"/>
    <dgm:cxn modelId="{12FC22D6-FF03-473B-94D6-A448E3A2F216}" type="presParOf" srcId="{84AE6662-2D36-4438-85D7-520D3C70CF22}" destId="{A4D6CB56-F408-4CF8-9534-D8ADBE319C98}" srcOrd="4" destOrd="0" presId="urn:microsoft.com/office/officeart/2005/8/layout/default#1"/>
    <dgm:cxn modelId="{64851898-3F08-4FC6-9647-728FA427C629}" type="presParOf" srcId="{84AE6662-2D36-4438-85D7-520D3C70CF22}" destId="{60641095-25EE-41EE-84E8-B1FB27E2F022}" srcOrd="5" destOrd="0" presId="urn:microsoft.com/office/officeart/2005/8/layout/default#1"/>
    <dgm:cxn modelId="{8F8223DC-AEC9-4A3A-9002-A8EB3031D7E2}" type="presParOf" srcId="{84AE6662-2D36-4438-85D7-520D3C70CF22}" destId="{B07B1066-70C2-49B7-A380-A220805318D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A337A-D10D-4F14-94F9-8A149B1EC10A}">
      <dsp:nvSpPr>
        <dsp:cNvPr id="0" name=""/>
        <dsp:cNvSpPr/>
      </dsp:nvSpPr>
      <dsp:spPr>
        <a:xfrm>
          <a:off x="747" y="507364"/>
          <a:ext cx="1703565" cy="1022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Business </a:t>
          </a:r>
          <a:r>
            <a:rPr lang="de-DE" sz="1600" kern="1200" dirty="0" err="1" smtClean="0"/>
            <a:t>Programming</a:t>
          </a:r>
          <a:endParaRPr lang="de-AT" sz="1600" kern="1200" dirty="0"/>
        </a:p>
      </dsp:txBody>
      <dsp:txXfrm>
        <a:off x="747" y="507364"/>
        <a:ext cx="1703565" cy="1022139"/>
      </dsp:txXfrm>
    </dsp:sp>
    <dsp:sp modelId="{2CEE6214-0711-4D3B-828E-43AD27E53464}">
      <dsp:nvSpPr>
        <dsp:cNvPr id="0" name=""/>
        <dsp:cNvSpPr/>
      </dsp:nvSpPr>
      <dsp:spPr>
        <a:xfrm>
          <a:off x="1874670" y="507364"/>
          <a:ext cx="1759664" cy="1022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Corporate IT</a:t>
          </a:r>
          <a:endParaRPr lang="de-AT" sz="1600" kern="1200" dirty="0"/>
        </a:p>
      </dsp:txBody>
      <dsp:txXfrm>
        <a:off x="1874670" y="507364"/>
        <a:ext cx="1759664" cy="1022139"/>
      </dsp:txXfrm>
    </dsp:sp>
    <dsp:sp modelId="{A4D6CB56-F408-4CF8-9534-D8ADBE319C98}">
      <dsp:nvSpPr>
        <dsp:cNvPr id="0" name=""/>
        <dsp:cNvSpPr/>
      </dsp:nvSpPr>
      <dsp:spPr>
        <a:xfrm>
          <a:off x="3804690" y="507364"/>
          <a:ext cx="1759664" cy="1022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E-Marketing</a:t>
          </a:r>
          <a:endParaRPr lang="de-AT" sz="1600" kern="1200" dirty="0"/>
        </a:p>
      </dsp:txBody>
      <dsp:txXfrm>
        <a:off x="3804690" y="507364"/>
        <a:ext cx="1759664" cy="1022139"/>
      </dsp:txXfrm>
    </dsp:sp>
    <dsp:sp modelId="{B07B1066-70C2-49B7-A380-A220805318DF}">
      <dsp:nvSpPr>
        <dsp:cNvPr id="0" name=""/>
        <dsp:cNvSpPr/>
      </dsp:nvSpPr>
      <dsp:spPr>
        <a:xfrm>
          <a:off x="5734711" y="507364"/>
          <a:ext cx="1703565" cy="1022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Intelligent Customer Interaction Design</a:t>
          </a:r>
          <a:endParaRPr lang="de-AT" sz="1600" kern="1200" dirty="0"/>
        </a:p>
      </dsp:txBody>
      <dsp:txXfrm>
        <a:off x="5734711" y="507364"/>
        <a:ext cx="1703565" cy="1022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F0289-408C-44FC-AFD3-E9492CF378AF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BB0C7-9FEB-410F-BE94-05DB808B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0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89C9-FA6D-48FD-A0F5-C246BF1AD568}" type="datetimeFigureOut">
              <a:rPr lang="de-AT" smtClean="0"/>
              <a:pPr/>
              <a:t>18.05.2024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236B0-D6AB-4F37-915B-6C133B3EFDEC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92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36B0-D6AB-4F37-915B-6C133B3EFDEC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5158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36B0-D6AB-4F37-915B-6C133B3EFDEC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8825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Seit SS 2016 werden</a:t>
            </a:r>
            <a:r>
              <a:rPr lang="de-AT" baseline="0" dirty="0" smtClean="0"/>
              <a:t> WI-Studienzweig-Studierende als erstes zugeteilt, erst danach 20 Härtefälle vom VR Lehre, und dann alle anderen Studierende im „first-</a:t>
            </a:r>
            <a:r>
              <a:rPr lang="de-AT" baseline="0" dirty="0" err="1" smtClean="0"/>
              <a:t>come</a:t>
            </a:r>
            <a:r>
              <a:rPr lang="de-AT" baseline="0" dirty="0" smtClean="0"/>
              <a:t>, first-</a:t>
            </a:r>
            <a:r>
              <a:rPr lang="de-AT" baseline="0" dirty="0" err="1" smtClean="0"/>
              <a:t>serve</a:t>
            </a:r>
            <a:r>
              <a:rPr lang="de-AT" baseline="0" dirty="0" smtClean="0"/>
              <a:t>“-Prinzip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36B0-D6AB-4F37-915B-6C133B3EFDEC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912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36B0-D6AB-4F37-915B-6C133B3EFDEC}" type="slidenum">
              <a:rPr lang="de-AT" smtClean="0"/>
              <a:pPr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965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36B0-D6AB-4F37-915B-6C133B3EFDEC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868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36B0-D6AB-4F37-915B-6C133B3EFDEC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410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Verdana" pitchFamily="-110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218EA2-7DF3-4C73-90FD-62CF4027A99F}" type="slidenum">
              <a:rPr lang="de-AT">
                <a:solidFill>
                  <a:prstClr val="black"/>
                </a:solidFill>
              </a:rPr>
              <a:pPr/>
              <a:t>4</a:t>
            </a:fld>
            <a:endParaRPr lang="de-A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8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Nachhaltigkeit auf 2 Ebenen:</a:t>
            </a:r>
          </a:p>
          <a:p>
            <a:r>
              <a:rPr lang="de-AT" dirty="0" smtClean="0"/>
              <a:t>1. Nachhaltiger</a:t>
            </a:r>
            <a:r>
              <a:rPr lang="de-AT" baseline="0" dirty="0" smtClean="0"/>
              <a:t> Geschäftserfolg</a:t>
            </a:r>
          </a:p>
          <a:p>
            <a:r>
              <a:rPr lang="de-AT" baseline="0" dirty="0" smtClean="0"/>
              <a:t>2. Menschlich nachhaltig: sicher, Privatsphäre-freundlich, autonom, Menschen unterstützen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36B0-D6AB-4F37-915B-6C133B3EFDEC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769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36B0-D6AB-4F37-915B-6C133B3EFDEC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623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36B0-D6AB-4F37-915B-6C133B3EFDEC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992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36B0-D6AB-4F37-915B-6C133B3EFDEC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9041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36B0-D6AB-4F37-915B-6C133B3EFDEC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637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2406" y="3654044"/>
            <a:ext cx="7133782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2406" y="4804610"/>
            <a:ext cx="7133782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68312" y="2357430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de-AT" dirty="0">
              <a:solidFill>
                <a:srgbClr val="000000"/>
              </a:solidFill>
            </a:endParaRPr>
          </a:p>
        </p:txBody>
      </p:sp>
      <p:pic>
        <p:nvPicPr>
          <p:cNvPr id="7" name="Grafik 6" descr="Logo-für-V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8975" y="2552695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557" y="634155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2407" y="6341555"/>
            <a:ext cx="892150" cy="365125"/>
          </a:xfrm>
        </p:spPr>
        <p:txBody>
          <a:bodyPr/>
          <a:lstStyle/>
          <a:p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20" y="430318"/>
            <a:ext cx="6270227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Page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6858001" y="6348414"/>
            <a:ext cx="1344613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C031E4-C5DE-433D-9A3B-C3199B2C5EBA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urzem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Titelfolie kurzer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 lIns="0" rIns="0"/>
          <a:lstStyle>
            <a:lvl1pPr>
              <a:defRPr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981200"/>
            <a:ext cx="7669156" cy="4382571"/>
          </a:xfrm>
        </p:spPr>
        <p:txBody>
          <a:bodyPr lIns="0" r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971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 smtClean="0"/>
              <a:t>Platzhalter für Objekte</a:t>
            </a:r>
            <a:endParaRPr lang="de-AT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62407" y="6341555"/>
            <a:ext cx="892150" cy="365125"/>
          </a:xfrm>
        </p:spPr>
        <p:txBody>
          <a:bodyPr/>
          <a:lstStyle/>
          <a:p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2009384"/>
            <a:ext cx="7668769" cy="113215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Hier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6" y="3161536"/>
            <a:ext cx="7668769" cy="10001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Hier optional Untertitel für Kapitel eingeben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mit kurzem Tex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7" y="2786058"/>
            <a:ext cx="8213282" cy="828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de-DE" dirty="0" smtClean="0"/>
              <a:t>Folienlayout für zwei Inhalte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981200"/>
            <a:ext cx="3960000" cy="43910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981200"/>
            <a:ext cx="3960000" cy="43910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3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de-DE" dirty="0" smtClean="0"/>
              <a:t>Folienlayout für zwei Inhalte (Vergleich)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4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6" y="2009267"/>
            <a:ext cx="7668769" cy="43915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462406" y="432000"/>
            <a:ext cx="628016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/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wu.wien.mi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abeking.com/Abeking-Rasmussen.1.0.html" TargetMode="External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ntroller-institut.at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50195" y="3654044"/>
            <a:ext cx="8623987" cy="1141422"/>
          </a:xfrm>
        </p:spPr>
        <p:txBody>
          <a:bodyPr/>
          <a:lstStyle/>
          <a:p>
            <a:r>
              <a:rPr lang="en-US" sz="2800" noProof="0" dirty="0" smtClean="0"/>
              <a:t>SBWL </a:t>
            </a:r>
            <a:r>
              <a:rPr lang="en-US" sz="2800" noProof="0" dirty="0" err="1" smtClean="0"/>
              <a:t>für</a:t>
            </a:r>
            <a:r>
              <a:rPr lang="en-US" sz="2800" noProof="0" dirty="0" smtClean="0"/>
              <a:t> die </a:t>
            </a:r>
            <a:r>
              <a:rPr lang="en-US" sz="2800" noProof="0" dirty="0" smtClean="0">
                <a:solidFill>
                  <a:srgbClr val="FFC000"/>
                </a:solidFill>
              </a:rPr>
              <a:t>Manager/</a:t>
            </a:r>
            <a:r>
              <a:rPr lang="en-US" sz="2800" noProof="0" dirty="0" err="1" smtClean="0">
                <a:solidFill>
                  <a:srgbClr val="FFC000"/>
                </a:solidFill>
              </a:rPr>
              <a:t>innen</a:t>
            </a:r>
            <a:r>
              <a:rPr lang="en-US" sz="2800" noProof="0" dirty="0" smtClean="0">
                <a:solidFill>
                  <a:srgbClr val="FFC000"/>
                </a:solidFill>
              </a:rPr>
              <a:t> von morgen</a:t>
            </a:r>
            <a:r>
              <a:rPr lang="en-US" sz="2800" noProof="0" dirty="0" smtClean="0"/>
              <a:t>:</a:t>
            </a:r>
            <a:br>
              <a:rPr lang="en-US" sz="2800" noProof="0" dirty="0" smtClean="0"/>
            </a:br>
            <a:r>
              <a:rPr lang="en-US" sz="2800" noProof="0" dirty="0" smtClean="0"/>
              <a:t>Business Information Systems (</a:t>
            </a:r>
            <a:r>
              <a:rPr lang="en-US" sz="2800" noProof="0" dirty="0" smtClean="0">
                <a:solidFill>
                  <a:srgbClr val="FFC000"/>
                </a:solidFill>
              </a:rPr>
              <a:t>BIS</a:t>
            </a:r>
            <a:r>
              <a:rPr lang="en-US" sz="2800" noProof="0" dirty="0" smtClean="0"/>
              <a:t>)</a:t>
            </a:r>
            <a:endParaRPr lang="en-US" sz="2800" noProof="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352414" y="4795466"/>
            <a:ext cx="8408631" cy="1513854"/>
          </a:xfrm>
        </p:spPr>
        <p:txBody>
          <a:bodyPr/>
          <a:lstStyle/>
          <a:p>
            <a:r>
              <a:rPr lang="en-US" sz="2000" dirty="0"/>
              <a:t>Business Programming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Corporate IT. </a:t>
            </a:r>
          </a:p>
          <a:p>
            <a:r>
              <a:rPr lang="en-US" sz="2000" dirty="0" smtClean="0"/>
              <a:t>E-Marketing.</a:t>
            </a:r>
          </a:p>
          <a:p>
            <a:r>
              <a:rPr lang="de-AT" sz="2000" dirty="0" smtClean="0"/>
              <a:t>Intelligent Customer Interaction Design.</a:t>
            </a:r>
            <a:endParaRPr lang="en-US" sz="2000" dirty="0" smtClean="0"/>
          </a:p>
        </p:txBody>
      </p:sp>
      <p:sp>
        <p:nvSpPr>
          <p:cNvPr id="4" name="Untertitel 5"/>
          <p:cNvSpPr txBox="1">
            <a:spLocks/>
          </p:cNvSpPr>
          <p:nvPr/>
        </p:nvSpPr>
        <p:spPr bwMode="white">
          <a:xfrm>
            <a:off x="352414" y="3095897"/>
            <a:ext cx="2260157" cy="152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000" dirty="0" smtClean="0"/>
              <a:t>Stand: </a:t>
            </a:r>
            <a:r>
              <a:rPr lang="de-AT" sz="1000" dirty="0" smtClean="0"/>
              <a:t>2024-05-21.</a:t>
            </a:r>
            <a:endParaRPr lang="en-US" sz="1000" dirty="0" smtClean="0"/>
          </a:p>
        </p:txBody>
      </p:sp>
    </p:spTree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892370" cy="1143000"/>
          </a:xfrm>
        </p:spPr>
        <p:txBody>
          <a:bodyPr>
            <a:normAutofit/>
          </a:bodyPr>
          <a:lstStyle/>
          <a:p>
            <a:r>
              <a:rPr lang="de-AT" sz="2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Intelligent Customer Interaction Design</a:t>
            </a:r>
            <a:r>
              <a:rPr lang="de-AT" sz="2200" b="1" dirty="0" smtClean="0"/>
              <a:t>: </a:t>
            </a:r>
            <a:br>
              <a:rPr lang="de-AT" sz="2200" b="1" dirty="0" smtClean="0"/>
            </a:br>
            <a:r>
              <a:rPr lang="de-AT" sz="2000" dirty="0"/>
              <a:t>Design von erfolgreichen Informationssystemen und E-Services</a:t>
            </a:r>
            <a:r>
              <a:rPr lang="de-AT" sz="2200" dirty="0" smtClean="0"/>
              <a:t>.</a:t>
            </a:r>
            <a:endParaRPr lang="de-AT" sz="2200" dirty="0"/>
          </a:p>
        </p:txBody>
      </p:sp>
      <p:sp>
        <p:nvSpPr>
          <p:cNvPr id="4" name="Freihandform 3"/>
          <p:cNvSpPr/>
          <p:nvPr/>
        </p:nvSpPr>
        <p:spPr>
          <a:xfrm>
            <a:off x="2157046" y="3154092"/>
            <a:ext cx="6663104" cy="1045116"/>
          </a:xfrm>
          <a:custGeom>
            <a:avLst/>
            <a:gdLst>
              <a:gd name="connsiteX0" fmla="*/ 0 w 7669156"/>
              <a:gd name="connsiteY0" fmla="*/ 63961 h 383760"/>
              <a:gd name="connsiteX1" fmla="*/ 18734 w 7669156"/>
              <a:gd name="connsiteY1" fmla="*/ 18734 h 383760"/>
              <a:gd name="connsiteX2" fmla="*/ 63961 w 7669156"/>
              <a:gd name="connsiteY2" fmla="*/ 0 h 383760"/>
              <a:gd name="connsiteX3" fmla="*/ 7605195 w 7669156"/>
              <a:gd name="connsiteY3" fmla="*/ 0 h 383760"/>
              <a:gd name="connsiteX4" fmla="*/ 7650422 w 7669156"/>
              <a:gd name="connsiteY4" fmla="*/ 18734 h 383760"/>
              <a:gd name="connsiteX5" fmla="*/ 7669156 w 7669156"/>
              <a:gd name="connsiteY5" fmla="*/ 63961 h 383760"/>
              <a:gd name="connsiteX6" fmla="*/ 7669156 w 7669156"/>
              <a:gd name="connsiteY6" fmla="*/ 319799 h 383760"/>
              <a:gd name="connsiteX7" fmla="*/ 7650422 w 7669156"/>
              <a:gd name="connsiteY7" fmla="*/ 365026 h 383760"/>
              <a:gd name="connsiteX8" fmla="*/ 7605195 w 7669156"/>
              <a:gd name="connsiteY8" fmla="*/ 383760 h 383760"/>
              <a:gd name="connsiteX9" fmla="*/ 63961 w 7669156"/>
              <a:gd name="connsiteY9" fmla="*/ 383760 h 383760"/>
              <a:gd name="connsiteX10" fmla="*/ 18734 w 7669156"/>
              <a:gd name="connsiteY10" fmla="*/ 365026 h 383760"/>
              <a:gd name="connsiteX11" fmla="*/ 0 w 7669156"/>
              <a:gd name="connsiteY11" fmla="*/ 319799 h 383760"/>
              <a:gd name="connsiteX12" fmla="*/ 0 w 766915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7605195" y="0"/>
                </a:lnTo>
                <a:cubicBezTo>
                  <a:pt x="7622159" y="0"/>
                  <a:pt x="7638427" y="6739"/>
                  <a:pt x="7650422" y="18734"/>
                </a:cubicBezTo>
                <a:cubicBezTo>
                  <a:pt x="7662417" y="30729"/>
                  <a:pt x="7669156" y="46998"/>
                  <a:pt x="7669156" y="63961"/>
                </a:cubicBezTo>
                <a:lnTo>
                  <a:pt x="7669156" y="319799"/>
                </a:lnTo>
                <a:cubicBezTo>
                  <a:pt x="7669156" y="336763"/>
                  <a:pt x="7662417" y="353031"/>
                  <a:pt x="7650422" y="365026"/>
                </a:cubicBezTo>
                <a:cubicBezTo>
                  <a:pt x="7638427" y="377021"/>
                  <a:pt x="7622158" y="383760"/>
                  <a:pt x="760519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dirty="0" smtClean="0">
                <a:solidFill>
                  <a:schemeClr val="tx1"/>
                </a:solidFill>
              </a:rPr>
              <a:t>Wie kann ich mit nutzerzentriertem </a:t>
            </a:r>
            <a:r>
              <a:rPr lang="de-AT" dirty="0">
                <a:solidFill>
                  <a:schemeClr val="tx1"/>
                </a:solidFill>
              </a:rPr>
              <a:t>Design das Erleben von Kunden und Nutzern </a:t>
            </a:r>
            <a:r>
              <a:rPr lang="de-AT" dirty="0" smtClean="0">
                <a:solidFill>
                  <a:schemeClr val="tx1"/>
                </a:solidFill>
              </a:rPr>
              <a:t>(„User Experience“) verbessern?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3675461" y="4514850"/>
            <a:ext cx="5144689" cy="1619250"/>
          </a:xfrm>
          <a:custGeom>
            <a:avLst/>
            <a:gdLst>
              <a:gd name="connsiteX0" fmla="*/ 0 w 7669156"/>
              <a:gd name="connsiteY0" fmla="*/ 63961 h 383760"/>
              <a:gd name="connsiteX1" fmla="*/ 18734 w 7669156"/>
              <a:gd name="connsiteY1" fmla="*/ 18734 h 383760"/>
              <a:gd name="connsiteX2" fmla="*/ 63961 w 7669156"/>
              <a:gd name="connsiteY2" fmla="*/ 0 h 383760"/>
              <a:gd name="connsiteX3" fmla="*/ 7605195 w 7669156"/>
              <a:gd name="connsiteY3" fmla="*/ 0 h 383760"/>
              <a:gd name="connsiteX4" fmla="*/ 7650422 w 7669156"/>
              <a:gd name="connsiteY4" fmla="*/ 18734 h 383760"/>
              <a:gd name="connsiteX5" fmla="*/ 7669156 w 7669156"/>
              <a:gd name="connsiteY5" fmla="*/ 63961 h 383760"/>
              <a:gd name="connsiteX6" fmla="*/ 7669156 w 7669156"/>
              <a:gd name="connsiteY6" fmla="*/ 319799 h 383760"/>
              <a:gd name="connsiteX7" fmla="*/ 7650422 w 7669156"/>
              <a:gd name="connsiteY7" fmla="*/ 365026 h 383760"/>
              <a:gd name="connsiteX8" fmla="*/ 7605195 w 7669156"/>
              <a:gd name="connsiteY8" fmla="*/ 383760 h 383760"/>
              <a:gd name="connsiteX9" fmla="*/ 63961 w 7669156"/>
              <a:gd name="connsiteY9" fmla="*/ 383760 h 383760"/>
              <a:gd name="connsiteX10" fmla="*/ 18734 w 7669156"/>
              <a:gd name="connsiteY10" fmla="*/ 365026 h 383760"/>
              <a:gd name="connsiteX11" fmla="*/ 0 w 7669156"/>
              <a:gd name="connsiteY11" fmla="*/ 319799 h 383760"/>
              <a:gd name="connsiteX12" fmla="*/ 0 w 766915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7605195" y="0"/>
                </a:lnTo>
                <a:cubicBezTo>
                  <a:pt x="7622159" y="0"/>
                  <a:pt x="7638427" y="6739"/>
                  <a:pt x="7650422" y="18734"/>
                </a:cubicBezTo>
                <a:cubicBezTo>
                  <a:pt x="7662417" y="30729"/>
                  <a:pt x="7669156" y="46998"/>
                  <a:pt x="7669156" y="63961"/>
                </a:cubicBezTo>
                <a:lnTo>
                  <a:pt x="7669156" y="319799"/>
                </a:lnTo>
                <a:cubicBezTo>
                  <a:pt x="7669156" y="336763"/>
                  <a:pt x="7662417" y="353031"/>
                  <a:pt x="7650422" y="365026"/>
                </a:cubicBezTo>
                <a:cubicBezTo>
                  <a:pt x="7638427" y="377021"/>
                  <a:pt x="7622158" y="383760"/>
                  <a:pt x="760519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dirty="0">
              <a:solidFill>
                <a:schemeClr val="tx1"/>
              </a:solidFill>
            </a:endParaRPr>
          </a:p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dirty="0" smtClean="0">
                <a:solidFill>
                  <a:schemeClr val="tx1"/>
                </a:solidFill>
              </a:rPr>
              <a:t>Wie kann man erfolgreiche Benutzer-</a:t>
            </a:r>
            <a:r>
              <a:rPr lang="de-AT" dirty="0" err="1" smtClean="0">
                <a:solidFill>
                  <a:schemeClr val="tx1"/>
                </a:solidFill>
              </a:rPr>
              <a:t>schnittstellen</a:t>
            </a:r>
            <a:r>
              <a:rPr lang="de-AT" dirty="0" smtClean="0">
                <a:solidFill>
                  <a:schemeClr val="tx1"/>
                </a:solidFill>
              </a:rPr>
              <a:t> entwerfen, die den </a:t>
            </a:r>
            <a:r>
              <a:rPr lang="de-AT" dirty="0">
                <a:solidFill>
                  <a:schemeClr val="tx1"/>
                </a:solidFill>
              </a:rPr>
              <a:t>Erwartungen, Bedürfnissen und </a:t>
            </a:r>
            <a:r>
              <a:rPr lang="de-AT" dirty="0" smtClean="0">
                <a:solidFill>
                  <a:schemeClr val="tx1"/>
                </a:solidFill>
              </a:rPr>
              <a:t>Fähigkeiten der Kunden entsprechen?</a:t>
            </a:r>
            <a:endParaRPr lang="de-AT" dirty="0">
              <a:solidFill>
                <a:schemeClr val="tx1"/>
              </a:solidFill>
            </a:endParaRPr>
          </a:p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" name="Freihandform 5"/>
          <p:cNvSpPr/>
          <p:nvPr/>
        </p:nvSpPr>
        <p:spPr>
          <a:xfrm>
            <a:off x="462020" y="1985580"/>
            <a:ext cx="8358130" cy="852870"/>
          </a:xfrm>
          <a:custGeom>
            <a:avLst/>
            <a:gdLst>
              <a:gd name="connsiteX0" fmla="*/ 0 w 7669156"/>
              <a:gd name="connsiteY0" fmla="*/ 63961 h 383760"/>
              <a:gd name="connsiteX1" fmla="*/ 18734 w 7669156"/>
              <a:gd name="connsiteY1" fmla="*/ 18734 h 383760"/>
              <a:gd name="connsiteX2" fmla="*/ 63961 w 7669156"/>
              <a:gd name="connsiteY2" fmla="*/ 0 h 383760"/>
              <a:gd name="connsiteX3" fmla="*/ 7605195 w 7669156"/>
              <a:gd name="connsiteY3" fmla="*/ 0 h 383760"/>
              <a:gd name="connsiteX4" fmla="*/ 7650422 w 7669156"/>
              <a:gd name="connsiteY4" fmla="*/ 18734 h 383760"/>
              <a:gd name="connsiteX5" fmla="*/ 7669156 w 7669156"/>
              <a:gd name="connsiteY5" fmla="*/ 63961 h 383760"/>
              <a:gd name="connsiteX6" fmla="*/ 7669156 w 7669156"/>
              <a:gd name="connsiteY6" fmla="*/ 319799 h 383760"/>
              <a:gd name="connsiteX7" fmla="*/ 7650422 w 7669156"/>
              <a:gd name="connsiteY7" fmla="*/ 365026 h 383760"/>
              <a:gd name="connsiteX8" fmla="*/ 7605195 w 7669156"/>
              <a:gd name="connsiteY8" fmla="*/ 383760 h 383760"/>
              <a:gd name="connsiteX9" fmla="*/ 63961 w 7669156"/>
              <a:gd name="connsiteY9" fmla="*/ 383760 h 383760"/>
              <a:gd name="connsiteX10" fmla="*/ 18734 w 7669156"/>
              <a:gd name="connsiteY10" fmla="*/ 365026 h 383760"/>
              <a:gd name="connsiteX11" fmla="*/ 0 w 7669156"/>
              <a:gd name="connsiteY11" fmla="*/ 319799 h 383760"/>
              <a:gd name="connsiteX12" fmla="*/ 0 w 766915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7605195" y="0"/>
                </a:lnTo>
                <a:cubicBezTo>
                  <a:pt x="7622159" y="0"/>
                  <a:pt x="7638427" y="6739"/>
                  <a:pt x="7650422" y="18734"/>
                </a:cubicBezTo>
                <a:cubicBezTo>
                  <a:pt x="7662417" y="30729"/>
                  <a:pt x="7669156" y="46998"/>
                  <a:pt x="7669156" y="63961"/>
                </a:cubicBezTo>
                <a:lnTo>
                  <a:pt x="7669156" y="319799"/>
                </a:lnTo>
                <a:cubicBezTo>
                  <a:pt x="7669156" y="336763"/>
                  <a:pt x="7662417" y="353031"/>
                  <a:pt x="7650422" y="365026"/>
                </a:cubicBezTo>
                <a:cubicBezTo>
                  <a:pt x="7638427" y="377021"/>
                  <a:pt x="7622158" y="383760"/>
                  <a:pt x="760519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dirty="0">
                <a:solidFill>
                  <a:schemeClr val="tx1"/>
                </a:solidFill>
              </a:rPr>
              <a:t>Wie kann ich die Kundenbindung an mein Produkt sicherstellen?</a:t>
            </a:r>
          </a:p>
        </p:txBody>
      </p:sp>
      <p:pic>
        <p:nvPicPr>
          <p:cNvPr id="7" name="Picture 4" descr="Bildergebnis für user-centered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0921"/>
            <a:ext cx="3579019" cy="25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38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ilzmoos.at/assets/images/skifahren-bed-breakfast-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7"/>
            <a:ext cx="8968902" cy="6090049"/>
          </a:xfrm>
          <a:prstGeom prst="rect">
            <a:avLst/>
          </a:prstGeom>
          <a:noFill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2020" y="188640"/>
            <a:ext cx="6017158" cy="1384678"/>
          </a:xfrm>
        </p:spPr>
        <p:txBody>
          <a:bodyPr>
            <a:normAutofit/>
          </a:bodyPr>
          <a:lstStyle/>
          <a:p>
            <a:r>
              <a:rPr lang="en-US" sz="2200" b="1" noProof="0" dirty="0" err="1" smtClean="0"/>
              <a:t>Im</a:t>
            </a:r>
            <a:r>
              <a:rPr lang="en-US" sz="2200" b="1" noProof="0" dirty="0" smtClean="0"/>
              <a:t> </a:t>
            </a:r>
            <a:r>
              <a:rPr lang="de-AT" sz="22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Wintersemester </a:t>
            </a:r>
            <a:r>
              <a:rPr lang="en-US" sz="2200" b="1" noProof="0" dirty="0" err="1" smtClean="0"/>
              <a:t>wird</a:t>
            </a:r>
            <a:r>
              <a:rPr lang="en-US" sz="2200" b="1" noProof="0" dirty="0" smtClean="0"/>
              <a:t> oft </a:t>
            </a:r>
            <a:r>
              <a:rPr lang="en-US" sz="2200" b="1" noProof="0" dirty="0" err="1" smtClean="0"/>
              <a:t>auch</a:t>
            </a:r>
            <a:r>
              <a:rPr lang="en-US" sz="2200" b="1" noProof="0" dirty="0" smtClean="0"/>
              <a:t> </a:t>
            </a:r>
            <a:r>
              <a:rPr lang="en-US" sz="2200" b="1" noProof="0" dirty="0" err="1" smtClean="0"/>
              <a:t>ein</a:t>
            </a:r>
            <a:r>
              <a:rPr lang="en-US" sz="2200" b="1" noProof="0" dirty="0" smtClean="0"/>
              <a:t> </a:t>
            </a:r>
            <a:r>
              <a:rPr lang="de-AT" sz="22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Schiseminar</a:t>
            </a:r>
            <a:r>
              <a:rPr lang="en-US" sz="2200" b="1" noProof="0" dirty="0" smtClean="0"/>
              <a:t> (</a:t>
            </a:r>
            <a:r>
              <a:rPr lang="en-US" sz="2200" b="1" noProof="0" dirty="0" err="1" smtClean="0"/>
              <a:t>Kurs</a:t>
            </a:r>
            <a:r>
              <a:rPr lang="en-US" sz="2200" b="1" noProof="0" dirty="0" smtClean="0"/>
              <a:t> 5) </a:t>
            </a:r>
            <a:r>
              <a:rPr lang="en-US" sz="2200" b="1" noProof="0" dirty="0" err="1" smtClean="0"/>
              <a:t>angeboten</a:t>
            </a:r>
            <a:r>
              <a:rPr lang="de-AT" sz="22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!</a:t>
            </a:r>
            <a:endParaRPr lang="en-US" sz="2200" noProof="0" dirty="0"/>
          </a:p>
        </p:txBody>
      </p:sp>
      <p:sp>
        <p:nvSpPr>
          <p:cNvPr id="10" name="Rechteck 9"/>
          <p:cNvSpPr/>
          <p:nvPr/>
        </p:nvSpPr>
        <p:spPr>
          <a:xfrm>
            <a:off x="467544" y="7389440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de-AT" sz="1000" dirty="0" smtClean="0">
                <a:solidFill>
                  <a:prstClr val="white"/>
                </a:solidFill>
              </a:rPr>
              <a:t>http://www.filzmoos.at/assets/images/skifahren-bed-breakfast-ski.jpg, accessed 28 Mar 2012. </a:t>
            </a:r>
            <a:endParaRPr lang="de-AT" sz="1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200" dirty="0" smtClean="0"/>
              <a:t>Einige praktische Gründe für die SBWL BIS…</a:t>
            </a:r>
            <a:endParaRPr lang="de-AT" sz="2200" dirty="0"/>
          </a:p>
        </p:txBody>
      </p:sp>
      <p:sp>
        <p:nvSpPr>
          <p:cNvPr id="8" name="Freihandform 7"/>
          <p:cNvSpPr/>
          <p:nvPr/>
        </p:nvSpPr>
        <p:spPr>
          <a:xfrm>
            <a:off x="757850" y="1981833"/>
            <a:ext cx="3370234" cy="2022140"/>
          </a:xfrm>
          <a:custGeom>
            <a:avLst/>
            <a:gdLst>
              <a:gd name="connsiteX0" fmla="*/ 0 w 3370234"/>
              <a:gd name="connsiteY0" fmla="*/ 0 h 2022140"/>
              <a:gd name="connsiteX1" fmla="*/ 3370234 w 3370234"/>
              <a:gd name="connsiteY1" fmla="*/ 0 h 2022140"/>
              <a:gd name="connsiteX2" fmla="*/ 3370234 w 3370234"/>
              <a:gd name="connsiteY2" fmla="*/ 2022140 h 2022140"/>
              <a:gd name="connsiteX3" fmla="*/ 0 w 3370234"/>
              <a:gd name="connsiteY3" fmla="*/ 2022140 h 2022140"/>
              <a:gd name="connsiteX4" fmla="*/ 0 w 3370234"/>
              <a:gd name="connsiteY4" fmla="*/ 0 h 202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234" h="2022140">
                <a:moveTo>
                  <a:pt x="0" y="0"/>
                </a:moveTo>
                <a:lnTo>
                  <a:pt x="3370234" y="0"/>
                </a:lnTo>
                <a:lnTo>
                  <a:pt x="3370234" y="2022140"/>
                </a:lnTo>
                <a:lnTo>
                  <a:pt x="0" y="202214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000" kern="1200" dirty="0" smtClean="0">
                <a:solidFill>
                  <a:schemeClr val="tx1"/>
                </a:solidFill>
              </a:rPr>
              <a:t>Keine Wirtschaftsinformatik- LVs als Voraussetzung </a:t>
            </a:r>
            <a:br>
              <a:rPr lang="de-AT" sz="2000" kern="1200" dirty="0" smtClean="0">
                <a:solidFill>
                  <a:schemeClr val="tx1"/>
                </a:solidFill>
              </a:rPr>
            </a:br>
            <a:r>
              <a:rPr lang="de-AT" sz="2000" kern="1200" dirty="0" smtClean="0">
                <a:solidFill>
                  <a:schemeClr val="tx1"/>
                </a:solidFill>
              </a:rPr>
              <a:t>(aber von Vorteil!)</a:t>
            </a:r>
            <a:endParaRPr lang="de-AT" sz="2000" kern="1200" dirty="0">
              <a:solidFill>
                <a:schemeClr val="tx1"/>
              </a:solidFill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4465108" y="1981833"/>
            <a:ext cx="3370234" cy="2022140"/>
          </a:xfrm>
          <a:custGeom>
            <a:avLst/>
            <a:gdLst>
              <a:gd name="connsiteX0" fmla="*/ 0 w 3370234"/>
              <a:gd name="connsiteY0" fmla="*/ 0 h 2022140"/>
              <a:gd name="connsiteX1" fmla="*/ 3370234 w 3370234"/>
              <a:gd name="connsiteY1" fmla="*/ 0 h 2022140"/>
              <a:gd name="connsiteX2" fmla="*/ 3370234 w 3370234"/>
              <a:gd name="connsiteY2" fmla="*/ 2022140 h 2022140"/>
              <a:gd name="connsiteX3" fmla="*/ 0 w 3370234"/>
              <a:gd name="connsiteY3" fmla="*/ 2022140 h 2022140"/>
              <a:gd name="connsiteX4" fmla="*/ 0 w 3370234"/>
              <a:gd name="connsiteY4" fmla="*/ 0 h 202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234" h="2022140">
                <a:moveTo>
                  <a:pt x="0" y="0"/>
                </a:moveTo>
                <a:lnTo>
                  <a:pt x="3370234" y="0"/>
                </a:lnTo>
                <a:lnTo>
                  <a:pt x="3370234" y="2022140"/>
                </a:lnTo>
                <a:lnTo>
                  <a:pt x="0" y="202214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000" kern="1200" dirty="0" smtClean="0">
                <a:solidFill>
                  <a:schemeClr val="tx1"/>
                </a:solidFill>
              </a:rPr>
              <a:t>Kein Einstiegstest</a:t>
            </a:r>
            <a:endParaRPr lang="de-AT" sz="2000" kern="1200" dirty="0">
              <a:solidFill>
                <a:schemeClr val="tx1"/>
              </a:solidFill>
            </a:endParaRPr>
          </a:p>
        </p:txBody>
      </p:sp>
      <p:sp>
        <p:nvSpPr>
          <p:cNvPr id="10" name="Freihandform 9"/>
          <p:cNvSpPr/>
          <p:nvPr/>
        </p:nvSpPr>
        <p:spPr>
          <a:xfrm>
            <a:off x="4465108" y="4340997"/>
            <a:ext cx="3370234" cy="2022140"/>
          </a:xfrm>
          <a:custGeom>
            <a:avLst/>
            <a:gdLst>
              <a:gd name="connsiteX0" fmla="*/ 0 w 3370234"/>
              <a:gd name="connsiteY0" fmla="*/ 0 h 2022140"/>
              <a:gd name="connsiteX1" fmla="*/ 3370234 w 3370234"/>
              <a:gd name="connsiteY1" fmla="*/ 0 h 2022140"/>
              <a:gd name="connsiteX2" fmla="*/ 3370234 w 3370234"/>
              <a:gd name="connsiteY2" fmla="*/ 2022140 h 2022140"/>
              <a:gd name="connsiteX3" fmla="*/ 0 w 3370234"/>
              <a:gd name="connsiteY3" fmla="*/ 2022140 h 2022140"/>
              <a:gd name="connsiteX4" fmla="*/ 0 w 3370234"/>
              <a:gd name="connsiteY4" fmla="*/ 0 h 202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234" h="2022140">
                <a:moveTo>
                  <a:pt x="0" y="0"/>
                </a:moveTo>
                <a:lnTo>
                  <a:pt x="3370234" y="0"/>
                </a:lnTo>
                <a:lnTo>
                  <a:pt x="3370234" y="2022140"/>
                </a:lnTo>
                <a:lnTo>
                  <a:pt x="0" y="202214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000" b="1" kern="1200" dirty="0" smtClean="0">
                <a:solidFill>
                  <a:schemeClr val="tx1"/>
                </a:solidFill>
              </a:rPr>
              <a:t>Extrem hohe Nachfrage am </a:t>
            </a:r>
            <a:r>
              <a:rPr lang="de-AT" sz="2000" b="1" kern="1200" dirty="0" smtClean="0">
                <a:solidFill>
                  <a:schemeClr val="tx1"/>
                </a:solidFill>
              </a:rPr>
              <a:t>Arbeitsmarkt, hohe Einstiegsgehälter!</a:t>
            </a:r>
            <a:endParaRPr lang="de-AT" sz="2000" b="1" kern="1200" dirty="0" smtClean="0">
              <a:solidFill>
                <a:schemeClr val="tx1"/>
              </a:solidFill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757850" y="4340997"/>
            <a:ext cx="3370234" cy="2022140"/>
          </a:xfrm>
          <a:custGeom>
            <a:avLst/>
            <a:gdLst>
              <a:gd name="connsiteX0" fmla="*/ 0 w 3370234"/>
              <a:gd name="connsiteY0" fmla="*/ 0 h 2022140"/>
              <a:gd name="connsiteX1" fmla="*/ 3370234 w 3370234"/>
              <a:gd name="connsiteY1" fmla="*/ 0 h 2022140"/>
              <a:gd name="connsiteX2" fmla="*/ 3370234 w 3370234"/>
              <a:gd name="connsiteY2" fmla="*/ 2022140 h 2022140"/>
              <a:gd name="connsiteX3" fmla="*/ 0 w 3370234"/>
              <a:gd name="connsiteY3" fmla="*/ 2022140 h 2022140"/>
              <a:gd name="connsiteX4" fmla="*/ 0 w 3370234"/>
              <a:gd name="connsiteY4" fmla="*/ 0 h 202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234" h="2022140">
                <a:moveTo>
                  <a:pt x="0" y="0"/>
                </a:moveTo>
                <a:lnTo>
                  <a:pt x="3370234" y="0"/>
                </a:lnTo>
                <a:lnTo>
                  <a:pt x="3370234" y="2022140"/>
                </a:lnTo>
                <a:lnTo>
                  <a:pt x="0" y="202214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000" kern="1200" dirty="0" smtClean="0">
                <a:solidFill>
                  <a:schemeClr val="tx1"/>
                </a:solidFill>
              </a:rPr>
              <a:t>Gute Einstiegschance ins Masterstudium </a:t>
            </a:r>
          </a:p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000" dirty="0" smtClean="0">
                <a:solidFill>
                  <a:schemeClr val="tx1"/>
                </a:solidFill>
              </a:rPr>
              <a:t>Digital Economy</a:t>
            </a:r>
            <a:endParaRPr lang="de-AT" sz="2000" kern="12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nqbation.com/wp-content/uploads/2013/10/start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641" y="4539774"/>
            <a:ext cx="2570229" cy="167454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Die SBWL BIS </a:t>
            </a:r>
            <a:r>
              <a:rPr lang="en-US" noProof="0" dirty="0" err="1" smtClean="0"/>
              <a:t>bereitet</a:t>
            </a:r>
            <a:r>
              <a:rPr lang="en-US" noProof="0" dirty="0" smtClean="0"/>
              <a:t> auf </a:t>
            </a:r>
            <a:r>
              <a:rPr lang="en-US" noProof="0" dirty="0" err="1" smtClean="0"/>
              <a:t>Karrieren</a:t>
            </a:r>
            <a:r>
              <a:rPr lang="en-US" noProof="0" dirty="0" smtClean="0"/>
              <a:t> </a:t>
            </a:r>
            <a:r>
              <a:rPr lang="en-US" noProof="0" dirty="0" err="1" smtClean="0"/>
              <a:t>vor</a:t>
            </a:r>
            <a:r>
              <a:rPr lang="en-US" noProof="0" dirty="0" smtClean="0"/>
              <a:t>, die </a:t>
            </a:r>
            <a:r>
              <a:rPr lang="en-US" noProof="0" dirty="0" err="1" smtClean="0"/>
              <a:t>Sachkompetenz</a:t>
            </a:r>
            <a:r>
              <a:rPr lang="en-US" noProof="0" dirty="0" smtClean="0"/>
              <a:t> </a:t>
            </a:r>
            <a:r>
              <a:rPr lang="en-US" noProof="0" dirty="0" err="1" smtClean="0"/>
              <a:t>erfordern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133600"/>
            <a:ext cx="2133600" cy="13716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3400" y="3581400"/>
            <a:ext cx="212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AT" dirty="0" smtClean="0">
                <a:solidFill>
                  <a:srgbClr val="000000"/>
                </a:solidFill>
              </a:rPr>
              <a:t>IT-Projektleitung</a:t>
            </a:r>
            <a:endParaRPr lang="de-AT" dirty="0">
              <a:solidFill>
                <a:srgbClr val="000000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5920" y="3175735"/>
            <a:ext cx="2355850" cy="156771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19570" y="4800597"/>
            <a:ext cx="222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de-AT" dirty="0" smtClean="0">
                <a:solidFill>
                  <a:srgbClr val="000000"/>
                </a:solidFill>
              </a:rPr>
              <a:t>Chief Information </a:t>
            </a:r>
            <a:br>
              <a:rPr lang="de-AT" dirty="0" smtClean="0">
                <a:solidFill>
                  <a:srgbClr val="000000"/>
                </a:solidFill>
              </a:rPr>
            </a:br>
            <a:r>
              <a:rPr lang="de-AT" dirty="0" smtClean="0">
                <a:solidFill>
                  <a:srgbClr val="000000"/>
                </a:solidFill>
              </a:rPr>
              <a:t>Officer</a:t>
            </a:r>
            <a:endParaRPr lang="de-AT" dirty="0">
              <a:solidFill>
                <a:srgbClr val="000000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4747736"/>
            <a:ext cx="2724150" cy="133237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096000" y="6107668"/>
            <a:ext cx="173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de-AT" dirty="0" smtClean="0">
                <a:solidFill>
                  <a:srgbClr val="000000"/>
                </a:solidFill>
              </a:rPr>
              <a:t>IT-Consulting</a:t>
            </a:r>
            <a:endParaRPr lang="de-AT" dirty="0">
              <a:solidFill>
                <a:srgbClr val="000000"/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981200"/>
            <a:ext cx="2819400" cy="158552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007966" y="3657600"/>
            <a:ext cx="2175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de-AT" dirty="0" smtClean="0">
                <a:solidFill>
                  <a:srgbClr val="000000"/>
                </a:solidFill>
              </a:rPr>
              <a:t>Online-Marketing </a:t>
            </a:r>
            <a:br>
              <a:rPr lang="de-AT" dirty="0" smtClean="0">
                <a:solidFill>
                  <a:srgbClr val="000000"/>
                </a:solidFill>
              </a:rPr>
            </a:br>
            <a:r>
              <a:rPr lang="de-AT" dirty="0" smtClean="0">
                <a:solidFill>
                  <a:srgbClr val="000000"/>
                </a:solidFill>
              </a:rPr>
              <a:t>Management</a:t>
            </a: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65487" y="6214317"/>
            <a:ext cx="23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de-AT" dirty="0" smtClean="0">
                <a:solidFill>
                  <a:srgbClr val="000000"/>
                </a:solidFill>
              </a:rPr>
              <a:t>Start-</a:t>
            </a:r>
            <a:r>
              <a:rPr lang="de-AT" dirty="0" err="1" smtClean="0">
                <a:solidFill>
                  <a:srgbClr val="000000"/>
                </a:solidFill>
              </a:rPr>
              <a:t>up</a:t>
            </a:r>
            <a:r>
              <a:rPr lang="de-AT" dirty="0" smtClean="0">
                <a:solidFill>
                  <a:srgbClr val="000000"/>
                </a:solidFill>
              </a:rPr>
              <a:t> Gründung</a:t>
            </a:r>
            <a:endParaRPr lang="de-A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Nutzen Sie </a:t>
            </a:r>
            <a:r>
              <a:rPr lang="de-DE" i="1" dirty="0" smtClean="0"/>
              <a:t>Ihre</a:t>
            </a:r>
            <a:r>
              <a:rPr lang="de-DE" dirty="0" smtClean="0"/>
              <a:t> Chance!</a:t>
            </a:r>
            <a:endParaRPr lang="de-AT" dirty="0"/>
          </a:p>
        </p:txBody>
      </p:sp>
      <p:sp>
        <p:nvSpPr>
          <p:cNvPr id="7" name="Freihandform 6"/>
          <p:cNvSpPr/>
          <p:nvPr/>
        </p:nvSpPr>
        <p:spPr>
          <a:xfrm>
            <a:off x="462019" y="1947647"/>
            <a:ext cx="8151162" cy="606423"/>
          </a:xfrm>
          <a:custGeom>
            <a:avLst/>
            <a:gdLst>
              <a:gd name="connsiteX0" fmla="*/ 0 w 7669156"/>
              <a:gd name="connsiteY0" fmla="*/ 172146 h 1032854"/>
              <a:gd name="connsiteX1" fmla="*/ 50421 w 7669156"/>
              <a:gd name="connsiteY1" fmla="*/ 50420 h 1032854"/>
              <a:gd name="connsiteX2" fmla="*/ 172147 w 7669156"/>
              <a:gd name="connsiteY2" fmla="*/ 0 h 1032854"/>
              <a:gd name="connsiteX3" fmla="*/ 7497010 w 7669156"/>
              <a:gd name="connsiteY3" fmla="*/ 0 h 1032854"/>
              <a:gd name="connsiteX4" fmla="*/ 7618736 w 7669156"/>
              <a:gd name="connsiteY4" fmla="*/ 50421 h 1032854"/>
              <a:gd name="connsiteX5" fmla="*/ 7669156 w 7669156"/>
              <a:gd name="connsiteY5" fmla="*/ 172147 h 1032854"/>
              <a:gd name="connsiteX6" fmla="*/ 7669156 w 7669156"/>
              <a:gd name="connsiteY6" fmla="*/ 860708 h 1032854"/>
              <a:gd name="connsiteX7" fmla="*/ 7618736 w 7669156"/>
              <a:gd name="connsiteY7" fmla="*/ 982434 h 1032854"/>
              <a:gd name="connsiteX8" fmla="*/ 7497010 w 7669156"/>
              <a:gd name="connsiteY8" fmla="*/ 1032854 h 1032854"/>
              <a:gd name="connsiteX9" fmla="*/ 172146 w 7669156"/>
              <a:gd name="connsiteY9" fmla="*/ 1032854 h 1032854"/>
              <a:gd name="connsiteX10" fmla="*/ 50420 w 7669156"/>
              <a:gd name="connsiteY10" fmla="*/ 982433 h 1032854"/>
              <a:gd name="connsiteX11" fmla="*/ 0 w 7669156"/>
              <a:gd name="connsiteY11" fmla="*/ 860707 h 1032854"/>
              <a:gd name="connsiteX12" fmla="*/ 0 w 7669156"/>
              <a:gd name="connsiteY12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1032854">
                <a:moveTo>
                  <a:pt x="0" y="172146"/>
                </a:moveTo>
                <a:cubicBezTo>
                  <a:pt x="0" y="126490"/>
                  <a:pt x="18137" y="82704"/>
                  <a:pt x="50421" y="50420"/>
                </a:cubicBezTo>
                <a:cubicBezTo>
                  <a:pt x="82705" y="18136"/>
                  <a:pt x="126491" y="0"/>
                  <a:pt x="172147" y="0"/>
                </a:cubicBezTo>
                <a:lnTo>
                  <a:pt x="7497010" y="0"/>
                </a:lnTo>
                <a:cubicBezTo>
                  <a:pt x="7542666" y="0"/>
                  <a:pt x="7586452" y="18137"/>
                  <a:pt x="7618736" y="50421"/>
                </a:cubicBezTo>
                <a:cubicBezTo>
                  <a:pt x="7651020" y="82705"/>
                  <a:pt x="7669156" y="126491"/>
                  <a:pt x="7669156" y="172147"/>
                </a:cubicBezTo>
                <a:lnTo>
                  <a:pt x="7669156" y="860708"/>
                </a:lnTo>
                <a:cubicBezTo>
                  <a:pt x="7669156" y="906364"/>
                  <a:pt x="7651019" y="950150"/>
                  <a:pt x="7618736" y="982434"/>
                </a:cubicBezTo>
                <a:cubicBezTo>
                  <a:pt x="7586452" y="1014718"/>
                  <a:pt x="7542666" y="1032854"/>
                  <a:pt x="7497010" y="1032854"/>
                </a:cubicBezTo>
                <a:lnTo>
                  <a:pt x="172146" y="1032854"/>
                </a:lnTo>
                <a:cubicBezTo>
                  <a:pt x="126490" y="1032854"/>
                  <a:pt x="82704" y="1014717"/>
                  <a:pt x="50420" y="982433"/>
                </a:cubicBezTo>
                <a:cubicBezTo>
                  <a:pt x="18136" y="950149"/>
                  <a:pt x="0" y="906363"/>
                  <a:pt x="0" y="860707"/>
                </a:cubicBezTo>
                <a:lnTo>
                  <a:pt x="0" y="17214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000" kern="1200" dirty="0" smtClean="0">
                <a:solidFill>
                  <a:schemeClr val="tx1"/>
                </a:solidFill>
              </a:rPr>
              <a:t>Wahl von BIS 1 in CBK empfohlen</a:t>
            </a:r>
            <a:endParaRPr lang="de-AT" sz="2000" kern="1200" dirty="0">
              <a:solidFill>
                <a:schemeClr val="tx1"/>
              </a:solidFill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462019" y="3687282"/>
            <a:ext cx="8151162" cy="1650501"/>
          </a:xfrm>
          <a:custGeom>
            <a:avLst/>
            <a:gdLst>
              <a:gd name="connsiteX0" fmla="*/ 0 w 7669156"/>
              <a:gd name="connsiteY0" fmla="*/ 172146 h 1032854"/>
              <a:gd name="connsiteX1" fmla="*/ 50421 w 7669156"/>
              <a:gd name="connsiteY1" fmla="*/ 50420 h 1032854"/>
              <a:gd name="connsiteX2" fmla="*/ 172147 w 7669156"/>
              <a:gd name="connsiteY2" fmla="*/ 0 h 1032854"/>
              <a:gd name="connsiteX3" fmla="*/ 7497010 w 7669156"/>
              <a:gd name="connsiteY3" fmla="*/ 0 h 1032854"/>
              <a:gd name="connsiteX4" fmla="*/ 7618736 w 7669156"/>
              <a:gd name="connsiteY4" fmla="*/ 50421 h 1032854"/>
              <a:gd name="connsiteX5" fmla="*/ 7669156 w 7669156"/>
              <a:gd name="connsiteY5" fmla="*/ 172147 h 1032854"/>
              <a:gd name="connsiteX6" fmla="*/ 7669156 w 7669156"/>
              <a:gd name="connsiteY6" fmla="*/ 860708 h 1032854"/>
              <a:gd name="connsiteX7" fmla="*/ 7618736 w 7669156"/>
              <a:gd name="connsiteY7" fmla="*/ 982434 h 1032854"/>
              <a:gd name="connsiteX8" fmla="*/ 7497010 w 7669156"/>
              <a:gd name="connsiteY8" fmla="*/ 1032854 h 1032854"/>
              <a:gd name="connsiteX9" fmla="*/ 172146 w 7669156"/>
              <a:gd name="connsiteY9" fmla="*/ 1032854 h 1032854"/>
              <a:gd name="connsiteX10" fmla="*/ 50420 w 7669156"/>
              <a:gd name="connsiteY10" fmla="*/ 982433 h 1032854"/>
              <a:gd name="connsiteX11" fmla="*/ 0 w 7669156"/>
              <a:gd name="connsiteY11" fmla="*/ 860707 h 1032854"/>
              <a:gd name="connsiteX12" fmla="*/ 0 w 7669156"/>
              <a:gd name="connsiteY12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1032854">
                <a:moveTo>
                  <a:pt x="0" y="172146"/>
                </a:moveTo>
                <a:cubicBezTo>
                  <a:pt x="0" y="126490"/>
                  <a:pt x="18137" y="82704"/>
                  <a:pt x="50421" y="50420"/>
                </a:cubicBezTo>
                <a:cubicBezTo>
                  <a:pt x="82705" y="18136"/>
                  <a:pt x="126491" y="0"/>
                  <a:pt x="172147" y="0"/>
                </a:cubicBezTo>
                <a:lnTo>
                  <a:pt x="7497010" y="0"/>
                </a:lnTo>
                <a:cubicBezTo>
                  <a:pt x="7542666" y="0"/>
                  <a:pt x="7586452" y="18137"/>
                  <a:pt x="7618736" y="50421"/>
                </a:cubicBezTo>
                <a:cubicBezTo>
                  <a:pt x="7651020" y="82705"/>
                  <a:pt x="7669156" y="126491"/>
                  <a:pt x="7669156" y="172147"/>
                </a:cubicBezTo>
                <a:lnTo>
                  <a:pt x="7669156" y="860708"/>
                </a:lnTo>
                <a:cubicBezTo>
                  <a:pt x="7669156" y="906364"/>
                  <a:pt x="7651019" y="950150"/>
                  <a:pt x="7618736" y="982434"/>
                </a:cubicBezTo>
                <a:cubicBezTo>
                  <a:pt x="7586452" y="1014718"/>
                  <a:pt x="7542666" y="1032854"/>
                  <a:pt x="7497010" y="1032854"/>
                </a:cubicBezTo>
                <a:lnTo>
                  <a:pt x="172146" y="1032854"/>
                </a:lnTo>
                <a:cubicBezTo>
                  <a:pt x="126490" y="1032854"/>
                  <a:pt x="82704" y="1014717"/>
                  <a:pt x="50420" y="982433"/>
                </a:cubicBezTo>
                <a:cubicBezTo>
                  <a:pt x="18136" y="950149"/>
                  <a:pt x="0" y="906363"/>
                  <a:pt x="0" y="860707"/>
                </a:cubicBezTo>
                <a:lnTo>
                  <a:pt x="0" y="172146"/>
                </a:lnTo>
                <a:close/>
              </a:path>
            </a:pathLst>
          </a:custGeom>
          <a:solidFill>
            <a:srgbClr val="0070C0">
              <a:alpha val="34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000" kern="1200" dirty="0" smtClean="0">
                <a:solidFill>
                  <a:schemeClr val="tx1"/>
                </a:solidFill>
              </a:rPr>
              <a:t/>
            </a:r>
            <a:br>
              <a:rPr lang="de-AT" sz="2000" kern="1200" dirty="0" smtClean="0">
                <a:solidFill>
                  <a:schemeClr val="tx1"/>
                </a:solidFill>
              </a:rPr>
            </a:br>
            <a:r>
              <a:rPr lang="de-AT" sz="2000" kern="1200" dirty="0" smtClean="0">
                <a:solidFill>
                  <a:schemeClr val="tx1"/>
                </a:solidFill>
              </a:rPr>
              <a:t>Kurs 1: 	Grundzüge der </a:t>
            </a:r>
            <a:r>
              <a:rPr lang="de-AT" sz="2000" dirty="0" smtClean="0">
                <a:solidFill>
                  <a:schemeClr val="tx1"/>
                </a:solidFill>
              </a:rPr>
              <a:t>IKT, Gatekeeper-LV</a:t>
            </a:r>
            <a:br>
              <a:rPr lang="de-AT" sz="2000" dirty="0" smtClean="0">
                <a:solidFill>
                  <a:schemeClr val="tx1"/>
                </a:solidFill>
              </a:rPr>
            </a:br>
            <a:r>
              <a:rPr lang="de-AT" sz="2000" dirty="0" smtClean="0">
                <a:solidFill>
                  <a:schemeClr val="tx1"/>
                </a:solidFill>
              </a:rPr>
              <a:t>	120 Plätze (vier </a:t>
            </a:r>
            <a:r>
              <a:rPr lang="de-AT" sz="2000" dirty="0" err="1" smtClean="0">
                <a:solidFill>
                  <a:schemeClr val="tx1"/>
                </a:solidFill>
              </a:rPr>
              <a:t>LVs</a:t>
            </a:r>
            <a:r>
              <a:rPr lang="de-AT" sz="2000" dirty="0" smtClean="0">
                <a:solidFill>
                  <a:schemeClr val="tx1"/>
                </a:solidFill>
              </a:rPr>
              <a:t> à 30 Personen pro Semester) </a:t>
            </a:r>
            <a:br>
              <a:rPr lang="de-AT" sz="2000" dirty="0" smtClean="0">
                <a:solidFill>
                  <a:schemeClr val="tx1"/>
                </a:solidFill>
              </a:rPr>
            </a:br>
            <a:r>
              <a:rPr lang="de-AT" sz="2000" dirty="0" smtClean="0">
                <a:solidFill>
                  <a:schemeClr val="tx1"/>
                </a:solidFill>
              </a:rPr>
              <a:t/>
            </a:r>
            <a:br>
              <a:rPr lang="de-AT" sz="2000" dirty="0" smtClean="0">
                <a:solidFill>
                  <a:schemeClr val="tx1"/>
                </a:solidFill>
              </a:rPr>
            </a:br>
            <a:r>
              <a:rPr lang="de-AT" sz="2000" dirty="0" smtClean="0">
                <a:solidFill>
                  <a:schemeClr val="tx1"/>
                </a:solidFill>
              </a:rPr>
              <a:t>WI-Studienzweig-Studierende </a:t>
            </a:r>
            <a:r>
              <a:rPr lang="de-AT" sz="2000" dirty="0">
                <a:solidFill>
                  <a:schemeClr val="tx1"/>
                </a:solidFill>
              </a:rPr>
              <a:t>und </a:t>
            </a:r>
            <a:r>
              <a:rPr lang="de-AT" sz="2000" dirty="0" smtClean="0">
                <a:solidFill>
                  <a:schemeClr val="tx1"/>
                </a:solidFill>
              </a:rPr>
              <a:t>Härtefälle des </a:t>
            </a:r>
            <a:r>
              <a:rPr lang="de-AT" sz="2000" dirty="0" err="1" smtClean="0">
                <a:solidFill>
                  <a:schemeClr val="tx1"/>
                </a:solidFill>
              </a:rPr>
              <a:t>VR</a:t>
            </a:r>
            <a:r>
              <a:rPr lang="de-AT" sz="2000" dirty="0" smtClean="0">
                <a:solidFill>
                  <a:schemeClr val="tx1"/>
                </a:solidFill>
              </a:rPr>
              <a:t> Lehre </a:t>
            </a:r>
            <a:r>
              <a:rPr lang="de-AT" sz="2000" dirty="0">
                <a:solidFill>
                  <a:schemeClr val="tx1"/>
                </a:solidFill>
              </a:rPr>
              <a:t>bevorzugt, </a:t>
            </a:r>
            <a:r>
              <a:rPr lang="de-AT" sz="2000" dirty="0" smtClean="0">
                <a:solidFill>
                  <a:schemeClr val="tx1"/>
                </a:solidFill>
              </a:rPr>
              <a:t>danach </a:t>
            </a:r>
            <a:r>
              <a:rPr lang="de-AT" sz="2000" dirty="0" err="1" smtClean="0">
                <a:solidFill>
                  <a:schemeClr val="tx1"/>
                </a:solidFill>
              </a:rPr>
              <a:t>first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come</a:t>
            </a:r>
            <a:r>
              <a:rPr lang="de-AT" sz="2000" dirty="0">
                <a:solidFill>
                  <a:schemeClr val="tx1"/>
                </a:solidFill>
              </a:rPr>
              <a:t>, </a:t>
            </a:r>
            <a:r>
              <a:rPr lang="de-AT" sz="2000" dirty="0" err="1">
                <a:solidFill>
                  <a:schemeClr val="tx1"/>
                </a:solidFill>
              </a:rPr>
              <a:t>first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served</a:t>
            </a:r>
            <a:endParaRPr lang="de-AT" sz="2000" dirty="0">
              <a:solidFill>
                <a:schemeClr val="tx1"/>
              </a:solidFill>
            </a:endParaRP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2000" kern="1200" dirty="0">
              <a:solidFill>
                <a:schemeClr val="tx1"/>
              </a:solidFill>
            </a:endParaRPr>
          </a:p>
        </p:txBody>
      </p:sp>
      <p:sp>
        <p:nvSpPr>
          <p:cNvPr id="10" name="Freihandform 9"/>
          <p:cNvSpPr/>
          <p:nvPr/>
        </p:nvSpPr>
        <p:spPr>
          <a:xfrm>
            <a:off x="462019" y="5497860"/>
            <a:ext cx="8151162" cy="843695"/>
          </a:xfrm>
          <a:custGeom>
            <a:avLst/>
            <a:gdLst>
              <a:gd name="connsiteX0" fmla="*/ 0 w 7669156"/>
              <a:gd name="connsiteY0" fmla="*/ 172146 h 1032854"/>
              <a:gd name="connsiteX1" fmla="*/ 50421 w 7669156"/>
              <a:gd name="connsiteY1" fmla="*/ 50420 h 1032854"/>
              <a:gd name="connsiteX2" fmla="*/ 172147 w 7669156"/>
              <a:gd name="connsiteY2" fmla="*/ 0 h 1032854"/>
              <a:gd name="connsiteX3" fmla="*/ 7497010 w 7669156"/>
              <a:gd name="connsiteY3" fmla="*/ 0 h 1032854"/>
              <a:gd name="connsiteX4" fmla="*/ 7618736 w 7669156"/>
              <a:gd name="connsiteY4" fmla="*/ 50421 h 1032854"/>
              <a:gd name="connsiteX5" fmla="*/ 7669156 w 7669156"/>
              <a:gd name="connsiteY5" fmla="*/ 172147 h 1032854"/>
              <a:gd name="connsiteX6" fmla="*/ 7669156 w 7669156"/>
              <a:gd name="connsiteY6" fmla="*/ 860708 h 1032854"/>
              <a:gd name="connsiteX7" fmla="*/ 7618736 w 7669156"/>
              <a:gd name="connsiteY7" fmla="*/ 982434 h 1032854"/>
              <a:gd name="connsiteX8" fmla="*/ 7497010 w 7669156"/>
              <a:gd name="connsiteY8" fmla="*/ 1032854 h 1032854"/>
              <a:gd name="connsiteX9" fmla="*/ 172146 w 7669156"/>
              <a:gd name="connsiteY9" fmla="*/ 1032854 h 1032854"/>
              <a:gd name="connsiteX10" fmla="*/ 50420 w 7669156"/>
              <a:gd name="connsiteY10" fmla="*/ 982433 h 1032854"/>
              <a:gd name="connsiteX11" fmla="*/ 0 w 7669156"/>
              <a:gd name="connsiteY11" fmla="*/ 860707 h 1032854"/>
              <a:gd name="connsiteX12" fmla="*/ 0 w 7669156"/>
              <a:gd name="connsiteY12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1032854">
                <a:moveTo>
                  <a:pt x="0" y="172146"/>
                </a:moveTo>
                <a:cubicBezTo>
                  <a:pt x="0" y="126490"/>
                  <a:pt x="18137" y="82704"/>
                  <a:pt x="50421" y="50420"/>
                </a:cubicBezTo>
                <a:cubicBezTo>
                  <a:pt x="82705" y="18136"/>
                  <a:pt x="126491" y="0"/>
                  <a:pt x="172147" y="0"/>
                </a:cubicBezTo>
                <a:lnTo>
                  <a:pt x="7497010" y="0"/>
                </a:lnTo>
                <a:cubicBezTo>
                  <a:pt x="7542666" y="0"/>
                  <a:pt x="7586452" y="18137"/>
                  <a:pt x="7618736" y="50421"/>
                </a:cubicBezTo>
                <a:cubicBezTo>
                  <a:pt x="7651020" y="82705"/>
                  <a:pt x="7669156" y="126491"/>
                  <a:pt x="7669156" y="172147"/>
                </a:cubicBezTo>
                <a:lnTo>
                  <a:pt x="7669156" y="860708"/>
                </a:lnTo>
                <a:cubicBezTo>
                  <a:pt x="7669156" y="906364"/>
                  <a:pt x="7651019" y="950150"/>
                  <a:pt x="7618736" y="982434"/>
                </a:cubicBezTo>
                <a:cubicBezTo>
                  <a:pt x="7586452" y="1014718"/>
                  <a:pt x="7542666" y="1032854"/>
                  <a:pt x="7497010" y="1032854"/>
                </a:cubicBezTo>
                <a:lnTo>
                  <a:pt x="172146" y="1032854"/>
                </a:lnTo>
                <a:cubicBezTo>
                  <a:pt x="126490" y="1032854"/>
                  <a:pt x="82704" y="1014717"/>
                  <a:pt x="50420" y="982433"/>
                </a:cubicBezTo>
                <a:cubicBezTo>
                  <a:pt x="18136" y="950149"/>
                  <a:pt x="0" y="906363"/>
                  <a:pt x="0" y="860707"/>
                </a:cubicBezTo>
                <a:lnTo>
                  <a:pt x="0" y="172146"/>
                </a:lnTo>
                <a:close/>
              </a:path>
            </a:pathLst>
          </a:custGeom>
          <a:solidFill>
            <a:srgbClr val="0070C0">
              <a:alpha val="34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000" kern="1200" dirty="0" smtClean="0">
                <a:solidFill>
                  <a:schemeClr val="tx1"/>
                </a:solidFill>
              </a:rPr>
              <a:t>Vertiefungskurse (Kurs 2, 3, 4, 5) können erst nach positivem Grundkurs belegt werden</a:t>
            </a:r>
            <a:endParaRPr lang="de-AT" sz="2000" kern="1200" dirty="0">
              <a:solidFill>
                <a:schemeClr val="tx1"/>
              </a:solidFill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462019" y="2777473"/>
            <a:ext cx="8151162" cy="606423"/>
          </a:xfrm>
          <a:custGeom>
            <a:avLst/>
            <a:gdLst>
              <a:gd name="connsiteX0" fmla="*/ 0 w 7669156"/>
              <a:gd name="connsiteY0" fmla="*/ 172146 h 1032854"/>
              <a:gd name="connsiteX1" fmla="*/ 50421 w 7669156"/>
              <a:gd name="connsiteY1" fmla="*/ 50420 h 1032854"/>
              <a:gd name="connsiteX2" fmla="*/ 172147 w 7669156"/>
              <a:gd name="connsiteY2" fmla="*/ 0 h 1032854"/>
              <a:gd name="connsiteX3" fmla="*/ 7497010 w 7669156"/>
              <a:gd name="connsiteY3" fmla="*/ 0 h 1032854"/>
              <a:gd name="connsiteX4" fmla="*/ 7618736 w 7669156"/>
              <a:gd name="connsiteY4" fmla="*/ 50421 h 1032854"/>
              <a:gd name="connsiteX5" fmla="*/ 7669156 w 7669156"/>
              <a:gd name="connsiteY5" fmla="*/ 172147 h 1032854"/>
              <a:gd name="connsiteX6" fmla="*/ 7669156 w 7669156"/>
              <a:gd name="connsiteY6" fmla="*/ 860708 h 1032854"/>
              <a:gd name="connsiteX7" fmla="*/ 7618736 w 7669156"/>
              <a:gd name="connsiteY7" fmla="*/ 982434 h 1032854"/>
              <a:gd name="connsiteX8" fmla="*/ 7497010 w 7669156"/>
              <a:gd name="connsiteY8" fmla="*/ 1032854 h 1032854"/>
              <a:gd name="connsiteX9" fmla="*/ 172146 w 7669156"/>
              <a:gd name="connsiteY9" fmla="*/ 1032854 h 1032854"/>
              <a:gd name="connsiteX10" fmla="*/ 50420 w 7669156"/>
              <a:gd name="connsiteY10" fmla="*/ 982433 h 1032854"/>
              <a:gd name="connsiteX11" fmla="*/ 0 w 7669156"/>
              <a:gd name="connsiteY11" fmla="*/ 860707 h 1032854"/>
              <a:gd name="connsiteX12" fmla="*/ 0 w 7669156"/>
              <a:gd name="connsiteY12" fmla="*/ 172146 h 1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1032854">
                <a:moveTo>
                  <a:pt x="0" y="172146"/>
                </a:moveTo>
                <a:cubicBezTo>
                  <a:pt x="0" y="126490"/>
                  <a:pt x="18137" y="82704"/>
                  <a:pt x="50421" y="50420"/>
                </a:cubicBezTo>
                <a:cubicBezTo>
                  <a:pt x="82705" y="18136"/>
                  <a:pt x="126491" y="0"/>
                  <a:pt x="172147" y="0"/>
                </a:cubicBezTo>
                <a:lnTo>
                  <a:pt x="7497010" y="0"/>
                </a:lnTo>
                <a:cubicBezTo>
                  <a:pt x="7542666" y="0"/>
                  <a:pt x="7586452" y="18137"/>
                  <a:pt x="7618736" y="50421"/>
                </a:cubicBezTo>
                <a:cubicBezTo>
                  <a:pt x="7651020" y="82705"/>
                  <a:pt x="7669156" y="126491"/>
                  <a:pt x="7669156" y="172147"/>
                </a:cubicBezTo>
                <a:lnTo>
                  <a:pt x="7669156" y="860708"/>
                </a:lnTo>
                <a:cubicBezTo>
                  <a:pt x="7669156" y="906364"/>
                  <a:pt x="7651019" y="950150"/>
                  <a:pt x="7618736" y="982434"/>
                </a:cubicBezTo>
                <a:cubicBezTo>
                  <a:pt x="7586452" y="1014718"/>
                  <a:pt x="7542666" y="1032854"/>
                  <a:pt x="7497010" y="1032854"/>
                </a:cubicBezTo>
                <a:lnTo>
                  <a:pt x="172146" y="1032854"/>
                </a:lnTo>
                <a:cubicBezTo>
                  <a:pt x="126490" y="1032854"/>
                  <a:pt x="82704" y="1014717"/>
                  <a:pt x="50420" y="982433"/>
                </a:cubicBezTo>
                <a:cubicBezTo>
                  <a:pt x="18136" y="950149"/>
                  <a:pt x="0" y="906363"/>
                  <a:pt x="0" y="860707"/>
                </a:cubicBezTo>
                <a:lnTo>
                  <a:pt x="0" y="17214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80" tIns="149480" rIns="149480" bIns="149480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000" kern="1200" dirty="0" smtClean="0">
                <a:solidFill>
                  <a:schemeClr val="tx1"/>
                </a:solidFill>
              </a:rPr>
              <a:t>Deutsch und Englisch auf Maturaniveau</a:t>
            </a:r>
            <a:endParaRPr lang="de-AT" sz="2000" kern="1200" dirty="0">
              <a:solidFill>
                <a:schemeClr val="tx1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14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516850" cy="1143000"/>
          </a:xfrm>
        </p:spPr>
        <p:txBody>
          <a:bodyPr>
            <a:normAutofit/>
          </a:bodyPr>
          <a:lstStyle/>
          <a:p>
            <a:r>
              <a:rPr lang="de-AT" sz="2200" b="1" i="1" dirty="0">
                <a:solidFill>
                  <a:srgbClr val="FFC000"/>
                </a:solidFill>
              </a:rPr>
              <a:t>Studienzweig Wirtschaftsinformatik (WI) </a:t>
            </a:r>
            <a:r>
              <a:rPr lang="de-AT" sz="2000" dirty="0" smtClean="0"/>
              <a:t>WI-</a:t>
            </a:r>
            <a:r>
              <a:rPr lang="de-AT" sz="2000" dirty="0" err="1" smtClean="0"/>
              <a:t>CBK</a:t>
            </a:r>
            <a:r>
              <a:rPr lang="de-AT" sz="2000" dirty="0" smtClean="0"/>
              <a:t>-Lehrveranstaltungen (4 </a:t>
            </a:r>
            <a:r>
              <a:rPr lang="de-AT" sz="2000" dirty="0" err="1" smtClean="0"/>
              <a:t>ECTS</a:t>
            </a:r>
            <a:r>
              <a:rPr lang="de-AT" sz="2000" dirty="0" smtClean="0"/>
              <a:t> / 2 </a:t>
            </a:r>
            <a:r>
              <a:rPr lang="de-AT" sz="2000" dirty="0" err="1" smtClean="0"/>
              <a:t>SSt</a:t>
            </a:r>
            <a:r>
              <a:rPr lang="de-AT" sz="2000" dirty="0" smtClean="0"/>
              <a:t>)</a:t>
            </a:r>
            <a:endParaRPr lang="de-AT" sz="2200" b="1" i="1" dirty="0">
              <a:solidFill>
                <a:srgbClr val="FFC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981200"/>
            <a:ext cx="8471774" cy="4382571"/>
          </a:xfrm>
        </p:spPr>
        <p:txBody>
          <a:bodyPr/>
          <a:lstStyle/>
          <a:p>
            <a:r>
              <a:rPr lang="de-AT" dirty="0" smtClean="0"/>
              <a:t>Grundzüge </a:t>
            </a:r>
            <a:r>
              <a:rPr lang="de-AT" dirty="0"/>
              <a:t>der </a:t>
            </a:r>
            <a:r>
              <a:rPr lang="de-AT" dirty="0" smtClean="0"/>
              <a:t>Modellierung</a:t>
            </a:r>
          </a:p>
          <a:p>
            <a:r>
              <a:rPr lang="de-AT" dirty="0" smtClean="0"/>
              <a:t>Grundzüge </a:t>
            </a:r>
            <a:r>
              <a:rPr lang="de-AT" dirty="0"/>
              <a:t>der </a:t>
            </a:r>
            <a:r>
              <a:rPr lang="de-AT" dirty="0" smtClean="0"/>
              <a:t>Programmierung</a:t>
            </a:r>
          </a:p>
          <a:p>
            <a:r>
              <a:rPr lang="de-AT" dirty="0" smtClean="0"/>
              <a:t>Rechnerpraktikum </a:t>
            </a:r>
            <a:r>
              <a:rPr lang="de-AT" dirty="0"/>
              <a:t>aus </a:t>
            </a:r>
            <a:r>
              <a:rPr lang="de-AT" dirty="0" smtClean="0"/>
              <a:t>Programmierung</a:t>
            </a:r>
          </a:p>
          <a:p>
            <a:r>
              <a:rPr lang="de-AT" dirty="0" smtClean="0"/>
              <a:t>Netzwerke</a:t>
            </a:r>
          </a:p>
          <a:p>
            <a:r>
              <a:rPr lang="de-AT" dirty="0" smtClean="0"/>
              <a:t>Netzwerksicherheit </a:t>
            </a:r>
          </a:p>
          <a:p>
            <a:r>
              <a:rPr lang="de-AT" dirty="0" smtClean="0"/>
              <a:t>Datenbanksysteme</a:t>
            </a:r>
          </a:p>
          <a:p>
            <a:r>
              <a:rPr lang="de-AT" dirty="0" smtClean="0"/>
              <a:t>IS-Projektmanagement</a:t>
            </a:r>
          </a:p>
          <a:p>
            <a:r>
              <a:rPr lang="de-AT" dirty="0" smtClean="0"/>
              <a:t>Prozessmanagement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TextBox 3"/>
          <p:cNvSpPr txBox="1"/>
          <p:nvPr/>
        </p:nvSpPr>
        <p:spPr>
          <a:xfrm>
            <a:off x="462019" y="6011917"/>
            <a:ext cx="80377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www.wu.ac.at</a:t>
            </a:r>
            <a:r>
              <a:rPr lang="en-US" sz="900" dirty="0"/>
              <a:t>/</a:t>
            </a:r>
            <a:r>
              <a:rPr lang="en-US" sz="900" dirty="0" err="1"/>
              <a:t>studierende</a:t>
            </a:r>
            <a:r>
              <a:rPr lang="en-US" sz="900" dirty="0"/>
              <a:t>/</a:t>
            </a:r>
            <a:r>
              <a:rPr lang="en-US" sz="900" dirty="0" err="1"/>
              <a:t>mein-studium</a:t>
            </a:r>
            <a:r>
              <a:rPr lang="en-US" sz="900" dirty="0"/>
              <a:t>/bachelor/</a:t>
            </a:r>
            <a:r>
              <a:rPr lang="en-US" sz="900" dirty="0" err="1"/>
              <a:t>wirtschafts</a:t>
            </a:r>
            <a:r>
              <a:rPr lang="en-US" sz="900" dirty="0"/>
              <a:t>-und-</a:t>
            </a:r>
            <a:r>
              <a:rPr lang="en-US" sz="900" dirty="0" err="1"/>
              <a:t>sozialwissenschaften</a:t>
            </a:r>
            <a:r>
              <a:rPr lang="en-US" sz="900" dirty="0"/>
              <a:t>/</a:t>
            </a:r>
            <a:r>
              <a:rPr lang="en-US" sz="900" dirty="0" err="1"/>
              <a:t>studienzweige</a:t>
            </a:r>
            <a:r>
              <a:rPr lang="en-US" sz="900" dirty="0"/>
              <a:t>/</a:t>
            </a:r>
            <a:r>
              <a:rPr lang="en-US" sz="900" dirty="0" err="1"/>
              <a:t>wirtschaftsinformatik</a:t>
            </a:r>
            <a:r>
              <a:rPr lang="en-US" sz="9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50092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rosswater-job-guide.com/wp/wp-content/uploads/2011/02/logo_facebook_like_but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740" y="2564904"/>
            <a:ext cx="881428" cy="76875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Kontaktieren</a:t>
            </a:r>
            <a:r>
              <a:rPr lang="en-US" noProof="0" dirty="0" smtClean="0"/>
              <a:t> </a:t>
            </a:r>
            <a:r>
              <a:rPr lang="en-US" noProof="0" dirty="0" err="1" smtClean="0"/>
              <a:t>Sie</a:t>
            </a:r>
            <a:r>
              <a:rPr lang="en-US" noProof="0" dirty="0" smtClean="0"/>
              <a:t> das </a:t>
            </a:r>
            <a:r>
              <a:rPr lang="en-US" noProof="0" dirty="0" err="1" smtClean="0"/>
              <a:t>Institut</a:t>
            </a:r>
            <a:r>
              <a:rPr lang="en-US" noProof="0" dirty="0" smtClean="0"/>
              <a:t> </a:t>
            </a:r>
            <a:r>
              <a:rPr lang="en-US" noProof="0" dirty="0" err="1" smtClean="0"/>
              <a:t>für</a:t>
            </a:r>
            <a:r>
              <a:rPr lang="en-US" noProof="0" dirty="0" smtClean="0"/>
              <a:t> </a:t>
            </a:r>
            <a:r>
              <a:rPr lang="en-US" noProof="0" dirty="0" err="1" smtClean="0"/>
              <a:t>Wirtschaftsinformatik</a:t>
            </a:r>
            <a:r>
              <a:rPr lang="en-US" noProof="0" dirty="0" smtClean="0"/>
              <a:t> und </a:t>
            </a:r>
            <a:r>
              <a:rPr lang="en-US" noProof="0" dirty="0" err="1" smtClean="0"/>
              <a:t>Gesellschaft</a:t>
            </a:r>
            <a:endParaRPr lang="en-US" noProof="0" dirty="0"/>
          </a:p>
        </p:txBody>
      </p:sp>
      <p:sp>
        <p:nvSpPr>
          <p:cNvPr id="19" name="Freihandform 18"/>
          <p:cNvSpPr/>
          <p:nvPr/>
        </p:nvSpPr>
        <p:spPr>
          <a:xfrm>
            <a:off x="323527" y="3849771"/>
            <a:ext cx="5760641" cy="443325"/>
          </a:xfrm>
          <a:custGeom>
            <a:avLst/>
            <a:gdLst>
              <a:gd name="connsiteX0" fmla="*/ 0 w 7807647"/>
              <a:gd name="connsiteY0" fmla="*/ 59964 h 359774"/>
              <a:gd name="connsiteX1" fmla="*/ 17563 w 7807647"/>
              <a:gd name="connsiteY1" fmla="*/ 17563 h 359774"/>
              <a:gd name="connsiteX2" fmla="*/ 59964 w 7807647"/>
              <a:gd name="connsiteY2" fmla="*/ 0 h 359774"/>
              <a:gd name="connsiteX3" fmla="*/ 7747683 w 7807647"/>
              <a:gd name="connsiteY3" fmla="*/ 0 h 359774"/>
              <a:gd name="connsiteX4" fmla="*/ 7790084 w 7807647"/>
              <a:gd name="connsiteY4" fmla="*/ 17563 h 359774"/>
              <a:gd name="connsiteX5" fmla="*/ 7807647 w 7807647"/>
              <a:gd name="connsiteY5" fmla="*/ 59964 h 359774"/>
              <a:gd name="connsiteX6" fmla="*/ 7807647 w 7807647"/>
              <a:gd name="connsiteY6" fmla="*/ 299810 h 359774"/>
              <a:gd name="connsiteX7" fmla="*/ 7790084 w 7807647"/>
              <a:gd name="connsiteY7" fmla="*/ 342211 h 359774"/>
              <a:gd name="connsiteX8" fmla="*/ 7747683 w 7807647"/>
              <a:gd name="connsiteY8" fmla="*/ 359774 h 359774"/>
              <a:gd name="connsiteX9" fmla="*/ 59964 w 7807647"/>
              <a:gd name="connsiteY9" fmla="*/ 359774 h 359774"/>
              <a:gd name="connsiteX10" fmla="*/ 17563 w 7807647"/>
              <a:gd name="connsiteY10" fmla="*/ 342211 h 359774"/>
              <a:gd name="connsiteX11" fmla="*/ 0 w 7807647"/>
              <a:gd name="connsiteY11" fmla="*/ 299810 h 359774"/>
              <a:gd name="connsiteX12" fmla="*/ 0 w 7807647"/>
              <a:gd name="connsiteY12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07647" h="359774">
                <a:moveTo>
                  <a:pt x="0" y="59964"/>
                </a:moveTo>
                <a:cubicBezTo>
                  <a:pt x="0" y="44061"/>
                  <a:pt x="6318" y="28808"/>
                  <a:pt x="17563" y="17563"/>
                </a:cubicBezTo>
                <a:cubicBezTo>
                  <a:pt x="28808" y="6318"/>
                  <a:pt x="44061" y="0"/>
                  <a:pt x="59964" y="0"/>
                </a:cubicBezTo>
                <a:lnTo>
                  <a:pt x="7747683" y="0"/>
                </a:lnTo>
                <a:cubicBezTo>
                  <a:pt x="7763586" y="0"/>
                  <a:pt x="7778839" y="6318"/>
                  <a:pt x="7790084" y="17563"/>
                </a:cubicBezTo>
                <a:cubicBezTo>
                  <a:pt x="7801329" y="28808"/>
                  <a:pt x="7807647" y="44061"/>
                  <a:pt x="7807647" y="59964"/>
                </a:cubicBezTo>
                <a:lnTo>
                  <a:pt x="7807647" y="299810"/>
                </a:lnTo>
                <a:cubicBezTo>
                  <a:pt x="7807647" y="315713"/>
                  <a:pt x="7801329" y="330966"/>
                  <a:pt x="7790084" y="342211"/>
                </a:cubicBezTo>
                <a:cubicBezTo>
                  <a:pt x="7778839" y="353456"/>
                  <a:pt x="7763586" y="359774"/>
                  <a:pt x="7747683" y="359774"/>
                </a:cubicBezTo>
                <a:lnTo>
                  <a:pt x="59964" y="359774"/>
                </a:lnTo>
                <a:cubicBezTo>
                  <a:pt x="44061" y="359774"/>
                  <a:pt x="28808" y="353456"/>
                  <a:pt x="17563" y="342211"/>
                </a:cubicBezTo>
                <a:cubicBezTo>
                  <a:pt x="6318" y="330966"/>
                  <a:pt x="0" y="315713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 smtClean="0">
                <a:solidFill>
                  <a:srgbClr val="000000"/>
                </a:solidFill>
              </a:rPr>
              <a:t>Webpage</a:t>
            </a: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23527" y="5085184"/>
            <a:ext cx="5760641" cy="443325"/>
          </a:xfrm>
          <a:custGeom>
            <a:avLst/>
            <a:gdLst>
              <a:gd name="connsiteX0" fmla="*/ 0 w 7807647"/>
              <a:gd name="connsiteY0" fmla="*/ 59964 h 359774"/>
              <a:gd name="connsiteX1" fmla="*/ 17563 w 7807647"/>
              <a:gd name="connsiteY1" fmla="*/ 17563 h 359774"/>
              <a:gd name="connsiteX2" fmla="*/ 59964 w 7807647"/>
              <a:gd name="connsiteY2" fmla="*/ 0 h 359774"/>
              <a:gd name="connsiteX3" fmla="*/ 7747683 w 7807647"/>
              <a:gd name="connsiteY3" fmla="*/ 0 h 359774"/>
              <a:gd name="connsiteX4" fmla="*/ 7790084 w 7807647"/>
              <a:gd name="connsiteY4" fmla="*/ 17563 h 359774"/>
              <a:gd name="connsiteX5" fmla="*/ 7807647 w 7807647"/>
              <a:gd name="connsiteY5" fmla="*/ 59964 h 359774"/>
              <a:gd name="connsiteX6" fmla="*/ 7807647 w 7807647"/>
              <a:gd name="connsiteY6" fmla="*/ 299810 h 359774"/>
              <a:gd name="connsiteX7" fmla="*/ 7790084 w 7807647"/>
              <a:gd name="connsiteY7" fmla="*/ 342211 h 359774"/>
              <a:gd name="connsiteX8" fmla="*/ 7747683 w 7807647"/>
              <a:gd name="connsiteY8" fmla="*/ 359774 h 359774"/>
              <a:gd name="connsiteX9" fmla="*/ 59964 w 7807647"/>
              <a:gd name="connsiteY9" fmla="*/ 359774 h 359774"/>
              <a:gd name="connsiteX10" fmla="*/ 17563 w 7807647"/>
              <a:gd name="connsiteY10" fmla="*/ 342211 h 359774"/>
              <a:gd name="connsiteX11" fmla="*/ 0 w 7807647"/>
              <a:gd name="connsiteY11" fmla="*/ 299810 h 359774"/>
              <a:gd name="connsiteX12" fmla="*/ 0 w 7807647"/>
              <a:gd name="connsiteY12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07647" h="359774">
                <a:moveTo>
                  <a:pt x="0" y="59964"/>
                </a:moveTo>
                <a:cubicBezTo>
                  <a:pt x="0" y="44061"/>
                  <a:pt x="6318" y="28808"/>
                  <a:pt x="17563" y="17563"/>
                </a:cubicBezTo>
                <a:cubicBezTo>
                  <a:pt x="28808" y="6318"/>
                  <a:pt x="44061" y="0"/>
                  <a:pt x="59964" y="0"/>
                </a:cubicBezTo>
                <a:lnTo>
                  <a:pt x="7747683" y="0"/>
                </a:lnTo>
                <a:cubicBezTo>
                  <a:pt x="7763586" y="0"/>
                  <a:pt x="7778839" y="6318"/>
                  <a:pt x="7790084" y="17563"/>
                </a:cubicBezTo>
                <a:cubicBezTo>
                  <a:pt x="7801329" y="28808"/>
                  <a:pt x="7807647" y="44061"/>
                  <a:pt x="7807647" y="59964"/>
                </a:cubicBezTo>
                <a:lnTo>
                  <a:pt x="7807647" y="299810"/>
                </a:lnTo>
                <a:cubicBezTo>
                  <a:pt x="7807647" y="315713"/>
                  <a:pt x="7801329" y="330966"/>
                  <a:pt x="7790084" y="342211"/>
                </a:cubicBezTo>
                <a:cubicBezTo>
                  <a:pt x="7778839" y="353456"/>
                  <a:pt x="7763586" y="359774"/>
                  <a:pt x="7747683" y="359774"/>
                </a:cubicBezTo>
                <a:lnTo>
                  <a:pt x="59964" y="359774"/>
                </a:lnTo>
                <a:cubicBezTo>
                  <a:pt x="44061" y="359774"/>
                  <a:pt x="28808" y="353456"/>
                  <a:pt x="17563" y="342211"/>
                </a:cubicBezTo>
                <a:cubicBezTo>
                  <a:pt x="6318" y="330966"/>
                  <a:pt x="0" y="315713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 smtClean="0">
                <a:solidFill>
                  <a:srgbClr val="000000"/>
                </a:solidFill>
              </a:rPr>
              <a:t>E-Mail</a:t>
            </a: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7542" y="2636912"/>
            <a:ext cx="4735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14400"/>
            <a:r>
              <a:rPr lang="de-AT" b="1" dirty="0" smtClean="0">
                <a:solidFill>
                  <a:srgbClr val="000000"/>
                </a:solidFill>
              </a:rPr>
              <a:t>Institute </a:t>
            </a:r>
            <a:r>
              <a:rPr lang="de-AT" b="1" dirty="0" err="1" smtClean="0">
                <a:solidFill>
                  <a:srgbClr val="000000"/>
                </a:solidFill>
              </a:rPr>
              <a:t>for</a:t>
            </a:r>
            <a:r>
              <a:rPr lang="de-AT" b="1" dirty="0" smtClean="0">
                <a:solidFill>
                  <a:srgbClr val="000000"/>
                </a:solidFill>
              </a:rPr>
              <a:t> Information Systems </a:t>
            </a:r>
            <a:r>
              <a:rPr lang="de-AT" b="1" dirty="0" err="1" smtClean="0">
                <a:solidFill>
                  <a:srgbClr val="000000"/>
                </a:solidFill>
              </a:rPr>
              <a:t>and</a:t>
            </a:r>
            <a:r>
              <a:rPr lang="de-AT" b="1" dirty="0" smtClean="0">
                <a:solidFill>
                  <a:srgbClr val="000000"/>
                </a:solidFill>
              </a:rPr>
              <a:t> Society</a:t>
            </a:r>
          </a:p>
        </p:txBody>
      </p:sp>
      <p:sp>
        <p:nvSpPr>
          <p:cNvPr id="9" name="Rechteck 8"/>
          <p:cNvSpPr/>
          <p:nvPr/>
        </p:nvSpPr>
        <p:spPr>
          <a:xfrm>
            <a:off x="395536" y="2564904"/>
            <a:ext cx="5688632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AT" b="1" dirty="0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11560" y="5733256"/>
            <a:ext cx="2375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de-AT" sz="2000" dirty="0" smtClean="0">
                <a:solidFill>
                  <a:srgbClr val="000000"/>
                </a:solidFill>
              </a:rPr>
              <a:t>wi-sek@wu.ac.at</a:t>
            </a:r>
            <a:endParaRPr lang="de-AT" sz="2000" dirty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11560" y="4517501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de-AT" sz="2000" dirty="0" smtClean="0">
                <a:solidFill>
                  <a:srgbClr val="000000"/>
                </a:solidFill>
              </a:rPr>
              <a:t>http://ec.wu.ac.at</a:t>
            </a:r>
            <a:endParaRPr lang="de-AT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2019" y="430318"/>
            <a:ext cx="6605531" cy="1143000"/>
          </a:xfrm>
        </p:spPr>
        <p:txBody>
          <a:bodyPr>
            <a:normAutofit/>
          </a:bodyPr>
          <a:lstStyle/>
          <a:p>
            <a:r>
              <a:rPr lang="de-AT" sz="2200" dirty="0" smtClean="0"/>
              <a:t>Keine Organisation funktioniert mehr ohne Informationstechnologie (IT), 21. </a:t>
            </a:r>
            <a:r>
              <a:rPr lang="de-AT" sz="2200" dirty="0" err="1" smtClean="0"/>
              <a:t>Jhdt</a:t>
            </a:r>
            <a:r>
              <a:rPr lang="de-AT" sz="2200" dirty="0" smtClean="0"/>
              <a:t>! </a:t>
            </a:r>
            <a:r>
              <a:rPr lang="de-AT" sz="2200" dirty="0" smtClean="0">
                <a:sym typeface="Wingdings" panose="05000000000000000000" pitchFamily="2" charset="2"/>
              </a:rPr>
              <a:t> </a:t>
            </a:r>
            <a:endParaRPr lang="de-AT" sz="2200" dirty="0"/>
          </a:p>
        </p:txBody>
      </p:sp>
      <p:pic>
        <p:nvPicPr>
          <p:cNvPr id="6" name="Picture 8" descr="http://www.fentonnelson.com/blog/picts/blog/ROH%20Electronic%20Health%20Records%20Essay%20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26287" y="1706407"/>
            <a:ext cx="4617711" cy="2615501"/>
          </a:xfrm>
          <a:prstGeom prst="rect">
            <a:avLst/>
          </a:prstGeom>
          <a:noFill/>
        </p:spPr>
      </p:pic>
      <p:pic>
        <p:nvPicPr>
          <p:cNvPr id="51202" name="Picture 2" descr="http://cdn1.spiegel.de/images/image-205734-panoV9free-oae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8928" y="4321908"/>
            <a:ext cx="5275071" cy="2536092"/>
          </a:xfrm>
          <a:prstGeom prst="rect">
            <a:avLst/>
          </a:prstGeom>
          <a:noFill/>
        </p:spPr>
      </p:pic>
      <p:pic>
        <p:nvPicPr>
          <p:cNvPr id="51204" name="Picture 4" descr="http://meinlink.at/wp-content/uploads/2011/11/checkfeli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95" y="4962771"/>
            <a:ext cx="3428847" cy="1461476"/>
          </a:xfrm>
          <a:prstGeom prst="rect">
            <a:avLst/>
          </a:prstGeom>
          <a:noFill/>
        </p:spPr>
      </p:pic>
      <p:pic>
        <p:nvPicPr>
          <p:cNvPr id="51206" name="Picture 6" descr="http://t3.gstatic.com/images?q=tbn:ANd9GcR1lofuibIjarEbZGMaW2GEjelfWo2YBNny9aJ94rmchU5J1NnAvMtOsO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1834203"/>
            <a:ext cx="3322079" cy="22227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Bild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5924128" cy="43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noProof="0" dirty="0" smtClean="0"/>
              <a:t>Teaching Mission des </a:t>
            </a:r>
            <a:r>
              <a:rPr lang="en-US" sz="2200" noProof="0" dirty="0" err="1" smtClean="0"/>
              <a:t>Instituts</a:t>
            </a:r>
            <a:r>
              <a:rPr lang="en-US" sz="2200" noProof="0" dirty="0" smtClean="0"/>
              <a:t> </a:t>
            </a:r>
            <a:r>
              <a:rPr lang="en-US" sz="2200" noProof="0" dirty="0" err="1" smtClean="0"/>
              <a:t>für</a:t>
            </a:r>
            <a:r>
              <a:rPr lang="en-US" sz="2200" noProof="0" dirty="0" smtClean="0"/>
              <a:t> MIS.</a:t>
            </a:r>
            <a:endParaRPr lang="en-US" sz="2200" noProof="0" dirty="0"/>
          </a:p>
        </p:txBody>
      </p:sp>
    </p:spTree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6" y="2057451"/>
            <a:ext cx="7151784" cy="3413066"/>
          </a:xfrm>
          <a:prstGeom prst="rect">
            <a:avLst/>
          </a:prstGeom>
        </p:spPr>
      </p:pic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461963" y="430213"/>
            <a:ext cx="6700837" cy="1143000"/>
          </a:xfrm>
        </p:spPr>
        <p:txBody>
          <a:bodyPr>
            <a:normAutofit/>
          </a:bodyPr>
          <a:lstStyle/>
          <a:p>
            <a:r>
              <a:rPr lang="en-US" sz="2200" noProof="0" dirty="0" smtClean="0"/>
              <a:t>Die SBWL BIS </a:t>
            </a:r>
            <a:r>
              <a:rPr lang="en-US" sz="2200" noProof="0" dirty="0" err="1" smtClean="0"/>
              <a:t>vermittelt</a:t>
            </a:r>
            <a:r>
              <a:rPr lang="en-US" sz="2200" noProof="0" dirty="0" smtClean="0"/>
              <a:t> </a:t>
            </a:r>
            <a:r>
              <a:rPr lang="en-US" sz="2200" noProof="0" dirty="0" err="1" smtClean="0"/>
              <a:t>wichtiges</a:t>
            </a:r>
            <a:r>
              <a:rPr lang="en-US" sz="2200" dirty="0"/>
              <a:t> </a:t>
            </a:r>
            <a:r>
              <a:rPr lang="en-US" sz="2200" dirty="0" smtClean="0"/>
              <a:t>IT-</a:t>
            </a:r>
            <a:r>
              <a:rPr lang="en-US" sz="2200" dirty="0" err="1" smtClean="0"/>
              <a:t>Wissen</a:t>
            </a:r>
            <a:r>
              <a:rPr lang="en-US" sz="2200" dirty="0" smtClean="0"/>
              <a:t> </a:t>
            </a:r>
            <a:r>
              <a:rPr lang="en-US" sz="2200" noProof="0" dirty="0" err="1" smtClean="0"/>
              <a:t>für</a:t>
            </a:r>
            <a:r>
              <a:rPr lang="en-US" sz="2200" noProof="0" dirty="0" smtClean="0"/>
              <a:t> die </a:t>
            </a:r>
            <a:r>
              <a:rPr lang="en-US" sz="2200" noProof="0" dirty="0" err="1" smtClean="0"/>
              <a:t>modernen</a:t>
            </a:r>
            <a:r>
              <a:rPr lang="en-US" sz="2200" noProof="0" dirty="0" smtClean="0"/>
              <a:t> Manager/</a:t>
            </a:r>
            <a:r>
              <a:rPr lang="en-US" sz="2200" noProof="0" dirty="0" err="1" smtClean="0"/>
              <a:t>innen</a:t>
            </a:r>
            <a:r>
              <a:rPr lang="en-US" sz="2200" noProof="0" dirty="0" smtClean="0"/>
              <a:t>.</a:t>
            </a:r>
          </a:p>
        </p:txBody>
      </p:sp>
      <p:sp>
        <p:nvSpPr>
          <p:cNvPr id="25614" name="Textfeld 36"/>
          <p:cNvSpPr txBox="1">
            <a:spLocks noChangeArrowheads="1"/>
          </p:cNvSpPr>
          <p:nvPr/>
        </p:nvSpPr>
        <p:spPr bwMode="auto">
          <a:xfrm>
            <a:off x="6834341" y="2057451"/>
            <a:ext cx="12617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de-DE" sz="1000" i="1" dirty="0" smtClean="0">
                <a:solidFill>
                  <a:srgbClr val="000000"/>
                </a:solidFill>
              </a:rPr>
              <a:t>Semester 1:</a:t>
            </a:r>
          </a:p>
          <a:p>
            <a:pPr algn="ctr" defTabSz="914400"/>
            <a:r>
              <a:rPr lang="de-DE" sz="1000" dirty="0" smtClean="0">
                <a:solidFill>
                  <a:srgbClr val="000000"/>
                </a:solidFill>
              </a:rPr>
              <a:t>Grundkurse</a:t>
            </a:r>
          </a:p>
          <a:p>
            <a:pPr algn="ctr" defTabSz="914400"/>
            <a:endParaRPr lang="de-DE" sz="1000" dirty="0">
              <a:solidFill>
                <a:srgbClr val="000000"/>
              </a:solidFill>
            </a:endParaRPr>
          </a:p>
          <a:p>
            <a:pPr algn="ctr" defTabSz="914400"/>
            <a:r>
              <a:rPr lang="de-DE" sz="1000" dirty="0" smtClean="0">
                <a:solidFill>
                  <a:srgbClr val="000000"/>
                </a:solidFill>
              </a:rPr>
              <a:t>Kurs 1 und 2</a:t>
            </a:r>
            <a:endParaRPr lang="de-DE" sz="1000" dirty="0">
              <a:solidFill>
                <a:srgbClr val="000000"/>
              </a:solidFill>
            </a:endParaRPr>
          </a:p>
        </p:txBody>
      </p:sp>
      <p:cxnSp>
        <p:nvCxnSpPr>
          <p:cNvPr id="62" name="Gerade Verbindung 61"/>
          <p:cNvCxnSpPr>
            <a:cxnSpLocks noChangeShapeType="1"/>
          </p:cNvCxnSpPr>
          <p:nvPr/>
        </p:nvCxnSpPr>
        <p:spPr bwMode="auto">
          <a:xfrm flipH="1">
            <a:off x="6677548" y="3607438"/>
            <a:ext cx="5284" cy="122579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>
            <a:glow rad="114300">
              <a:srgbClr val="0070C0">
                <a:alpha val="40000"/>
              </a:srgbClr>
            </a:glow>
            <a:innerShdw blurRad="114300">
              <a:prstClr val="black"/>
            </a:innerShdw>
          </a:effectLst>
        </p:spPr>
      </p:cxnSp>
      <p:sp>
        <p:nvSpPr>
          <p:cNvPr id="63" name="Pfeil nach oben 62"/>
          <p:cNvSpPr>
            <a:spLocks noChangeArrowheads="1"/>
          </p:cNvSpPr>
          <p:nvPr/>
        </p:nvSpPr>
        <p:spPr bwMode="auto">
          <a:xfrm flipV="1">
            <a:off x="8027242" y="3562592"/>
            <a:ext cx="119674" cy="114534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>
            <a:solidFill>
              <a:srgbClr val="0095D3"/>
            </a:solidFill>
            <a:miter lim="800000"/>
            <a:headEnd/>
            <a:tailEnd/>
          </a:ln>
          <a:effectLst>
            <a:glow rad="127000">
              <a:srgbClr val="0070C0"/>
            </a:glow>
            <a:outerShdw dist="23000" dir="5400000" rotWithShape="0">
              <a:srgbClr val="0070C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5615" name="Textfeld 37"/>
          <p:cNvSpPr txBox="1">
            <a:spLocks noChangeArrowheads="1"/>
          </p:cNvSpPr>
          <p:nvPr/>
        </p:nvSpPr>
        <p:spPr bwMode="auto">
          <a:xfrm>
            <a:off x="6886158" y="3487648"/>
            <a:ext cx="12617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de-DE" sz="1000" i="1" dirty="0" smtClean="0">
                <a:solidFill>
                  <a:srgbClr val="000000"/>
                </a:solidFill>
              </a:rPr>
              <a:t>Semester 2:</a:t>
            </a:r>
          </a:p>
          <a:p>
            <a:pPr algn="ctr" defTabSz="914400"/>
            <a:r>
              <a:rPr lang="de-DE" sz="1000" dirty="0" err="1" smtClean="0">
                <a:solidFill>
                  <a:srgbClr val="000000"/>
                </a:solidFill>
              </a:rPr>
              <a:t>Wahlteil</a:t>
            </a:r>
            <a:endParaRPr lang="de-DE" sz="1000" dirty="0" smtClean="0">
              <a:solidFill>
                <a:srgbClr val="000000"/>
              </a:solidFill>
            </a:endParaRPr>
          </a:p>
          <a:p>
            <a:pPr algn="ctr" defTabSz="914400"/>
            <a:endParaRPr lang="de-DE" sz="1000" dirty="0" smtClean="0">
              <a:solidFill>
                <a:srgbClr val="000000"/>
              </a:solidFill>
            </a:endParaRPr>
          </a:p>
          <a:p>
            <a:pPr algn="ctr" defTabSz="914400"/>
            <a:r>
              <a:rPr lang="de-DE" sz="1000" dirty="0" smtClean="0">
                <a:solidFill>
                  <a:srgbClr val="000000"/>
                </a:solidFill>
              </a:rPr>
              <a:t>Kurs 3 und 4</a:t>
            </a:r>
          </a:p>
        </p:txBody>
      </p:sp>
      <p:cxnSp>
        <p:nvCxnSpPr>
          <p:cNvPr id="61" name="Gerade Verbindung 60"/>
          <p:cNvCxnSpPr>
            <a:cxnSpLocks noChangeShapeType="1"/>
          </p:cNvCxnSpPr>
          <p:nvPr/>
        </p:nvCxnSpPr>
        <p:spPr bwMode="auto">
          <a:xfrm>
            <a:off x="6677548" y="2181722"/>
            <a:ext cx="0" cy="11828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>
            <a:glow rad="114300">
              <a:srgbClr val="00B050">
                <a:alpha val="40000"/>
              </a:srgbClr>
            </a:glow>
            <a:innerShdw blurRad="114300">
              <a:prstClr val="black"/>
            </a:innerShdw>
          </a:effectLst>
        </p:spPr>
      </p:cxnSp>
      <p:sp>
        <p:nvSpPr>
          <p:cNvPr id="25616" name="Textfeld 38"/>
          <p:cNvSpPr txBox="1">
            <a:spLocks noChangeArrowheads="1"/>
          </p:cNvSpPr>
          <p:nvPr/>
        </p:nvSpPr>
        <p:spPr bwMode="auto">
          <a:xfrm>
            <a:off x="6955805" y="4922192"/>
            <a:ext cx="11911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de-DE" sz="1000" i="1" dirty="0" smtClean="0">
                <a:solidFill>
                  <a:srgbClr val="000000"/>
                </a:solidFill>
              </a:rPr>
              <a:t>Semester 3:</a:t>
            </a:r>
          </a:p>
          <a:p>
            <a:pPr algn="ctr" defTabSz="914400"/>
            <a:r>
              <a:rPr lang="de-DE" sz="1000" dirty="0" smtClean="0">
                <a:solidFill>
                  <a:srgbClr val="000000"/>
                </a:solidFill>
              </a:rPr>
              <a:t/>
            </a:r>
            <a:br>
              <a:rPr lang="de-DE" sz="1000" dirty="0" smtClean="0">
                <a:solidFill>
                  <a:srgbClr val="000000"/>
                </a:solidFill>
              </a:rPr>
            </a:br>
            <a:r>
              <a:rPr lang="de-DE" sz="1000" dirty="0" smtClean="0">
                <a:solidFill>
                  <a:srgbClr val="000000"/>
                </a:solidFill>
              </a:rPr>
              <a:t>Kurs 5 (Seminar)</a:t>
            </a:r>
            <a:endParaRPr lang="de-DE" sz="1000" dirty="0">
              <a:solidFill>
                <a:srgbClr val="000000"/>
              </a:solidFill>
            </a:endParaRPr>
          </a:p>
        </p:txBody>
      </p:sp>
      <p:cxnSp>
        <p:nvCxnSpPr>
          <p:cNvPr id="60" name="Gerade Verbindung 59"/>
          <p:cNvCxnSpPr>
            <a:cxnSpLocks noChangeShapeType="1"/>
          </p:cNvCxnSpPr>
          <p:nvPr/>
        </p:nvCxnSpPr>
        <p:spPr bwMode="auto">
          <a:xfrm flipV="1">
            <a:off x="6677548" y="5064369"/>
            <a:ext cx="0" cy="32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>
            <a:glow rad="114300">
              <a:srgbClr val="7030A0">
                <a:alpha val="40000"/>
              </a:srgbClr>
            </a:glow>
            <a:innerShdw blurRad="114300">
              <a:prstClr val="black"/>
            </a:innerShdw>
          </a:effectLst>
        </p:spPr>
      </p:cxnSp>
      <p:sp>
        <p:nvSpPr>
          <p:cNvPr id="64" name="Pfeil nach oben 63"/>
          <p:cNvSpPr>
            <a:spLocks noChangeArrowheads="1"/>
          </p:cNvSpPr>
          <p:nvPr/>
        </p:nvSpPr>
        <p:spPr bwMode="auto">
          <a:xfrm flipV="1">
            <a:off x="7963288" y="2181721"/>
            <a:ext cx="183627" cy="103530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>
            <a:solidFill>
              <a:srgbClr val="0095D3"/>
            </a:solidFill>
            <a:miter lim="800000"/>
            <a:headEnd/>
            <a:tailEnd/>
          </a:ln>
          <a:effectLst>
            <a:glow rad="127000">
              <a:srgbClr val="92D050"/>
            </a:glow>
            <a:outerShdw dist="23000" dir="5400000" rotWithShape="0">
              <a:srgbClr val="92D05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5" name="Pfeil nach oben 34"/>
          <p:cNvSpPr>
            <a:spLocks noChangeArrowheads="1"/>
          </p:cNvSpPr>
          <p:nvPr/>
        </p:nvSpPr>
        <p:spPr bwMode="auto">
          <a:xfrm flipV="1">
            <a:off x="8027242" y="1738100"/>
            <a:ext cx="1000025" cy="3677731"/>
          </a:xfrm>
          <a:prstGeom prst="upArrow">
            <a:avLst>
              <a:gd name="adj1" fmla="val 50000"/>
              <a:gd name="adj2" fmla="val 50000"/>
            </a:avLst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0">
                <a:srgbClr val="00B0F0"/>
              </a:gs>
              <a:gs pos="89000">
                <a:srgbClr val="0070C0"/>
              </a:gs>
              <a:gs pos="65000">
                <a:schemeClr val="accent2">
                  <a:lumMod val="25000"/>
                  <a:lumOff val="75000"/>
                </a:schemeClr>
              </a:gs>
            </a:gsLst>
            <a:lin ang="2700000" scaled="1"/>
            <a:tileRect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vert="vert270" anchor="ctr"/>
          <a:lstStyle/>
          <a:p>
            <a:pPr algn="ctr" defTabSz="914400">
              <a:defRPr/>
            </a:pPr>
            <a:r>
              <a:rPr lang="de-DE" sz="1400" dirty="0" smtClean="0">
                <a:ln w="127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Empfohlene Studiendauer</a:t>
            </a:r>
          </a:p>
          <a:p>
            <a:pPr algn="ctr" defTabSz="914400">
              <a:defRPr/>
            </a:pPr>
            <a:r>
              <a:rPr lang="de-DE" sz="1400" dirty="0" smtClean="0">
                <a:ln w="127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3 Semester !</a:t>
            </a:r>
          </a:p>
        </p:txBody>
      </p:sp>
    </p:spTree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/>
      <p:bldP spid="63" grpId="0" animBg="1"/>
      <p:bldP spid="25615" grpId="0"/>
      <p:bldP spid="25616" grpId="0"/>
      <p:bldP spid="6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salvere-wasser.com/media/images/wass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5027864" y="1466528"/>
            <a:ext cx="4916236" cy="53914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662681" cy="1143000"/>
          </a:xfrm>
        </p:spPr>
        <p:txBody>
          <a:bodyPr>
            <a:normAutofit/>
          </a:bodyPr>
          <a:lstStyle/>
          <a:p>
            <a:r>
              <a:rPr lang="de-AT" dirty="0" smtClean="0"/>
              <a:t>SBWL BIS: Manager/innen verwenden Informationssysteme um im Wettbewerb von morgen die Nase vorn zu haben.</a:t>
            </a:r>
            <a:endParaRPr lang="de-AT" dirty="0"/>
          </a:p>
        </p:txBody>
      </p:sp>
      <p:sp>
        <p:nvSpPr>
          <p:cNvPr id="4" name="Freihandform 3"/>
          <p:cNvSpPr/>
          <p:nvPr/>
        </p:nvSpPr>
        <p:spPr>
          <a:xfrm>
            <a:off x="462019" y="4917534"/>
            <a:ext cx="7022998" cy="1045116"/>
          </a:xfrm>
          <a:custGeom>
            <a:avLst/>
            <a:gdLst>
              <a:gd name="connsiteX0" fmla="*/ 0 w 7669156"/>
              <a:gd name="connsiteY0" fmla="*/ 63961 h 383760"/>
              <a:gd name="connsiteX1" fmla="*/ 18734 w 7669156"/>
              <a:gd name="connsiteY1" fmla="*/ 18734 h 383760"/>
              <a:gd name="connsiteX2" fmla="*/ 63961 w 7669156"/>
              <a:gd name="connsiteY2" fmla="*/ 0 h 383760"/>
              <a:gd name="connsiteX3" fmla="*/ 7605195 w 7669156"/>
              <a:gd name="connsiteY3" fmla="*/ 0 h 383760"/>
              <a:gd name="connsiteX4" fmla="*/ 7650422 w 7669156"/>
              <a:gd name="connsiteY4" fmla="*/ 18734 h 383760"/>
              <a:gd name="connsiteX5" fmla="*/ 7669156 w 7669156"/>
              <a:gd name="connsiteY5" fmla="*/ 63961 h 383760"/>
              <a:gd name="connsiteX6" fmla="*/ 7669156 w 7669156"/>
              <a:gd name="connsiteY6" fmla="*/ 319799 h 383760"/>
              <a:gd name="connsiteX7" fmla="*/ 7650422 w 7669156"/>
              <a:gd name="connsiteY7" fmla="*/ 365026 h 383760"/>
              <a:gd name="connsiteX8" fmla="*/ 7605195 w 7669156"/>
              <a:gd name="connsiteY8" fmla="*/ 383760 h 383760"/>
              <a:gd name="connsiteX9" fmla="*/ 63961 w 7669156"/>
              <a:gd name="connsiteY9" fmla="*/ 383760 h 383760"/>
              <a:gd name="connsiteX10" fmla="*/ 18734 w 7669156"/>
              <a:gd name="connsiteY10" fmla="*/ 365026 h 383760"/>
              <a:gd name="connsiteX11" fmla="*/ 0 w 7669156"/>
              <a:gd name="connsiteY11" fmla="*/ 319799 h 383760"/>
              <a:gd name="connsiteX12" fmla="*/ 0 w 766915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7605195" y="0"/>
                </a:lnTo>
                <a:cubicBezTo>
                  <a:pt x="7622159" y="0"/>
                  <a:pt x="7638427" y="6739"/>
                  <a:pt x="7650422" y="18734"/>
                </a:cubicBezTo>
                <a:cubicBezTo>
                  <a:pt x="7662417" y="30729"/>
                  <a:pt x="7669156" y="46998"/>
                  <a:pt x="7669156" y="63961"/>
                </a:cubicBezTo>
                <a:lnTo>
                  <a:pt x="7669156" y="319799"/>
                </a:lnTo>
                <a:cubicBezTo>
                  <a:pt x="7669156" y="336763"/>
                  <a:pt x="7662417" y="353031"/>
                  <a:pt x="7650422" y="365026"/>
                </a:cubicBezTo>
                <a:cubicBezTo>
                  <a:pt x="7638427" y="377021"/>
                  <a:pt x="7622158" y="383760"/>
                  <a:pt x="760519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chemeClr val="tx1"/>
                </a:solidFill>
              </a:rPr>
              <a:t>Wie</a:t>
            </a:r>
            <a:r>
              <a:rPr lang="en-US" sz="2000" kern="1200" dirty="0" smtClean="0">
                <a:solidFill>
                  <a:schemeClr val="tx1"/>
                </a:solidFill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</a:rPr>
              <a:t>kann</a:t>
            </a:r>
            <a:r>
              <a:rPr lang="en-US" sz="2000" kern="1200" dirty="0" smtClean="0">
                <a:solidFill>
                  <a:schemeClr val="tx1"/>
                </a:solidFill>
              </a:rPr>
              <a:t> </a:t>
            </a:r>
            <a:r>
              <a:rPr lang="en-US" sz="2000" i="1" kern="1200" dirty="0" err="1" smtClean="0">
                <a:solidFill>
                  <a:schemeClr val="tx1"/>
                </a:solidFill>
              </a:rPr>
              <a:t>ich</a:t>
            </a:r>
            <a:r>
              <a:rPr lang="en-US" sz="2000" kern="1200" dirty="0" smtClean="0">
                <a:solidFill>
                  <a:schemeClr val="tx1"/>
                </a:solidFill>
              </a:rPr>
              <a:t> IT (PCs) </a:t>
            </a:r>
            <a:r>
              <a:rPr lang="en-US" sz="2000" i="1" dirty="0" err="1" smtClean="0">
                <a:solidFill>
                  <a:schemeClr val="tx1"/>
                </a:solidFill>
              </a:rPr>
              <a:t>zu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kern="1200" dirty="0" err="1" smtClean="0">
                <a:solidFill>
                  <a:schemeClr val="tx1"/>
                </a:solidFill>
              </a:rPr>
              <a:t>meinem</a:t>
            </a:r>
            <a:r>
              <a:rPr lang="en-US" sz="2000" i="1" kern="1200" dirty="0" smtClean="0">
                <a:solidFill>
                  <a:schemeClr val="tx1"/>
                </a:solidFill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</a:rPr>
              <a:t>Wettbewerbsvorteil</a:t>
            </a:r>
            <a:r>
              <a:rPr lang="en-US" sz="2000" kern="1200" dirty="0" smtClean="0">
                <a:solidFill>
                  <a:schemeClr val="tx1"/>
                </a:solidFill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</a:rPr>
              <a:t>als</a:t>
            </a:r>
            <a:r>
              <a:rPr lang="en-US" sz="2000" kern="1200" dirty="0" smtClean="0">
                <a:solidFill>
                  <a:schemeClr val="tx1"/>
                </a:solidFill>
              </a:rPr>
              <a:t> Manager/in </a:t>
            </a:r>
            <a:r>
              <a:rPr lang="en-US" sz="2000" kern="1200" dirty="0" err="1" smtClean="0">
                <a:solidFill>
                  <a:schemeClr val="tx1"/>
                </a:solidFill>
              </a:rPr>
              <a:t>einsetzen</a:t>
            </a:r>
            <a:r>
              <a:rPr lang="en-US" sz="2000" kern="1200" dirty="0" smtClean="0">
                <a:solidFill>
                  <a:schemeClr val="tx1"/>
                </a:solidFill>
              </a:rPr>
              <a:t>?</a:t>
            </a:r>
            <a:endParaRPr lang="de-AT" sz="2000" kern="1200" dirty="0">
              <a:solidFill>
                <a:schemeClr val="tx1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462017" y="2019300"/>
            <a:ext cx="7022999" cy="1090257"/>
          </a:xfrm>
          <a:custGeom>
            <a:avLst/>
            <a:gdLst>
              <a:gd name="connsiteX0" fmla="*/ 0 w 7669156"/>
              <a:gd name="connsiteY0" fmla="*/ 63961 h 383760"/>
              <a:gd name="connsiteX1" fmla="*/ 18734 w 7669156"/>
              <a:gd name="connsiteY1" fmla="*/ 18734 h 383760"/>
              <a:gd name="connsiteX2" fmla="*/ 63961 w 7669156"/>
              <a:gd name="connsiteY2" fmla="*/ 0 h 383760"/>
              <a:gd name="connsiteX3" fmla="*/ 7605195 w 7669156"/>
              <a:gd name="connsiteY3" fmla="*/ 0 h 383760"/>
              <a:gd name="connsiteX4" fmla="*/ 7650422 w 7669156"/>
              <a:gd name="connsiteY4" fmla="*/ 18734 h 383760"/>
              <a:gd name="connsiteX5" fmla="*/ 7669156 w 7669156"/>
              <a:gd name="connsiteY5" fmla="*/ 63961 h 383760"/>
              <a:gd name="connsiteX6" fmla="*/ 7669156 w 7669156"/>
              <a:gd name="connsiteY6" fmla="*/ 319799 h 383760"/>
              <a:gd name="connsiteX7" fmla="*/ 7650422 w 7669156"/>
              <a:gd name="connsiteY7" fmla="*/ 365026 h 383760"/>
              <a:gd name="connsiteX8" fmla="*/ 7605195 w 7669156"/>
              <a:gd name="connsiteY8" fmla="*/ 383760 h 383760"/>
              <a:gd name="connsiteX9" fmla="*/ 63961 w 7669156"/>
              <a:gd name="connsiteY9" fmla="*/ 383760 h 383760"/>
              <a:gd name="connsiteX10" fmla="*/ 18734 w 7669156"/>
              <a:gd name="connsiteY10" fmla="*/ 365026 h 383760"/>
              <a:gd name="connsiteX11" fmla="*/ 0 w 7669156"/>
              <a:gd name="connsiteY11" fmla="*/ 319799 h 383760"/>
              <a:gd name="connsiteX12" fmla="*/ 0 w 766915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7605195" y="0"/>
                </a:lnTo>
                <a:cubicBezTo>
                  <a:pt x="7622159" y="0"/>
                  <a:pt x="7638427" y="6739"/>
                  <a:pt x="7650422" y="18734"/>
                </a:cubicBezTo>
                <a:cubicBezTo>
                  <a:pt x="7662417" y="30729"/>
                  <a:pt x="7669156" y="46998"/>
                  <a:pt x="7669156" y="63961"/>
                </a:cubicBezTo>
                <a:lnTo>
                  <a:pt x="7669156" y="319799"/>
                </a:lnTo>
                <a:cubicBezTo>
                  <a:pt x="7669156" y="336763"/>
                  <a:pt x="7662417" y="353031"/>
                  <a:pt x="7650422" y="365026"/>
                </a:cubicBezTo>
                <a:cubicBezTo>
                  <a:pt x="7638427" y="377021"/>
                  <a:pt x="7622158" y="383760"/>
                  <a:pt x="760519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chemeClr val="tx1"/>
                </a:solidFill>
              </a:rPr>
              <a:t>Wie</a:t>
            </a:r>
            <a:r>
              <a:rPr lang="en-US" sz="2000" kern="1200" dirty="0" smtClean="0">
                <a:solidFill>
                  <a:schemeClr val="tx1"/>
                </a:solidFill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</a:rPr>
              <a:t>könne</a:t>
            </a:r>
            <a:r>
              <a:rPr lang="en-US" sz="2000" dirty="0" err="1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 die </a:t>
            </a:r>
            <a:r>
              <a:rPr lang="en-US" sz="2000" kern="1200" dirty="0" err="1" smtClean="0">
                <a:solidFill>
                  <a:schemeClr val="tx1"/>
                </a:solidFill>
              </a:rPr>
              <a:t>Informationssysteme</a:t>
            </a:r>
            <a:r>
              <a:rPr lang="en-US" sz="2000" kern="1200" dirty="0" smtClean="0">
                <a:solidFill>
                  <a:schemeClr val="tx1"/>
                </a:solidFill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</a:rPr>
              <a:t>einem</a:t>
            </a:r>
            <a:r>
              <a:rPr lang="en-US" sz="2000" kern="1200" dirty="0" smtClean="0">
                <a:solidFill>
                  <a:schemeClr val="tx1"/>
                </a:solidFill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</a:rPr>
              <a:t>Unternehmen</a:t>
            </a:r>
            <a:r>
              <a:rPr lang="en-US" sz="2000" kern="1200" dirty="0" smtClean="0">
                <a:solidFill>
                  <a:schemeClr val="tx1"/>
                </a:solidFill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</a:rPr>
              <a:t>mehr</a:t>
            </a:r>
            <a:r>
              <a:rPr lang="en-US" sz="2000" kern="1200" dirty="0" smtClean="0">
                <a:solidFill>
                  <a:schemeClr val="tx1"/>
                </a:solidFill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</a:rPr>
              <a:t>Erfolg</a:t>
            </a:r>
            <a:r>
              <a:rPr lang="en-US" sz="2000" kern="1200" dirty="0" smtClean="0">
                <a:solidFill>
                  <a:schemeClr val="tx1"/>
                </a:solidFill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</a:rPr>
              <a:t>bringen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de-AT" sz="2000" kern="1200" dirty="0">
              <a:solidFill>
                <a:schemeClr val="tx1"/>
              </a:solidFill>
            </a:endParaRPr>
          </a:p>
        </p:txBody>
      </p:sp>
      <p:sp>
        <p:nvSpPr>
          <p:cNvPr id="6" name="Freihandform 5"/>
          <p:cNvSpPr/>
          <p:nvPr/>
        </p:nvSpPr>
        <p:spPr>
          <a:xfrm>
            <a:off x="462019" y="3468417"/>
            <a:ext cx="7022998" cy="1090257"/>
          </a:xfrm>
          <a:custGeom>
            <a:avLst/>
            <a:gdLst>
              <a:gd name="connsiteX0" fmla="*/ 0 w 7669156"/>
              <a:gd name="connsiteY0" fmla="*/ 63961 h 383760"/>
              <a:gd name="connsiteX1" fmla="*/ 18734 w 7669156"/>
              <a:gd name="connsiteY1" fmla="*/ 18734 h 383760"/>
              <a:gd name="connsiteX2" fmla="*/ 63961 w 7669156"/>
              <a:gd name="connsiteY2" fmla="*/ 0 h 383760"/>
              <a:gd name="connsiteX3" fmla="*/ 7605195 w 7669156"/>
              <a:gd name="connsiteY3" fmla="*/ 0 h 383760"/>
              <a:gd name="connsiteX4" fmla="*/ 7650422 w 7669156"/>
              <a:gd name="connsiteY4" fmla="*/ 18734 h 383760"/>
              <a:gd name="connsiteX5" fmla="*/ 7669156 w 7669156"/>
              <a:gd name="connsiteY5" fmla="*/ 63961 h 383760"/>
              <a:gd name="connsiteX6" fmla="*/ 7669156 w 7669156"/>
              <a:gd name="connsiteY6" fmla="*/ 319799 h 383760"/>
              <a:gd name="connsiteX7" fmla="*/ 7650422 w 7669156"/>
              <a:gd name="connsiteY7" fmla="*/ 365026 h 383760"/>
              <a:gd name="connsiteX8" fmla="*/ 7605195 w 7669156"/>
              <a:gd name="connsiteY8" fmla="*/ 383760 h 383760"/>
              <a:gd name="connsiteX9" fmla="*/ 63961 w 7669156"/>
              <a:gd name="connsiteY9" fmla="*/ 383760 h 383760"/>
              <a:gd name="connsiteX10" fmla="*/ 18734 w 7669156"/>
              <a:gd name="connsiteY10" fmla="*/ 365026 h 383760"/>
              <a:gd name="connsiteX11" fmla="*/ 0 w 7669156"/>
              <a:gd name="connsiteY11" fmla="*/ 319799 h 383760"/>
              <a:gd name="connsiteX12" fmla="*/ 0 w 766915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7605195" y="0"/>
                </a:lnTo>
                <a:cubicBezTo>
                  <a:pt x="7622159" y="0"/>
                  <a:pt x="7638427" y="6739"/>
                  <a:pt x="7650422" y="18734"/>
                </a:cubicBezTo>
                <a:cubicBezTo>
                  <a:pt x="7662417" y="30729"/>
                  <a:pt x="7669156" y="46998"/>
                  <a:pt x="7669156" y="63961"/>
                </a:cubicBezTo>
                <a:lnTo>
                  <a:pt x="7669156" y="319799"/>
                </a:lnTo>
                <a:cubicBezTo>
                  <a:pt x="7669156" y="336763"/>
                  <a:pt x="7662417" y="353031"/>
                  <a:pt x="7650422" y="365026"/>
                </a:cubicBezTo>
                <a:cubicBezTo>
                  <a:pt x="7638427" y="377021"/>
                  <a:pt x="7622158" y="383760"/>
                  <a:pt x="760519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chemeClr val="tx1"/>
                </a:solidFill>
              </a:rPr>
              <a:t>Warum</a:t>
            </a:r>
            <a:r>
              <a:rPr lang="en-US" sz="2000" kern="1200" dirty="0" smtClean="0">
                <a:solidFill>
                  <a:schemeClr val="tx1"/>
                </a:solidFill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</a:rPr>
              <a:t>transformiert</a:t>
            </a:r>
            <a:r>
              <a:rPr lang="en-US" sz="2000" kern="1200" dirty="0" smtClean="0">
                <a:solidFill>
                  <a:schemeClr val="tx1"/>
                </a:solidFill>
              </a:rPr>
              <a:t> das </a:t>
            </a:r>
            <a:r>
              <a:rPr lang="en-US" sz="2000" dirty="0" smtClean="0">
                <a:solidFill>
                  <a:schemeClr val="tx1"/>
                </a:solidFill>
              </a:rPr>
              <a:t>Web 2.0, KI und Social Media </a:t>
            </a:r>
            <a:r>
              <a:rPr lang="de-AT" sz="2000" dirty="0" smtClean="0">
                <a:solidFill>
                  <a:schemeClr val="tx1"/>
                </a:solidFill>
              </a:rPr>
              <a:t>fast jedes Geschäftsmodell?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8" y="430318"/>
            <a:ext cx="7261744" cy="1143000"/>
          </a:xfrm>
          <a:noFill/>
        </p:spPr>
        <p:txBody>
          <a:bodyPr>
            <a:normAutofit/>
          </a:bodyPr>
          <a:lstStyle/>
          <a:p>
            <a:r>
              <a:rPr lang="en-US" sz="2200" dirty="0" err="1" smtClean="0"/>
              <a:t>Spezialisieren</a:t>
            </a:r>
            <a:r>
              <a:rPr lang="en-US" sz="2200" dirty="0" smtClean="0"/>
              <a:t> </a:t>
            </a:r>
            <a:r>
              <a:rPr lang="en-US" sz="2200" dirty="0" err="1" smtClean="0"/>
              <a:t>Sie</a:t>
            </a:r>
            <a:r>
              <a:rPr lang="en-US" sz="2200" dirty="0" smtClean="0"/>
              <a:t> </a:t>
            </a:r>
            <a:r>
              <a:rPr lang="en-US" sz="2200" dirty="0" err="1" smtClean="0"/>
              <a:t>sich</a:t>
            </a:r>
            <a:r>
              <a:rPr lang="en-US" sz="2200" dirty="0" smtClean="0"/>
              <a:t> </a:t>
            </a:r>
            <a:r>
              <a:rPr lang="en-US" sz="2200" dirty="0" err="1" smtClean="0"/>
              <a:t>im</a:t>
            </a:r>
            <a:r>
              <a:rPr lang="en-US" sz="2200" dirty="0" smtClean="0"/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Wahlteil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200" dirty="0" smtClean="0"/>
              <a:t>in </a:t>
            </a:r>
            <a:br>
              <a:rPr lang="en-US" sz="2200" dirty="0" smtClean="0"/>
            </a:br>
            <a:r>
              <a:rPr lang="en-US" sz="2200" dirty="0" err="1" smtClean="0"/>
              <a:t>einer</a:t>
            </a:r>
            <a:r>
              <a:rPr lang="en-US" sz="2200" dirty="0" smtClean="0"/>
              <a:t> </a:t>
            </a:r>
            <a:r>
              <a:rPr lang="en-US" sz="2200" dirty="0" err="1" smtClean="0"/>
              <a:t>unserer</a:t>
            </a:r>
            <a:r>
              <a:rPr lang="en-US" sz="2200" dirty="0" smtClean="0"/>
              <a:t> </a:t>
            </a:r>
            <a:r>
              <a:rPr lang="en-US" sz="2200" dirty="0" err="1" smtClean="0"/>
              <a:t>vier</a:t>
            </a:r>
            <a:r>
              <a:rPr lang="en-US" sz="2200" dirty="0" smtClean="0"/>
              <a:t> </a:t>
            </a:r>
            <a:r>
              <a:rPr lang="en-US" sz="2200" dirty="0" err="1" smtClean="0"/>
              <a:t>Säulen</a:t>
            </a:r>
            <a:r>
              <a:rPr lang="en-US" sz="2200" dirty="0" smtClean="0"/>
              <a:t> (</a:t>
            </a:r>
            <a:r>
              <a:rPr lang="en-US" sz="2200" dirty="0" err="1" smtClean="0"/>
              <a:t>Kurs</a:t>
            </a:r>
            <a:r>
              <a:rPr lang="en-US" sz="2200" dirty="0" smtClean="0"/>
              <a:t> 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3</a:t>
            </a:r>
            <a:r>
              <a:rPr lang="en-US" sz="2200" dirty="0" smtClean="0"/>
              <a:t> und </a:t>
            </a:r>
            <a:r>
              <a:rPr lang="en-US" sz="2200" dirty="0" err="1" smtClean="0"/>
              <a:t>Kurs</a:t>
            </a:r>
            <a:r>
              <a:rPr lang="en-US" sz="2200" dirty="0" smtClean="0"/>
              <a:t> 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4</a:t>
            </a:r>
            <a:r>
              <a:rPr lang="en-US" sz="2200" dirty="0" smtClean="0"/>
              <a:t>)!</a:t>
            </a:r>
            <a:endParaRPr lang="de-AT" sz="220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943172405"/>
              </p:ext>
            </p:extLst>
          </p:nvPr>
        </p:nvGraphicFramePr>
        <p:xfrm>
          <a:off x="866775" y="2914650"/>
          <a:ext cx="7439025" cy="2036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qYfGiDaHNzg/TcmbACnb2aI/AAAAAAAABRo/8bNwPCIsIHs/s1600/computer_programming.jpg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0" y="1686953"/>
            <a:ext cx="8959174" cy="6858000"/>
          </a:xfrm>
          <a:prstGeom prst="rect">
            <a:avLst/>
          </a:prstGeom>
          <a:noFill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2019" y="430318"/>
            <a:ext cx="7138931" cy="1143000"/>
          </a:xfrm>
        </p:spPr>
        <p:txBody>
          <a:bodyPr>
            <a:normAutofit/>
          </a:bodyPr>
          <a:lstStyle/>
          <a:p>
            <a:r>
              <a:rPr lang="en-US" sz="2200" b="1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Business Programming</a:t>
            </a:r>
            <a:r>
              <a:rPr lang="en-US" sz="2200" b="1" dirty="0" smtClean="0"/>
              <a:t>: </a:t>
            </a:r>
            <a:br>
              <a:rPr lang="en-US" sz="2200" b="1" dirty="0" smtClean="0"/>
            </a:br>
            <a:r>
              <a:rPr lang="en-US" sz="2200" dirty="0" err="1" smtClean="0"/>
              <a:t>Automatisierung</a:t>
            </a:r>
            <a:r>
              <a:rPr lang="en-US" sz="2200" dirty="0" smtClean="0"/>
              <a:t> von </a:t>
            </a:r>
            <a:r>
              <a:rPr lang="en-US" sz="2200" dirty="0" err="1" smtClean="0"/>
              <a:t>Geschäftsabläufen</a:t>
            </a:r>
            <a:r>
              <a:rPr lang="en-US" sz="2200" dirty="0" smtClean="0"/>
              <a:t>.</a:t>
            </a:r>
            <a:endParaRPr lang="en-US" sz="2200" noProof="0" dirty="0"/>
          </a:p>
        </p:txBody>
      </p:sp>
      <p:sp>
        <p:nvSpPr>
          <p:cNvPr id="12" name="Freihandform 11"/>
          <p:cNvSpPr/>
          <p:nvPr/>
        </p:nvSpPr>
        <p:spPr>
          <a:xfrm>
            <a:off x="257908" y="5511201"/>
            <a:ext cx="8440615" cy="1130092"/>
          </a:xfrm>
          <a:custGeom>
            <a:avLst/>
            <a:gdLst>
              <a:gd name="connsiteX0" fmla="*/ 0 w 7669156"/>
              <a:gd name="connsiteY0" fmla="*/ 119178 h 715052"/>
              <a:gd name="connsiteX1" fmla="*/ 34907 w 7669156"/>
              <a:gd name="connsiteY1" fmla="*/ 34906 h 715052"/>
              <a:gd name="connsiteX2" fmla="*/ 119179 w 7669156"/>
              <a:gd name="connsiteY2" fmla="*/ 0 h 715052"/>
              <a:gd name="connsiteX3" fmla="*/ 7549978 w 7669156"/>
              <a:gd name="connsiteY3" fmla="*/ 0 h 715052"/>
              <a:gd name="connsiteX4" fmla="*/ 7634250 w 7669156"/>
              <a:gd name="connsiteY4" fmla="*/ 34907 h 715052"/>
              <a:gd name="connsiteX5" fmla="*/ 7669156 w 7669156"/>
              <a:gd name="connsiteY5" fmla="*/ 119179 h 715052"/>
              <a:gd name="connsiteX6" fmla="*/ 7669156 w 7669156"/>
              <a:gd name="connsiteY6" fmla="*/ 595874 h 715052"/>
              <a:gd name="connsiteX7" fmla="*/ 7634250 w 7669156"/>
              <a:gd name="connsiteY7" fmla="*/ 680146 h 715052"/>
              <a:gd name="connsiteX8" fmla="*/ 7549978 w 7669156"/>
              <a:gd name="connsiteY8" fmla="*/ 715052 h 715052"/>
              <a:gd name="connsiteX9" fmla="*/ 119178 w 7669156"/>
              <a:gd name="connsiteY9" fmla="*/ 715052 h 715052"/>
              <a:gd name="connsiteX10" fmla="*/ 34906 w 7669156"/>
              <a:gd name="connsiteY10" fmla="*/ 680145 h 715052"/>
              <a:gd name="connsiteX11" fmla="*/ 0 w 7669156"/>
              <a:gd name="connsiteY11" fmla="*/ 595873 h 715052"/>
              <a:gd name="connsiteX12" fmla="*/ 0 w 7669156"/>
              <a:gd name="connsiteY12" fmla="*/ 119178 h 71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715052">
                <a:moveTo>
                  <a:pt x="0" y="119178"/>
                </a:moveTo>
                <a:cubicBezTo>
                  <a:pt x="0" y="87570"/>
                  <a:pt x="12556" y="57257"/>
                  <a:pt x="34907" y="34906"/>
                </a:cubicBezTo>
                <a:cubicBezTo>
                  <a:pt x="57257" y="12556"/>
                  <a:pt x="87571" y="0"/>
                  <a:pt x="119179" y="0"/>
                </a:cubicBezTo>
                <a:lnTo>
                  <a:pt x="7549978" y="0"/>
                </a:lnTo>
                <a:cubicBezTo>
                  <a:pt x="7581586" y="0"/>
                  <a:pt x="7611899" y="12556"/>
                  <a:pt x="7634250" y="34907"/>
                </a:cubicBezTo>
                <a:cubicBezTo>
                  <a:pt x="7656600" y="57257"/>
                  <a:pt x="7669156" y="87571"/>
                  <a:pt x="7669156" y="119179"/>
                </a:cubicBezTo>
                <a:lnTo>
                  <a:pt x="7669156" y="595874"/>
                </a:lnTo>
                <a:cubicBezTo>
                  <a:pt x="7669156" y="627482"/>
                  <a:pt x="7656600" y="657795"/>
                  <a:pt x="7634250" y="680146"/>
                </a:cubicBezTo>
                <a:cubicBezTo>
                  <a:pt x="7611900" y="702496"/>
                  <a:pt x="7581586" y="715052"/>
                  <a:pt x="7549978" y="715052"/>
                </a:cubicBezTo>
                <a:lnTo>
                  <a:pt x="119178" y="715052"/>
                </a:lnTo>
                <a:cubicBezTo>
                  <a:pt x="87570" y="715052"/>
                  <a:pt x="57257" y="702496"/>
                  <a:pt x="34906" y="680145"/>
                </a:cubicBezTo>
                <a:cubicBezTo>
                  <a:pt x="12556" y="657795"/>
                  <a:pt x="0" y="627481"/>
                  <a:pt x="0" y="595873"/>
                </a:cubicBezTo>
                <a:lnTo>
                  <a:pt x="0" y="119178"/>
                </a:lnTo>
                <a:close/>
              </a:path>
            </a:pathLst>
          </a:custGeom>
          <a:solidFill>
            <a:schemeClr val="bg1">
              <a:lumMod val="85000"/>
              <a:alpha val="73000"/>
            </a:schemeClr>
          </a:solidFill>
          <a:ln>
            <a:solidFill>
              <a:schemeClr val="accent2"/>
            </a:solidFill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486" tIns="103486" rIns="103486" bIns="103486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Aber </a:t>
            </a:r>
            <a:r>
              <a:rPr lang="en-US" sz="2000" dirty="0" err="1" smtClean="0">
                <a:solidFill>
                  <a:schemeClr val="tx1"/>
                </a:solidFill>
              </a:rPr>
              <a:t>auch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wie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kann</a:t>
            </a:r>
            <a:r>
              <a:rPr lang="en-US" sz="2000" dirty="0" smtClean="0">
                <a:solidFill>
                  <a:schemeClr val="tx1"/>
                </a:solidFill>
              </a:rPr>
              <a:t> man </a:t>
            </a:r>
            <a:r>
              <a:rPr lang="en-US" sz="2000" dirty="0" err="1" smtClean="0">
                <a:solidFill>
                  <a:schemeClr val="tx1"/>
                </a:solidFill>
              </a:rPr>
              <a:t>betriebliche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Probleme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frei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erhältlicher</a:t>
            </a:r>
            <a:r>
              <a:rPr lang="en-US" sz="2000" dirty="0" smtClean="0">
                <a:solidFill>
                  <a:schemeClr val="tx1"/>
                </a:solidFill>
              </a:rPr>
              <a:t> Open-Source-Software </a:t>
            </a:r>
            <a:r>
              <a:rPr lang="en-US" sz="2000" dirty="0" err="1" smtClean="0">
                <a:solidFill>
                  <a:schemeClr val="tx1"/>
                </a:solidFill>
              </a:rPr>
              <a:t>plattformübergreifend</a:t>
            </a:r>
            <a:r>
              <a:rPr lang="en-US" sz="2000" dirty="0" smtClean="0">
                <a:solidFill>
                  <a:schemeClr val="tx1"/>
                </a:solidFill>
              </a:rPr>
              <a:t> (Windows, Apple, Linux) </a:t>
            </a:r>
            <a:r>
              <a:rPr lang="en-US" sz="2000" dirty="0" err="1" smtClean="0">
                <a:solidFill>
                  <a:schemeClr val="tx1"/>
                </a:solidFill>
              </a:rPr>
              <a:t>lösen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de-AT" sz="2000" kern="1200" dirty="0">
              <a:solidFill>
                <a:schemeClr val="tx1"/>
              </a:solidFill>
            </a:endParaRPr>
          </a:p>
        </p:txBody>
      </p:sp>
      <p:sp>
        <p:nvSpPr>
          <p:cNvPr id="13" name="Freihandform 12"/>
          <p:cNvSpPr/>
          <p:nvPr/>
        </p:nvSpPr>
        <p:spPr>
          <a:xfrm>
            <a:off x="257908" y="2159002"/>
            <a:ext cx="8440615" cy="1170484"/>
          </a:xfrm>
          <a:custGeom>
            <a:avLst/>
            <a:gdLst>
              <a:gd name="connsiteX0" fmla="*/ 0 w 7669156"/>
              <a:gd name="connsiteY0" fmla="*/ 119178 h 715052"/>
              <a:gd name="connsiteX1" fmla="*/ 34907 w 7669156"/>
              <a:gd name="connsiteY1" fmla="*/ 34906 h 715052"/>
              <a:gd name="connsiteX2" fmla="*/ 119179 w 7669156"/>
              <a:gd name="connsiteY2" fmla="*/ 0 h 715052"/>
              <a:gd name="connsiteX3" fmla="*/ 7549978 w 7669156"/>
              <a:gd name="connsiteY3" fmla="*/ 0 h 715052"/>
              <a:gd name="connsiteX4" fmla="*/ 7634250 w 7669156"/>
              <a:gd name="connsiteY4" fmla="*/ 34907 h 715052"/>
              <a:gd name="connsiteX5" fmla="*/ 7669156 w 7669156"/>
              <a:gd name="connsiteY5" fmla="*/ 119179 h 715052"/>
              <a:gd name="connsiteX6" fmla="*/ 7669156 w 7669156"/>
              <a:gd name="connsiteY6" fmla="*/ 595874 h 715052"/>
              <a:gd name="connsiteX7" fmla="*/ 7634250 w 7669156"/>
              <a:gd name="connsiteY7" fmla="*/ 680146 h 715052"/>
              <a:gd name="connsiteX8" fmla="*/ 7549978 w 7669156"/>
              <a:gd name="connsiteY8" fmla="*/ 715052 h 715052"/>
              <a:gd name="connsiteX9" fmla="*/ 119178 w 7669156"/>
              <a:gd name="connsiteY9" fmla="*/ 715052 h 715052"/>
              <a:gd name="connsiteX10" fmla="*/ 34906 w 7669156"/>
              <a:gd name="connsiteY10" fmla="*/ 680145 h 715052"/>
              <a:gd name="connsiteX11" fmla="*/ 0 w 7669156"/>
              <a:gd name="connsiteY11" fmla="*/ 595873 h 715052"/>
              <a:gd name="connsiteX12" fmla="*/ 0 w 7669156"/>
              <a:gd name="connsiteY12" fmla="*/ 119178 h 71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715052">
                <a:moveTo>
                  <a:pt x="0" y="119178"/>
                </a:moveTo>
                <a:cubicBezTo>
                  <a:pt x="0" y="87570"/>
                  <a:pt x="12556" y="57257"/>
                  <a:pt x="34907" y="34906"/>
                </a:cubicBezTo>
                <a:cubicBezTo>
                  <a:pt x="57257" y="12556"/>
                  <a:pt x="87571" y="0"/>
                  <a:pt x="119179" y="0"/>
                </a:cubicBezTo>
                <a:lnTo>
                  <a:pt x="7549978" y="0"/>
                </a:lnTo>
                <a:cubicBezTo>
                  <a:pt x="7581586" y="0"/>
                  <a:pt x="7611899" y="12556"/>
                  <a:pt x="7634250" y="34907"/>
                </a:cubicBezTo>
                <a:cubicBezTo>
                  <a:pt x="7656600" y="57257"/>
                  <a:pt x="7669156" y="87571"/>
                  <a:pt x="7669156" y="119179"/>
                </a:cubicBezTo>
                <a:lnTo>
                  <a:pt x="7669156" y="595874"/>
                </a:lnTo>
                <a:cubicBezTo>
                  <a:pt x="7669156" y="627482"/>
                  <a:pt x="7656600" y="657795"/>
                  <a:pt x="7634250" y="680146"/>
                </a:cubicBezTo>
                <a:cubicBezTo>
                  <a:pt x="7611900" y="702496"/>
                  <a:pt x="7581586" y="715052"/>
                  <a:pt x="7549978" y="715052"/>
                </a:cubicBezTo>
                <a:lnTo>
                  <a:pt x="119178" y="715052"/>
                </a:lnTo>
                <a:cubicBezTo>
                  <a:pt x="87570" y="715052"/>
                  <a:pt x="57257" y="702496"/>
                  <a:pt x="34906" y="680145"/>
                </a:cubicBezTo>
                <a:cubicBezTo>
                  <a:pt x="12556" y="657795"/>
                  <a:pt x="0" y="627481"/>
                  <a:pt x="0" y="595873"/>
                </a:cubicBezTo>
                <a:lnTo>
                  <a:pt x="0" y="119178"/>
                </a:lnTo>
                <a:close/>
              </a:path>
            </a:pathLst>
          </a:custGeom>
          <a:solidFill>
            <a:schemeClr val="bg1">
              <a:lumMod val="85000"/>
              <a:alpha val="73000"/>
            </a:schemeClr>
          </a:solidFill>
          <a:ln>
            <a:solidFill>
              <a:schemeClr val="accent2"/>
            </a:solidFill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486" tIns="103486" rIns="103486" bIns="103486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000" kern="1200" dirty="0" smtClean="0">
                <a:solidFill>
                  <a:schemeClr val="tx1"/>
                </a:solidFill>
              </a:rPr>
              <a:t>Wie funktioniert Programmieren? Wie kann man den eigenen Computer und Bürosoftware (z.B. MS Office, </a:t>
            </a:r>
            <a:r>
              <a:rPr lang="de-AT" sz="2000" kern="1200" dirty="0" err="1" smtClean="0">
                <a:solidFill>
                  <a:schemeClr val="tx1"/>
                </a:solidFill>
              </a:rPr>
              <a:t>OpenOffice</a:t>
            </a:r>
            <a:r>
              <a:rPr lang="de-AT" sz="2000" kern="1200" dirty="0" smtClean="0">
                <a:solidFill>
                  <a:schemeClr val="tx1"/>
                </a:solidFill>
              </a:rPr>
              <a:t>, </a:t>
            </a:r>
            <a:r>
              <a:rPr lang="de-AT" sz="2000" kern="1200" dirty="0" err="1" smtClean="0">
                <a:solidFill>
                  <a:schemeClr val="tx1"/>
                </a:solidFill>
              </a:rPr>
              <a:t>LibreOffice</a:t>
            </a:r>
            <a:r>
              <a:rPr lang="de-AT" sz="2000" kern="1200" dirty="0" smtClean="0">
                <a:solidFill>
                  <a:schemeClr val="tx1"/>
                </a:solidFill>
              </a:rPr>
              <a:t>) übers Programmieren für sich arbeiten lassen?</a:t>
            </a:r>
            <a:endParaRPr lang="de-AT" sz="2000" kern="1200" dirty="0">
              <a:solidFill>
                <a:schemeClr val="tx1"/>
              </a:solidFill>
            </a:endParaRPr>
          </a:p>
        </p:txBody>
      </p:sp>
      <p:sp>
        <p:nvSpPr>
          <p:cNvPr id="14" name="Freihandform 13"/>
          <p:cNvSpPr/>
          <p:nvPr/>
        </p:nvSpPr>
        <p:spPr>
          <a:xfrm>
            <a:off x="257908" y="3870826"/>
            <a:ext cx="8440615" cy="1131893"/>
          </a:xfrm>
          <a:custGeom>
            <a:avLst/>
            <a:gdLst>
              <a:gd name="connsiteX0" fmla="*/ 0 w 7669156"/>
              <a:gd name="connsiteY0" fmla="*/ 119178 h 715052"/>
              <a:gd name="connsiteX1" fmla="*/ 34907 w 7669156"/>
              <a:gd name="connsiteY1" fmla="*/ 34906 h 715052"/>
              <a:gd name="connsiteX2" fmla="*/ 119179 w 7669156"/>
              <a:gd name="connsiteY2" fmla="*/ 0 h 715052"/>
              <a:gd name="connsiteX3" fmla="*/ 7549978 w 7669156"/>
              <a:gd name="connsiteY3" fmla="*/ 0 h 715052"/>
              <a:gd name="connsiteX4" fmla="*/ 7634250 w 7669156"/>
              <a:gd name="connsiteY4" fmla="*/ 34907 h 715052"/>
              <a:gd name="connsiteX5" fmla="*/ 7669156 w 7669156"/>
              <a:gd name="connsiteY5" fmla="*/ 119179 h 715052"/>
              <a:gd name="connsiteX6" fmla="*/ 7669156 w 7669156"/>
              <a:gd name="connsiteY6" fmla="*/ 595874 h 715052"/>
              <a:gd name="connsiteX7" fmla="*/ 7634250 w 7669156"/>
              <a:gd name="connsiteY7" fmla="*/ 680146 h 715052"/>
              <a:gd name="connsiteX8" fmla="*/ 7549978 w 7669156"/>
              <a:gd name="connsiteY8" fmla="*/ 715052 h 715052"/>
              <a:gd name="connsiteX9" fmla="*/ 119178 w 7669156"/>
              <a:gd name="connsiteY9" fmla="*/ 715052 h 715052"/>
              <a:gd name="connsiteX10" fmla="*/ 34906 w 7669156"/>
              <a:gd name="connsiteY10" fmla="*/ 680145 h 715052"/>
              <a:gd name="connsiteX11" fmla="*/ 0 w 7669156"/>
              <a:gd name="connsiteY11" fmla="*/ 595873 h 715052"/>
              <a:gd name="connsiteX12" fmla="*/ 0 w 7669156"/>
              <a:gd name="connsiteY12" fmla="*/ 119178 h 71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715052">
                <a:moveTo>
                  <a:pt x="0" y="119178"/>
                </a:moveTo>
                <a:cubicBezTo>
                  <a:pt x="0" y="87570"/>
                  <a:pt x="12556" y="57257"/>
                  <a:pt x="34907" y="34906"/>
                </a:cubicBezTo>
                <a:cubicBezTo>
                  <a:pt x="57257" y="12556"/>
                  <a:pt x="87571" y="0"/>
                  <a:pt x="119179" y="0"/>
                </a:cubicBezTo>
                <a:lnTo>
                  <a:pt x="7549978" y="0"/>
                </a:lnTo>
                <a:cubicBezTo>
                  <a:pt x="7581586" y="0"/>
                  <a:pt x="7611899" y="12556"/>
                  <a:pt x="7634250" y="34907"/>
                </a:cubicBezTo>
                <a:cubicBezTo>
                  <a:pt x="7656600" y="57257"/>
                  <a:pt x="7669156" y="87571"/>
                  <a:pt x="7669156" y="119179"/>
                </a:cubicBezTo>
                <a:lnTo>
                  <a:pt x="7669156" y="595874"/>
                </a:lnTo>
                <a:cubicBezTo>
                  <a:pt x="7669156" y="627482"/>
                  <a:pt x="7656600" y="657795"/>
                  <a:pt x="7634250" y="680146"/>
                </a:cubicBezTo>
                <a:cubicBezTo>
                  <a:pt x="7611900" y="702496"/>
                  <a:pt x="7581586" y="715052"/>
                  <a:pt x="7549978" y="715052"/>
                </a:cubicBezTo>
                <a:lnTo>
                  <a:pt x="119178" y="715052"/>
                </a:lnTo>
                <a:cubicBezTo>
                  <a:pt x="87570" y="715052"/>
                  <a:pt x="57257" y="702496"/>
                  <a:pt x="34906" y="680145"/>
                </a:cubicBezTo>
                <a:cubicBezTo>
                  <a:pt x="12556" y="657795"/>
                  <a:pt x="0" y="627481"/>
                  <a:pt x="0" y="595873"/>
                </a:cubicBezTo>
                <a:lnTo>
                  <a:pt x="0" y="119178"/>
                </a:lnTo>
                <a:close/>
              </a:path>
            </a:pathLst>
          </a:custGeom>
          <a:solidFill>
            <a:schemeClr val="bg1">
              <a:lumMod val="85000"/>
              <a:alpha val="73000"/>
            </a:schemeClr>
          </a:solidFill>
          <a:ln>
            <a:solidFill>
              <a:schemeClr val="accent2"/>
            </a:solidFill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486" tIns="103486" rIns="103486" bIns="103486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000" kern="1200" dirty="0" smtClean="0">
                <a:solidFill>
                  <a:schemeClr val="tx1"/>
                </a:solidFill>
              </a:rPr>
              <a:t>Vermittelte Kenntnisse „rüsten“ </a:t>
            </a:r>
            <a:r>
              <a:rPr lang="de-AT" sz="2000" i="1" kern="1200" dirty="0" smtClean="0">
                <a:solidFill>
                  <a:schemeClr val="tx1"/>
                </a:solidFill>
              </a:rPr>
              <a:t>Sie</a:t>
            </a:r>
            <a:r>
              <a:rPr lang="de-AT" sz="2000" kern="1200" dirty="0" smtClean="0">
                <a:solidFill>
                  <a:schemeClr val="tx1"/>
                </a:solidFill>
              </a:rPr>
              <a:t> auf Dauer auf: </a:t>
            </a:r>
            <a:r>
              <a:rPr lang="de-AT" sz="2000" i="1" kern="1200" dirty="0" smtClean="0">
                <a:solidFill>
                  <a:schemeClr val="tx1"/>
                </a:solidFill>
              </a:rPr>
              <a:t>niemand</a:t>
            </a:r>
            <a:r>
              <a:rPr lang="de-AT" sz="2000" kern="1200" dirty="0" smtClean="0">
                <a:solidFill>
                  <a:schemeClr val="tx1"/>
                </a:solidFill>
              </a:rPr>
              <a:t> kann </a:t>
            </a:r>
            <a:r>
              <a:rPr lang="de-AT" sz="2000" i="1" kern="1200" dirty="0" smtClean="0">
                <a:solidFill>
                  <a:schemeClr val="tx1"/>
                </a:solidFill>
              </a:rPr>
              <a:t>Ihnen</a:t>
            </a:r>
            <a:r>
              <a:rPr lang="de-AT" sz="2000" kern="1200" dirty="0" smtClean="0">
                <a:solidFill>
                  <a:schemeClr val="tx1"/>
                </a:solidFill>
              </a:rPr>
              <a:t> mehr so leicht ein </a:t>
            </a:r>
            <a:r>
              <a:rPr lang="de-AT" sz="2000" i="1" kern="1200" dirty="0" smtClean="0">
                <a:solidFill>
                  <a:schemeClr val="tx1"/>
                </a:solidFill>
              </a:rPr>
              <a:t>X</a:t>
            </a:r>
            <a:r>
              <a:rPr lang="de-AT" sz="2000" kern="1200" dirty="0" smtClean="0">
                <a:solidFill>
                  <a:schemeClr val="tx1"/>
                </a:solidFill>
              </a:rPr>
              <a:t> für ein </a:t>
            </a:r>
            <a:r>
              <a:rPr lang="de-AT" sz="2000" i="1" kern="1200" dirty="0" smtClean="0">
                <a:solidFill>
                  <a:schemeClr val="tx1"/>
                </a:solidFill>
              </a:rPr>
              <a:t>U</a:t>
            </a:r>
            <a:r>
              <a:rPr lang="de-AT" sz="2000" kern="1200" dirty="0" smtClean="0">
                <a:solidFill>
                  <a:schemeClr val="tx1"/>
                </a:solidFill>
              </a:rPr>
              <a:t> vormachen! </a:t>
            </a:r>
            <a:br>
              <a:rPr lang="de-AT" sz="2000" kern="1200" dirty="0" smtClean="0">
                <a:solidFill>
                  <a:schemeClr val="tx1"/>
                </a:solidFill>
              </a:rPr>
            </a:br>
            <a:r>
              <a:rPr lang="de-AT" sz="2000" kern="1200" dirty="0" smtClean="0">
                <a:solidFill>
                  <a:schemeClr val="tx1"/>
                </a:solidFill>
              </a:rPr>
              <a:t>Die gewonnenen Erfahrungen sind </a:t>
            </a:r>
            <a:r>
              <a:rPr lang="de-AT" sz="2000" i="1" kern="1200" dirty="0" smtClean="0">
                <a:solidFill>
                  <a:schemeClr val="tx1"/>
                </a:solidFill>
              </a:rPr>
              <a:t>Ihr</a:t>
            </a:r>
            <a:r>
              <a:rPr lang="de-AT" sz="2000" kern="1200" dirty="0" smtClean="0">
                <a:solidFill>
                  <a:schemeClr val="tx1"/>
                </a:solidFill>
              </a:rPr>
              <a:t> Wettbewerbsvorteil!</a:t>
            </a:r>
            <a:endParaRPr lang="de-AT" sz="2000" kern="12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774948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000" smtClean="0">
                <a:solidFill>
                  <a:prstClr val="white"/>
                </a:solidFill>
              </a:rPr>
              <a:t>http://3.bp.blogspot.com/-qYfGiDaHNzg/TcmbACnb2aI/AAAAAAAABRo/8bNwPCIsIHs/s1600/computer_programming.jpg, accessed 27 Mar 2012.</a:t>
            </a:r>
            <a:endParaRPr lang="en-US" sz="10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blog.ringcentral.com/wp-content/uploads/2012/06/cloud-computing-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3593"/>
            <a:ext cx="5067082" cy="3354407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892370" cy="1143000"/>
          </a:xfrm>
        </p:spPr>
        <p:txBody>
          <a:bodyPr>
            <a:normAutofit/>
          </a:bodyPr>
          <a:lstStyle/>
          <a:p>
            <a:r>
              <a:rPr lang="de-AT" sz="2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Corporate IT</a:t>
            </a:r>
            <a:r>
              <a:rPr lang="de-AT" sz="2200" b="1" dirty="0" smtClean="0"/>
              <a:t>: </a:t>
            </a:r>
            <a:br>
              <a:rPr lang="de-AT" sz="2200" b="1" dirty="0" smtClean="0"/>
            </a:br>
            <a:r>
              <a:rPr lang="de-AT" sz="2200" dirty="0" smtClean="0"/>
              <a:t>Agilere Geschäftsprozesse unter Einsatz von IT.</a:t>
            </a:r>
            <a:endParaRPr lang="de-AT" sz="2200" dirty="0"/>
          </a:p>
        </p:txBody>
      </p:sp>
      <p:sp>
        <p:nvSpPr>
          <p:cNvPr id="4" name="Freihandform 3"/>
          <p:cNvSpPr/>
          <p:nvPr/>
        </p:nvSpPr>
        <p:spPr>
          <a:xfrm>
            <a:off x="3409950" y="3154092"/>
            <a:ext cx="5410200" cy="1045116"/>
          </a:xfrm>
          <a:custGeom>
            <a:avLst/>
            <a:gdLst>
              <a:gd name="connsiteX0" fmla="*/ 0 w 7669156"/>
              <a:gd name="connsiteY0" fmla="*/ 63961 h 383760"/>
              <a:gd name="connsiteX1" fmla="*/ 18734 w 7669156"/>
              <a:gd name="connsiteY1" fmla="*/ 18734 h 383760"/>
              <a:gd name="connsiteX2" fmla="*/ 63961 w 7669156"/>
              <a:gd name="connsiteY2" fmla="*/ 0 h 383760"/>
              <a:gd name="connsiteX3" fmla="*/ 7605195 w 7669156"/>
              <a:gd name="connsiteY3" fmla="*/ 0 h 383760"/>
              <a:gd name="connsiteX4" fmla="*/ 7650422 w 7669156"/>
              <a:gd name="connsiteY4" fmla="*/ 18734 h 383760"/>
              <a:gd name="connsiteX5" fmla="*/ 7669156 w 7669156"/>
              <a:gd name="connsiteY5" fmla="*/ 63961 h 383760"/>
              <a:gd name="connsiteX6" fmla="*/ 7669156 w 7669156"/>
              <a:gd name="connsiteY6" fmla="*/ 319799 h 383760"/>
              <a:gd name="connsiteX7" fmla="*/ 7650422 w 7669156"/>
              <a:gd name="connsiteY7" fmla="*/ 365026 h 383760"/>
              <a:gd name="connsiteX8" fmla="*/ 7605195 w 7669156"/>
              <a:gd name="connsiteY8" fmla="*/ 383760 h 383760"/>
              <a:gd name="connsiteX9" fmla="*/ 63961 w 7669156"/>
              <a:gd name="connsiteY9" fmla="*/ 383760 h 383760"/>
              <a:gd name="connsiteX10" fmla="*/ 18734 w 7669156"/>
              <a:gd name="connsiteY10" fmla="*/ 365026 h 383760"/>
              <a:gd name="connsiteX11" fmla="*/ 0 w 7669156"/>
              <a:gd name="connsiteY11" fmla="*/ 319799 h 383760"/>
              <a:gd name="connsiteX12" fmla="*/ 0 w 766915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7605195" y="0"/>
                </a:lnTo>
                <a:cubicBezTo>
                  <a:pt x="7622159" y="0"/>
                  <a:pt x="7638427" y="6739"/>
                  <a:pt x="7650422" y="18734"/>
                </a:cubicBezTo>
                <a:cubicBezTo>
                  <a:pt x="7662417" y="30729"/>
                  <a:pt x="7669156" y="46998"/>
                  <a:pt x="7669156" y="63961"/>
                </a:cubicBezTo>
                <a:lnTo>
                  <a:pt x="7669156" y="319799"/>
                </a:lnTo>
                <a:cubicBezTo>
                  <a:pt x="7669156" y="336763"/>
                  <a:pt x="7662417" y="353031"/>
                  <a:pt x="7650422" y="365026"/>
                </a:cubicBezTo>
                <a:cubicBezTo>
                  <a:pt x="7638427" y="377021"/>
                  <a:pt x="7622158" y="383760"/>
                  <a:pt x="760519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chemeClr val="tx1"/>
                </a:solidFill>
              </a:rPr>
              <a:t>Wie</a:t>
            </a:r>
            <a:r>
              <a:rPr lang="en-US" sz="2000" kern="1200" dirty="0" smtClean="0">
                <a:solidFill>
                  <a:schemeClr val="tx1"/>
                </a:solidFill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</a:rPr>
              <a:t>funktionieren</a:t>
            </a:r>
            <a:r>
              <a:rPr lang="en-US" sz="2000" kern="1200" dirty="0" smtClean="0">
                <a:solidFill>
                  <a:schemeClr val="tx1"/>
                </a:solidFill>
              </a:rPr>
              <a:t> Cloud Computing, </a:t>
            </a:r>
            <a:r>
              <a:rPr lang="en-US" sz="2000" kern="1200" dirty="0" err="1" smtClean="0">
                <a:solidFill>
                  <a:schemeClr val="tx1"/>
                </a:solidFill>
              </a:rPr>
              <a:t>Bürgerkarte</a:t>
            </a:r>
            <a:r>
              <a:rPr lang="en-US" sz="2000" kern="1200" dirty="0" smtClean="0">
                <a:solidFill>
                  <a:schemeClr val="tx1"/>
                </a:solidFill>
              </a:rPr>
              <a:t> und </a:t>
            </a:r>
            <a:r>
              <a:rPr lang="en-US" sz="2000" kern="1200" dirty="0" err="1" smtClean="0">
                <a:solidFill>
                  <a:schemeClr val="tx1"/>
                </a:solidFill>
              </a:rPr>
              <a:t>digitale</a:t>
            </a:r>
            <a:r>
              <a:rPr lang="en-US" sz="2000" kern="1200" dirty="0" smtClean="0">
                <a:solidFill>
                  <a:schemeClr val="tx1"/>
                </a:solidFill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</a:rPr>
              <a:t>Signatur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de-AT" sz="2000" kern="1200" dirty="0">
              <a:solidFill>
                <a:schemeClr val="tx1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4495800" y="4514850"/>
            <a:ext cx="4324349" cy="1619250"/>
          </a:xfrm>
          <a:custGeom>
            <a:avLst/>
            <a:gdLst>
              <a:gd name="connsiteX0" fmla="*/ 0 w 7669156"/>
              <a:gd name="connsiteY0" fmla="*/ 63961 h 383760"/>
              <a:gd name="connsiteX1" fmla="*/ 18734 w 7669156"/>
              <a:gd name="connsiteY1" fmla="*/ 18734 h 383760"/>
              <a:gd name="connsiteX2" fmla="*/ 63961 w 7669156"/>
              <a:gd name="connsiteY2" fmla="*/ 0 h 383760"/>
              <a:gd name="connsiteX3" fmla="*/ 7605195 w 7669156"/>
              <a:gd name="connsiteY3" fmla="*/ 0 h 383760"/>
              <a:gd name="connsiteX4" fmla="*/ 7650422 w 7669156"/>
              <a:gd name="connsiteY4" fmla="*/ 18734 h 383760"/>
              <a:gd name="connsiteX5" fmla="*/ 7669156 w 7669156"/>
              <a:gd name="connsiteY5" fmla="*/ 63961 h 383760"/>
              <a:gd name="connsiteX6" fmla="*/ 7669156 w 7669156"/>
              <a:gd name="connsiteY6" fmla="*/ 319799 h 383760"/>
              <a:gd name="connsiteX7" fmla="*/ 7650422 w 7669156"/>
              <a:gd name="connsiteY7" fmla="*/ 365026 h 383760"/>
              <a:gd name="connsiteX8" fmla="*/ 7605195 w 7669156"/>
              <a:gd name="connsiteY8" fmla="*/ 383760 h 383760"/>
              <a:gd name="connsiteX9" fmla="*/ 63961 w 7669156"/>
              <a:gd name="connsiteY9" fmla="*/ 383760 h 383760"/>
              <a:gd name="connsiteX10" fmla="*/ 18734 w 7669156"/>
              <a:gd name="connsiteY10" fmla="*/ 365026 h 383760"/>
              <a:gd name="connsiteX11" fmla="*/ 0 w 7669156"/>
              <a:gd name="connsiteY11" fmla="*/ 319799 h 383760"/>
              <a:gd name="connsiteX12" fmla="*/ 0 w 766915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7605195" y="0"/>
                </a:lnTo>
                <a:cubicBezTo>
                  <a:pt x="7622159" y="0"/>
                  <a:pt x="7638427" y="6739"/>
                  <a:pt x="7650422" y="18734"/>
                </a:cubicBezTo>
                <a:cubicBezTo>
                  <a:pt x="7662417" y="30729"/>
                  <a:pt x="7669156" y="46998"/>
                  <a:pt x="7669156" y="63961"/>
                </a:cubicBezTo>
                <a:lnTo>
                  <a:pt x="7669156" y="319799"/>
                </a:lnTo>
                <a:cubicBezTo>
                  <a:pt x="7669156" y="336763"/>
                  <a:pt x="7662417" y="353031"/>
                  <a:pt x="7650422" y="365026"/>
                </a:cubicBezTo>
                <a:cubicBezTo>
                  <a:pt x="7638427" y="377021"/>
                  <a:pt x="7622158" y="383760"/>
                  <a:pt x="760519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000" dirty="0" smtClean="0">
                <a:solidFill>
                  <a:schemeClr val="tx1"/>
                </a:solidFill>
              </a:rPr>
              <a:t>Wie können Dienstleistungen mit Hilfe von Informations-systemen erbracht bzw. erleichtert werden?</a:t>
            </a: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Freihandform 5"/>
          <p:cNvSpPr/>
          <p:nvPr/>
        </p:nvSpPr>
        <p:spPr>
          <a:xfrm>
            <a:off x="2076450" y="1985580"/>
            <a:ext cx="6743699" cy="852870"/>
          </a:xfrm>
          <a:custGeom>
            <a:avLst/>
            <a:gdLst>
              <a:gd name="connsiteX0" fmla="*/ 0 w 7669156"/>
              <a:gd name="connsiteY0" fmla="*/ 63961 h 383760"/>
              <a:gd name="connsiteX1" fmla="*/ 18734 w 7669156"/>
              <a:gd name="connsiteY1" fmla="*/ 18734 h 383760"/>
              <a:gd name="connsiteX2" fmla="*/ 63961 w 7669156"/>
              <a:gd name="connsiteY2" fmla="*/ 0 h 383760"/>
              <a:gd name="connsiteX3" fmla="*/ 7605195 w 7669156"/>
              <a:gd name="connsiteY3" fmla="*/ 0 h 383760"/>
              <a:gd name="connsiteX4" fmla="*/ 7650422 w 7669156"/>
              <a:gd name="connsiteY4" fmla="*/ 18734 h 383760"/>
              <a:gd name="connsiteX5" fmla="*/ 7669156 w 7669156"/>
              <a:gd name="connsiteY5" fmla="*/ 63961 h 383760"/>
              <a:gd name="connsiteX6" fmla="*/ 7669156 w 7669156"/>
              <a:gd name="connsiteY6" fmla="*/ 319799 h 383760"/>
              <a:gd name="connsiteX7" fmla="*/ 7650422 w 7669156"/>
              <a:gd name="connsiteY7" fmla="*/ 365026 h 383760"/>
              <a:gd name="connsiteX8" fmla="*/ 7605195 w 7669156"/>
              <a:gd name="connsiteY8" fmla="*/ 383760 h 383760"/>
              <a:gd name="connsiteX9" fmla="*/ 63961 w 7669156"/>
              <a:gd name="connsiteY9" fmla="*/ 383760 h 383760"/>
              <a:gd name="connsiteX10" fmla="*/ 18734 w 7669156"/>
              <a:gd name="connsiteY10" fmla="*/ 365026 h 383760"/>
              <a:gd name="connsiteX11" fmla="*/ 0 w 7669156"/>
              <a:gd name="connsiteY11" fmla="*/ 319799 h 383760"/>
              <a:gd name="connsiteX12" fmla="*/ 0 w 7669156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9156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7605195" y="0"/>
                </a:lnTo>
                <a:cubicBezTo>
                  <a:pt x="7622159" y="0"/>
                  <a:pt x="7638427" y="6739"/>
                  <a:pt x="7650422" y="18734"/>
                </a:cubicBezTo>
                <a:cubicBezTo>
                  <a:pt x="7662417" y="30729"/>
                  <a:pt x="7669156" y="46998"/>
                  <a:pt x="7669156" y="63961"/>
                </a:cubicBezTo>
                <a:lnTo>
                  <a:pt x="7669156" y="319799"/>
                </a:lnTo>
                <a:cubicBezTo>
                  <a:pt x="7669156" y="336763"/>
                  <a:pt x="7662417" y="353031"/>
                  <a:pt x="7650422" y="365026"/>
                </a:cubicBezTo>
                <a:cubicBezTo>
                  <a:pt x="7638427" y="377021"/>
                  <a:pt x="7622158" y="383760"/>
                  <a:pt x="7605195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000" kern="1200" dirty="0" smtClean="0">
                <a:solidFill>
                  <a:schemeClr val="tx1"/>
                </a:solidFill>
              </a:rPr>
              <a:t>Welche Geschäftsprozesse können durch IT-Systeme wie unterstützt werden?</a:t>
            </a:r>
            <a:endParaRPr lang="de-AT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/>
          <p:cNvSpPr/>
          <p:nvPr/>
        </p:nvSpPr>
        <p:spPr>
          <a:xfrm>
            <a:off x="3239423" y="3439387"/>
            <a:ext cx="5642264" cy="27120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 dirty="0"/>
          </a:p>
        </p:txBody>
      </p:sp>
      <p:pic>
        <p:nvPicPr>
          <p:cNvPr id="11272" name="Picture 8" descr="Abeking &amp; Rasmuss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788"/>
          <a:stretch>
            <a:fillRect/>
          </a:stretch>
        </p:blipFill>
        <p:spPr bwMode="auto">
          <a:xfrm>
            <a:off x="4163845" y="5088944"/>
            <a:ext cx="3924300" cy="1000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06" y="188640"/>
            <a:ext cx="6989914" cy="1384678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de-AT" sz="2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E-Marketing</a:t>
            </a:r>
            <a:r>
              <a:rPr lang="en-US" sz="2200" b="1" noProof="0" dirty="0" smtClean="0"/>
              <a:t>: </a:t>
            </a:r>
            <a:br>
              <a:rPr lang="en-US" sz="2200" b="1" noProof="0" dirty="0" smtClean="0"/>
            </a:br>
            <a:r>
              <a:rPr lang="en-US" sz="2200" noProof="0" dirty="0" err="1" smtClean="0"/>
              <a:t>Langfristige</a:t>
            </a:r>
            <a:r>
              <a:rPr lang="en-US" sz="2200" noProof="0" dirty="0" smtClean="0"/>
              <a:t> </a:t>
            </a:r>
            <a:r>
              <a:rPr lang="en-US" sz="2200" dirty="0" err="1" smtClean="0"/>
              <a:t>Kundenbeziehungen</a:t>
            </a:r>
            <a:r>
              <a:rPr lang="en-US" sz="2200" dirty="0" smtClean="0"/>
              <a:t> </a:t>
            </a:r>
            <a:r>
              <a:rPr lang="en-US" sz="2200" dirty="0" err="1" smtClean="0"/>
              <a:t>über</a:t>
            </a:r>
            <a:r>
              <a:rPr lang="en-US" sz="2200" dirty="0" smtClean="0"/>
              <a:t> das Web </a:t>
            </a:r>
            <a:r>
              <a:rPr lang="en-US" sz="2200" dirty="0" err="1" smtClean="0"/>
              <a:t>aufbauen</a:t>
            </a:r>
            <a:r>
              <a:rPr lang="en-US" sz="2200" dirty="0" smtClean="0"/>
              <a:t>. </a:t>
            </a:r>
            <a:endParaRPr lang="en-US" sz="2200" i="1" noProof="0" dirty="0"/>
          </a:p>
        </p:txBody>
      </p:sp>
      <p:sp>
        <p:nvSpPr>
          <p:cNvPr id="15" name="Freihandform 14"/>
          <p:cNvSpPr/>
          <p:nvPr/>
        </p:nvSpPr>
        <p:spPr>
          <a:xfrm>
            <a:off x="457200" y="2661595"/>
            <a:ext cx="8393502" cy="588490"/>
          </a:xfrm>
          <a:custGeom>
            <a:avLst/>
            <a:gdLst>
              <a:gd name="connsiteX0" fmla="*/ 0 w 8686800"/>
              <a:gd name="connsiteY0" fmla="*/ 67959 h 407745"/>
              <a:gd name="connsiteX1" fmla="*/ 19905 w 8686800"/>
              <a:gd name="connsiteY1" fmla="*/ 19905 h 407745"/>
              <a:gd name="connsiteX2" fmla="*/ 67959 w 8686800"/>
              <a:gd name="connsiteY2" fmla="*/ 0 h 407745"/>
              <a:gd name="connsiteX3" fmla="*/ 8618841 w 8686800"/>
              <a:gd name="connsiteY3" fmla="*/ 0 h 407745"/>
              <a:gd name="connsiteX4" fmla="*/ 8666895 w 8686800"/>
              <a:gd name="connsiteY4" fmla="*/ 19905 h 407745"/>
              <a:gd name="connsiteX5" fmla="*/ 8686800 w 8686800"/>
              <a:gd name="connsiteY5" fmla="*/ 67959 h 407745"/>
              <a:gd name="connsiteX6" fmla="*/ 8686800 w 8686800"/>
              <a:gd name="connsiteY6" fmla="*/ 339786 h 407745"/>
              <a:gd name="connsiteX7" fmla="*/ 8666895 w 8686800"/>
              <a:gd name="connsiteY7" fmla="*/ 387840 h 407745"/>
              <a:gd name="connsiteX8" fmla="*/ 8618841 w 8686800"/>
              <a:gd name="connsiteY8" fmla="*/ 407745 h 407745"/>
              <a:gd name="connsiteX9" fmla="*/ 67959 w 8686800"/>
              <a:gd name="connsiteY9" fmla="*/ 407745 h 407745"/>
              <a:gd name="connsiteX10" fmla="*/ 19905 w 8686800"/>
              <a:gd name="connsiteY10" fmla="*/ 387840 h 407745"/>
              <a:gd name="connsiteX11" fmla="*/ 0 w 8686800"/>
              <a:gd name="connsiteY11" fmla="*/ 339786 h 407745"/>
              <a:gd name="connsiteX12" fmla="*/ 0 w 8686800"/>
              <a:gd name="connsiteY12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86800" h="407745">
                <a:moveTo>
                  <a:pt x="0" y="67959"/>
                </a:moveTo>
                <a:cubicBezTo>
                  <a:pt x="0" y="49935"/>
                  <a:pt x="7160" y="32650"/>
                  <a:pt x="19905" y="19905"/>
                </a:cubicBezTo>
                <a:cubicBezTo>
                  <a:pt x="32650" y="7160"/>
                  <a:pt x="49935" y="0"/>
                  <a:pt x="67959" y="0"/>
                </a:cubicBezTo>
                <a:lnTo>
                  <a:pt x="8618841" y="0"/>
                </a:lnTo>
                <a:cubicBezTo>
                  <a:pt x="8636865" y="0"/>
                  <a:pt x="8654150" y="7160"/>
                  <a:pt x="8666895" y="19905"/>
                </a:cubicBezTo>
                <a:cubicBezTo>
                  <a:pt x="8679640" y="32650"/>
                  <a:pt x="8686800" y="49935"/>
                  <a:pt x="8686800" y="67959"/>
                </a:cubicBezTo>
                <a:lnTo>
                  <a:pt x="8686800" y="339786"/>
                </a:lnTo>
                <a:cubicBezTo>
                  <a:pt x="8686800" y="357810"/>
                  <a:pt x="8679640" y="375095"/>
                  <a:pt x="8666895" y="387840"/>
                </a:cubicBezTo>
                <a:cubicBezTo>
                  <a:pt x="8654150" y="400585"/>
                  <a:pt x="8636865" y="407745"/>
                  <a:pt x="8618841" y="407745"/>
                </a:cubicBezTo>
                <a:lnTo>
                  <a:pt x="67959" y="407745"/>
                </a:lnTo>
                <a:cubicBezTo>
                  <a:pt x="49935" y="407745"/>
                  <a:pt x="32650" y="400585"/>
                  <a:pt x="19905" y="387840"/>
                </a:cubicBezTo>
                <a:cubicBezTo>
                  <a:pt x="7160" y="375095"/>
                  <a:pt x="0" y="357810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tx1"/>
                </a:solidFill>
              </a:rPr>
              <a:t>Wie</a:t>
            </a:r>
            <a:r>
              <a:rPr lang="en-US" sz="2400" kern="1200" dirty="0" smtClean="0">
                <a:solidFill>
                  <a:schemeClr val="tx1"/>
                </a:solidFill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</a:rPr>
              <a:t>erfolgreich</a:t>
            </a:r>
            <a:r>
              <a:rPr lang="en-US" sz="2400" kern="1200" dirty="0" smtClean="0">
                <a:solidFill>
                  <a:schemeClr val="tx1"/>
                </a:solidFill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</a:rPr>
              <a:t>ist</a:t>
            </a:r>
            <a:r>
              <a:rPr lang="en-US" sz="2400" kern="1200" dirty="0" smtClean="0">
                <a:solidFill>
                  <a:schemeClr val="tx1"/>
                </a:solidFill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</a:rPr>
              <a:t>mein</a:t>
            </a:r>
            <a:r>
              <a:rPr lang="en-US" sz="2400" kern="1200" dirty="0" smtClean="0">
                <a:solidFill>
                  <a:schemeClr val="tx1"/>
                </a:solidFill>
              </a:rPr>
              <a:t> Web-/Social Media </a:t>
            </a:r>
            <a:r>
              <a:rPr lang="en-US" sz="2400" kern="1200" dirty="0" err="1" smtClean="0">
                <a:solidFill>
                  <a:schemeClr val="tx1"/>
                </a:solidFill>
              </a:rPr>
              <a:t>Auftritt</a:t>
            </a:r>
            <a:r>
              <a:rPr lang="en-US" sz="2400" kern="1200" dirty="0" smtClean="0">
                <a:solidFill>
                  <a:schemeClr val="tx1"/>
                </a:solidFill>
              </a:rPr>
              <a:t>?</a:t>
            </a:r>
            <a:endParaRPr lang="de-AT" sz="2400" kern="1200" dirty="0">
              <a:solidFill>
                <a:schemeClr val="tx1"/>
              </a:solidFill>
            </a:endParaRPr>
          </a:p>
        </p:txBody>
      </p:sp>
      <p:sp>
        <p:nvSpPr>
          <p:cNvPr id="17" name="Freihandform 16"/>
          <p:cNvSpPr/>
          <p:nvPr/>
        </p:nvSpPr>
        <p:spPr>
          <a:xfrm>
            <a:off x="457200" y="1901251"/>
            <a:ext cx="8393502" cy="588490"/>
          </a:xfrm>
          <a:custGeom>
            <a:avLst/>
            <a:gdLst>
              <a:gd name="connsiteX0" fmla="*/ 0 w 8686800"/>
              <a:gd name="connsiteY0" fmla="*/ 67959 h 407745"/>
              <a:gd name="connsiteX1" fmla="*/ 19905 w 8686800"/>
              <a:gd name="connsiteY1" fmla="*/ 19905 h 407745"/>
              <a:gd name="connsiteX2" fmla="*/ 67959 w 8686800"/>
              <a:gd name="connsiteY2" fmla="*/ 0 h 407745"/>
              <a:gd name="connsiteX3" fmla="*/ 8618841 w 8686800"/>
              <a:gd name="connsiteY3" fmla="*/ 0 h 407745"/>
              <a:gd name="connsiteX4" fmla="*/ 8666895 w 8686800"/>
              <a:gd name="connsiteY4" fmla="*/ 19905 h 407745"/>
              <a:gd name="connsiteX5" fmla="*/ 8686800 w 8686800"/>
              <a:gd name="connsiteY5" fmla="*/ 67959 h 407745"/>
              <a:gd name="connsiteX6" fmla="*/ 8686800 w 8686800"/>
              <a:gd name="connsiteY6" fmla="*/ 339786 h 407745"/>
              <a:gd name="connsiteX7" fmla="*/ 8666895 w 8686800"/>
              <a:gd name="connsiteY7" fmla="*/ 387840 h 407745"/>
              <a:gd name="connsiteX8" fmla="*/ 8618841 w 8686800"/>
              <a:gd name="connsiteY8" fmla="*/ 407745 h 407745"/>
              <a:gd name="connsiteX9" fmla="*/ 67959 w 8686800"/>
              <a:gd name="connsiteY9" fmla="*/ 407745 h 407745"/>
              <a:gd name="connsiteX10" fmla="*/ 19905 w 8686800"/>
              <a:gd name="connsiteY10" fmla="*/ 387840 h 407745"/>
              <a:gd name="connsiteX11" fmla="*/ 0 w 8686800"/>
              <a:gd name="connsiteY11" fmla="*/ 339786 h 407745"/>
              <a:gd name="connsiteX12" fmla="*/ 0 w 8686800"/>
              <a:gd name="connsiteY12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86800" h="407745">
                <a:moveTo>
                  <a:pt x="0" y="67959"/>
                </a:moveTo>
                <a:cubicBezTo>
                  <a:pt x="0" y="49935"/>
                  <a:pt x="7160" y="32650"/>
                  <a:pt x="19905" y="19905"/>
                </a:cubicBezTo>
                <a:cubicBezTo>
                  <a:pt x="32650" y="7160"/>
                  <a:pt x="49935" y="0"/>
                  <a:pt x="67959" y="0"/>
                </a:cubicBezTo>
                <a:lnTo>
                  <a:pt x="8618841" y="0"/>
                </a:lnTo>
                <a:cubicBezTo>
                  <a:pt x="8636865" y="0"/>
                  <a:pt x="8654150" y="7160"/>
                  <a:pt x="8666895" y="19905"/>
                </a:cubicBezTo>
                <a:cubicBezTo>
                  <a:pt x="8679640" y="32650"/>
                  <a:pt x="8686800" y="49935"/>
                  <a:pt x="8686800" y="67959"/>
                </a:cubicBezTo>
                <a:lnTo>
                  <a:pt x="8686800" y="339786"/>
                </a:lnTo>
                <a:cubicBezTo>
                  <a:pt x="8686800" y="357810"/>
                  <a:pt x="8679640" y="375095"/>
                  <a:pt x="8666895" y="387840"/>
                </a:cubicBezTo>
                <a:cubicBezTo>
                  <a:pt x="8654150" y="400585"/>
                  <a:pt x="8636865" y="407745"/>
                  <a:pt x="8618841" y="407745"/>
                </a:cubicBezTo>
                <a:lnTo>
                  <a:pt x="67959" y="407745"/>
                </a:lnTo>
                <a:cubicBezTo>
                  <a:pt x="49935" y="407745"/>
                  <a:pt x="32650" y="400585"/>
                  <a:pt x="19905" y="387840"/>
                </a:cubicBezTo>
                <a:cubicBezTo>
                  <a:pt x="7160" y="375095"/>
                  <a:pt x="0" y="357810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tx1"/>
                </a:solidFill>
              </a:rPr>
              <a:t>Wie</a:t>
            </a:r>
            <a:r>
              <a:rPr lang="en-US" sz="2400" kern="1200" dirty="0" smtClean="0">
                <a:solidFill>
                  <a:schemeClr val="tx1"/>
                </a:solidFill>
              </a:rPr>
              <a:t> plant man </a:t>
            </a:r>
            <a:r>
              <a:rPr lang="en-US" sz="2400" kern="1200" dirty="0" err="1" smtClean="0">
                <a:solidFill>
                  <a:schemeClr val="tx1"/>
                </a:solidFill>
              </a:rPr>
              <a:t>eine</a:t>
            </a:r>
            <a:r>
              <a:rPr lang="en-US" sz="2400" kern="1200" dirty="0" smtClean="0">
                <a:solidFill>
                  <a:schemeClr val="tx1"/>
                </a:solidFill>
              </a:rPr>
              <a:t> Online-</a:t>
            </a:r>
            <a:r>
              <a:rPr lang="en-US" sz="2400" kern="1200" dirty="0" err="1" smtClean="0">
                <a:solidFill>
                  <a:schemeClr val="tx1"/>
                </a:solidFill>
              </a:rPr>
              <a:t>Werbekampagne</a:t>
            </a:r>
            <a:r>
              <a:rPr lang="en-US" sz="2400" kern="1200" dirty="0" smtClean="0">
                <a:solidFill>
                  <a:schemeClr val="tx1"/>
                </a:solidFill>
              </a:rPr>
              <a:t>?</a:t>
            </a:r>
            <a:endParaRPr lang="de-AT" sz="2400" kern="12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businessbee.com/wp-content/uploads/24534/web-analytic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406" y="4096408"/>
            <a:ext cx="2602977" cy="2182181"/>
          </a:xfrm>
          <a:prstGeom prst="rect">
            <a:avLst/>
          </a:prstGeom>
          <a:noFill/>
        </p:spPr>
      </p:pic>
      <p:pic>
        <p:nvPicPr>
          <p:cNvPr id="11266" name="Picture 2" descr="Controller Institut - Wissen für Controller und Manager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3719" y="3988170"/>
            <a:ext cx="2637202" cy="1054882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3412765" y="4358018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COX Orange</a:t>
            </a:r>
            <a:endParaRPr lang="de-AT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0" name="Picture 6" descr="Abeking &amp; Rasmussen">
            <a:hlinkClick r:id="rId3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7955" y="5088944"/>
            <a:ext cx="1743075" cy="1000125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3815480" y="3588060"/>
            <a:ext cx="522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Beispiele</a:t>
            </a:r>
            <a:r>
              <a:rPr lang="en-US" sz="2000" dirty="0" smtClean="0">
                <a:latin typeface="+mj-lt"/>
              </a:rPr>
              <a:t> von </a:t>
            </a:r>
            <a:r>
              <a:rPr lang="en-US" sz="2000" dirty="0" err="1" smtClean="0">
                <a:latin typeface="+mj-lt"/>
              </a:rPr>
              <a:t>Partnern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aus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vergangenen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Lehrveranstaltungen</a:t>
            </a:r>
            <a:r>
              <a:rPr lang="en-US" sz="2000" dirty="0" smtClean="0">
                <a:latin typeface="+mj-lt"/>
              </a:rPr>
              <a:t>: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2876337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9" grpId="0"/>
      <p:bldP spid="12" grpId="0"/>
    </p:bldLst>
  </p:timing>
</p:sld>
</file>

<file path=ppt/theme/theme1.xml><?xml version="1.0" encoding="utf-8"?>
<a:theme xmlns:a="http://schemas.openxmlformats.org/drawingml/2006/main" name="wu_praes.vorlage_neu_inkl._basisformen_v1.1">
  <a:themeElements>
    <a:clrScheme name="WU Wien neu2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On-screen Show (4:3)</PresentationFormat>
  <Paragraphs>102</Paragraphs>
  <Slides>16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wu_praes.vorlage_neu_inkl._basisformen_v1.1</vt:lpstr>
      <vt:lpstr>SBWL für die Manager/innen von morgen: Business Information Systems (BIS)</vt:lpstr>
      <vt:lpstr>Keine Organisation funktioniert mehr ohne Informationstechnologie (IT), 21. Jhdt!  </vt:lpstr>
      <vt:lpstr>Teaching Mission des Instituts für MIS.</vt:lpstr>
      <vt:lpstr>Die SBWL BIS vermittelt wichtiges IT-Wissen für die modernen Manager/innen.</vt:lpstr>
      <vt:lpstr>SBWL BIS: Manager/innen verwenden Informationssysteme um im Wettbewerb von morgen die Nase vorn zu haben.</vt:lpstr>
      <vt:lpstr>Spezialisieren Sie sich im Wahlteil in  einer unserer vier Säulen (Kurs 3 und Kurs 4)!</vt:lpstr>
      <vt:lpstr>Business Programming:  Automatisierung von Geschäftsabläufen.</vt:lpstr>
      <vt:lpstr>Corporate IT:  Agilere Geschäftsprozesse unter Einsatz von IT.</vt:lpstr>
      <vt:lpstr>E-Marketing:  Langfristige Kundenbeziehungen über das Web aufbauen. </vt:lpstr>
      <vt:lpstr>Intelligent Customer Interaction Design:  Design von erfolgreichen Informationssystemen und E-Services.</vt:lpstr>
      <vt:lpstr>Im Wintersemester wird oft auch ein Schiseminar (Kurs 5) angeboten !</vt:lpstr>
      <vt:lpstr>Einige praktische Gründe für die SBWL BIS…</vt:lpstr>
      <vt:lpstr>Die SBWL BIS bereitet auf Karrieren vor, die Sachkompetenz erfordern.</vt:lpstr>
      <vt:lpstr>Nutzen Sie Ihre Chance!</vt:lpstr>
      <vt:lpstr>Studienzweig Wirtschaftsinformatik (WI) WI-CBK-Lehrveranstaltungen (4 ECTS / 2 SSt)</vt:lpstr>
      <vt:lpstr>Kontaktieren Sie das Institut für Wirtschaftsinformatik und Gesellschaft</vt:lpstr>
    </vt:vector>
  </TitlesOfParts>
  <Company>WU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Mitarbeiter Institut BWL &amp; WI</dc:creator>
  <cp:lastModifiedBy>wi</cp:lastModifiedBy>
  <cp:revision>303</cp:revision>
  <cp:lastPrinted>2017-01-10T18:36:45Z</cp:lastPrinted>
  <dcterms:created xsi:type="dcterms:W3CDTF">2012-12-10T14:04:45Z</dcterms:created>
  <dcterms:modified xsi:type="dcterms:W3CDTF">2024-05-18T14:24:27Z</dcterms:modified>
</cp:coreProperties>
</file>