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1" r:id="rId5"/>
    <p:sldId id="265" r:id="rId6"/>
    <p:sldId id="300" r:id="rId7"/>
    <p:sldId id="301" r:id="rId8"/>
    <p:sldId id="316" r:id="rId9"/>
    <p:sldId id="296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0" r:id="rId21"/>
    <p:sldId id="313" r:id="rId22"/>
    <p:sldId id="315" r:id="rId23"/>
    <p:sldId id="314" r:id="rId24"/>
    <p:sldId id="262" r:id="rId25"/>
  </p:sldIdLst>
  <p:sldSz cx="9144000" cy="5143500" type="screen16x9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ioata" initials="AC" lastIdx="1" clrIdx="0">
    <p:extLst>
      <p:ext uri="{19B8F6BF-5375-455C-9EA6-DF929625EA0E}">
        <p15:presenceInfo xmlns:p15="http://schemas.microsoft.com/office/powerpoint/2012/main" userId="Ana Cio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C6"/>
    <a:srgbClr val="24ADE4"/>
    <a:srgbClr val="0C587E"/>
    <a:srgbClr val="22A8E3"/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548"/>
  </p:normalViewPr>
  <p:slideViewPr>
    <p:cSldViewPr>
      <p:cViewPr varScale="1">
        <p:scale>
          <a:sx n="81" d="100"/>
          <a:sy n="81" d="100"/>
        </p:scale>
        <p:origin x="864" y="60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08421-C326-4417-9B29-4DFDC27C63B4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55CB8-4437-48E3-85FA-FD5B660BF8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34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eratung@oeh-wu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vz.wu.ac.at/cgi-bin/vvz.p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6065" y="4382605"/>
            <a:ext cx="4032448" cy="57606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600" dirty="0" err="1"/>
              <a:t>Wintersemester</a:t>
            </a:r>
            <a:r>
              <a:rPr lang="en-US" altLang="ko-KR" sz="1600" dirty="0"/>
              <a:t> 2021/22</a:t>
            </a:r>
          </a:p>
        </p:txBody>
      </p:sp>
      <p:sp>
        <p:nvSpPr>
          <p:cNvPr id="12" name="Rounded Rectangle 3"/>
          <p:cNvSpPr/>
          <p:nvPr/>
        </p:nvSpPr>
        <p:spPr>
          <a:xfrm>
            <a:off x="1155441" y="3121577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rgbClr val="0C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ym typeface="Wingdings"/>
              </a:rPr>
              <a:t>  </a:t>
            </a:r>
            <a:br>
              <a:rPr lang="en-US" dirty="0">
                <a:sym typeface="Wingdings"/>
              </a:rPr>
            </a:br>
            <a:endParaRPr lang="en-US" dirty="0"/>
          </a:p>
        </p:txBody>
      </p:sp>
      <p:pic>
        <p:nvPicPr>
          <p:cNvPr id="7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5936" y="0"/>
            <a:ext cx="5148064" cy="5148064"/>
          </a:xfrm>
          <a:prstGeom prst="rect">
            <a:avLst/>
          </a:prstGeom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9E7D6C0-3AB1-471B-9DDA-1D2E239D21F5}"/>
              </a:ext>
            </a:extLst>
          </p:cNvPr>
          <p:cNvSpPr>
            <a:spLocks noChangeAspect="1"/>
          </p:cNvSpPr>
          <p:nvPr/>
        </p:nvSpPr>
        <p:spPr>
          <a:xfrm flipH="1">
            <a:off x="272922" y="3121577"/>
            <a:ext cx="849797" cy="7010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C5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2922" y="2142761"/>
            <a:ext cx="5261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FTER </a:t>
            </a:r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TEOP </a:t>
            </a:r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600" b="34600"/>
          <a:stretch/>
        </p:blipFill>
        <p:spPr>
          <a:xfrm>
            <a:off x="196065" y="195486"/>
            <a:ext cx="2339752" cy="72063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256319" y="329183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Annabelle Kolb und Philipp Henssler  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LPIS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 &amp; PI</a:t>
            </a: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10918B66-BF26-4025-ADDC-349460C71C20}"/>
              </a:ext>
            </a:extLst>
          </p:cNvPr>
          <p:cNvSpPr>
            <a:spLocks noChangeAspect="1"/>
          </p:cNvSpPr>
          <p:nvPr/>
        </p:nvSpPr>
        <p:spPr>
          <a:xfrm flipH="1">
            <a:off x="1691680" y="85378"/>
            <a:ext cx="782364" cy="7823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4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779662"/>
            <a:ext cx="8429380" cy="2714705"/>
            <a:chOff x="457200" y="2444620"/>
            <a:chExt cx="8429380" cy="2714705"/>
          </a:xfrm>
        </p:grpSpPr>
        <p:pic>
          <p:nvPicPr>
            <p:cNvPr id="9" name="Picture 2" descr="C:\Users\Gerda\Desktop\WU\ÖH\After Steop\angenomm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567037"/>
              <a:ext cx="8429380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3"/>
            <p:cNvSpPr/>
            <p:nvPr/>
          </p:nvSpPr>
          <p:spPr>
            <a:xfrm>
              <a:off x="3088433" y="2444620"/>
              <a:ext cx="1483567" cy="5598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Ellipse 5"/>
            <p:cNvSpPr/>
            <p:nvPr/>
          </p:nvSpPr>
          <p:spPr>
            <a:xfrm>
              <a:off x="7010401" y="3399453"/>
              <a:ext cx="1483567" cy="5598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3" name="Inhaltsplatzhalter 2"/>
          <p:cNvSpPr txBox="1">
            <a:spLocks/>
          </p:cNvSpPr>
          <p:nvPr/>
        </p:nvSpPr>
        <p:spPr>
          <a:xfrm>
            <a:off x="323528" y="134761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AT" sz="1800" b="1" dirty="0"/>
              <a:t>Erfolgreiche Anmeldung:</a:t>
            </a:r>
          </a:p>
          <a:p>
            <a:endParaRPr lang="de-AT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LPIS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 &amp; PI</a:t>
            </a: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10918B66-BF26-4025-ADDC-349460C71C20}"/>
              </a:ext>
            </a:extLst>
          </p:cNvPr>
          <p:cNvSpPr>
            <a:spLocks noChangeAspect="1"/>
          </p:cNvSpPr>
          <p:nvPr/>
        </p:nvSpPr>
        <p:spPr>
          <a:xfrm flipH="1">
            <a:off x="1691680" y="85378"/>
            <a:ext cx="782364" cy="7823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4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1235224"/>
            <a:ext cx="8229600" cy="21884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Warteliste</a:t>
            </a:r>
          </a:p>
          <a:p>
            <a:pPr lvl="1"/>
            <a:r>
              <a:rPr lang="de-AT" sz="1600" dirty="0"/>
              <a:t>Wird teilweise aufgestockt (oft je nach Studienfortschritt)</a:t>
            </a:r>
          </a:p>
          <a:p>
            <a:pPr lvl="1"/>
            <a:r>
              <a:rPr lang="de-AT" sz="1600" dirty="0"/>
              <a:t>In erste Einheit gehen</a:t>
            </a:r>
          </a:p>
          <a:p>
            <a:r>
              <a:rPr lang="de-AT" sz="1800" dirty="0"/>
              <a:t>Tauschanfrage</a:t>
            </a:r>
          </a:p>
          <a:p>
            <a:pPr lvl="1"/>
            <a:r>
              <a:rPr lang="de-AT" sz="1600" dirty="0"/>
              <a:t>Du bist angemeldet – möchtest aber den Kurs wechseln (innerhalb der regulären      Abmeldefrist)</a:t>
            </a:r>
          </a:p>
          <a:p>
            <a:pPr lvl="1"/>
            <a:r>
              <a:rPr lang="de-AT" sz="1600" dirty="0"/>
              <a:t>Gegenseitigkeit – FB hilft nicht </a:t>
            </a:r>
            <a:endParaRPr lang="de-AT" sz="2000" dirty="0"/>
          </a:p>
          <a:p>
            <a:pPr lvl="1"/>
            <a:endParaRPr lang="de-AT" sz="2000" dirty="0"/>
          </a:p>
        </p:txBody>
      </p:sp>
      <p:pic>
        <p:nvPicPr>
          <p:cNvPr id="15" name="Picture 3" descr="C:\Users\Gerda\Desktop\WU\ÖH\After Steop\wartelis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54228" r="2182" b="8607"/>
          <a:stretch/>
        </p:blipFill>
        <p:spPr bwMode="auto">
          <a:xfrm>
            <a:off x="784935" y="3435846"/>
            <a:ext cx="6739393" cy="11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LPIS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 &amp; PI</a:t>
            </a: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10918B66-BF26-4025-ADDC-349460C71C20}"/>
              </a:ext>
            </a:extLst>
          </p:cNvPr>
          <p:cNvSpPr>
            <a:spLocks noChangeAspect="1"/>
          </p:cNvSpPr>
          <p:nvPr/>
        </p:nvSpPr>
        <p:spPr>
          <a:xfrm flipH="1">
            <a:off x="1691680" y="85378"/>
            <a:ext cx="782364" cy="7823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4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1235224"/>
            <a:ext cx="8229600" cy="21884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Wenn du die Vorlesung nicht besuchen willst, aber gerne am Laufenden     über die LVP bleiben möchtest, einfach auf </a:t>
            </a:r>
            <a:r>
              <a:rPr lang="de-AT" sz="1800" dirty="0" err="1"/>
              <a:t>Learn@WU</a:t>
            </a:r>
            <a:r>
              <a:rPr lang="de-AT" sz="1800" dirty="0"/>
              <a:t> die Mitgliedschaft              freischalten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186" y="2434949"/>
            <a:ext cx="4306283" cy="26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llipse 10"/>
          <p:cNvSpPr/>
          <p:nvPr/>
        </p:nvSpPr>
        <p:spPr>
          <a:xfrm>
            <a:off x="3491880" y="4623367"/>
            <a:ext cx="1152128" cy="401047"/>
          </a:xfrm>
          <a:prstGeom prst="ellipse">
            <a:avLst/>
          </a:prstGeom>
          <a:noFill/>
          <a:ln>
            <a:solidFill>
              <a:srgbClr val="F2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66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LPIS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 &amp; PI</a:t>
            </a: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10918B66-BF26-4025-ADDC-349460C71C20}"/>
              </a:ext>
            </a:extLst>
          </p:cNvPr>
          <p:cNvSpPr>
            <a:spLocks noChangeAspect="1"/>
          </p:cNvSpPr>
          <p:nvPr/>
        </p:nvSpPr>
        <p:spPr>
          <a:xfrm flipH="1">
            <a:off x="1691680" y="85378"/>
            <a:ext cx="782364" cy="7823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4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1235224"/>
            <a:ext cx="8229600" cy="21884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Wenn du die Vorlesung nicht besuchen willst, aber gerne am Laufenden     über die LVP bleiben möchtest, einfach auf </a:t>
            </a:r>
            <a:r>
              <a:rPr lang="de-AT" sz="1800" dirty="0" err="1"/>
              <a:t>Learn@WU</a:t>
            </a:r>
            <a:r>
              <a:rPr lang="de-AT" sz="1800" dirty="0"/>
              <a:t> die Mitgliedschaft              freischalten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" b="3658"/>
          <a:stretch/>
        </p:blipFill>
        <p:spPr bwMode="auto">
          <a:xfrm>
            <a:off x="1907704" y="2449251"/>
            <a:ext cx="4787043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llipse 10"/>
          <p:cNvSpPr/>
          <p:nvPr/>
        </p:nvSpPr>
        <p:spPr>
          <a:xfrm>
            <a:off x="5940152" y="3423643"/>
            <a:ext cx="432048" cy="285749"/>
          </a:xfrm>
          <a:prstGeom prst="ellipse">
            <a:avLst/>
          </a:prstGeom>
          <a:noFill/>
          <a:ln>
            <a:solidFill>
              <a:srgbClr val="F2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68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WiRe</a:t>
            </a:r>
            <a:r>
              <a:rPr lang="en-US" altLang="ko-KR" dirty="0">
                <a:solidFill>
                  <a:schemeClr val="accent1"/>
                </a:solidFill>
              </a:rPr>
              <a:t> 2016 </a:t>
            </a:r>
            <a:r>
              <a:rPr lang="en-US" altLang="ko-KR" dirty="0" err="1">
                <a:solidFill>
                  <a:schemeClr val="accent1"/>
                </a:solidFill>
              </a:rPr>
              <a:t>idF</a:t>
            </a:r>
            <a:r>
              <a:rPr lang="en-US" altLang="ko-KR" dirty="0">
                <a:solidFill>
                  <a:schemeClr val="accent1"/>
                </a:solidFill>
              </a:rPr>
              <a:t> 2019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Studienplan</a:t>
            </a:r>
            <a:r>
              <a:rPr lang="en-US" altLang="ko-KR" dirty="0"/>
              <a:t> CBK</a:t>
            </a: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4073040"/>
            <a:ext cx="8229600" cy="10704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800" dirty="0"/>
              <a:t>Für die weiteren Rechtsfächer im Hauptstudium sind </a:t>
            </a:r>
            <a:r>
              <a:rPr lang="de-AT" sz="1800" b="1" u="sng" dirty="0"/>
              <a:t>jedenfalls</a:t>
            </a:r>
            <a:r>
              <a:rPr lang="de-AT" sz="1800" dirty="0"/>
              <a:t> notwendig:</a:t>
            </a:r>
          </a:p>
          <a:p>
            <a:pPr marL="914400" lvl="3"/>
            <a:r>
              <a:rPr lang="de-DE" sz="1600" dirty="0"/>
              <a:t>STEOP</a:t>
            </a:r>
            <a:endParaRPr lang="de-AT" sz="1600" dirty="0"/>
          </a:p>
          <a:p>
            <a:pPr marL="914400" lvl="3"/>
            <a:r>
              <a:rPr lang="de-AT" sz="1600" dirty="0"/>
              <a:t>Grundlagen des Zivilrechts (GLZR)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6" y="1182847"/>
            <a:ext cx="8604447" cy="2551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5" y="1437982"/>
            <a:ext cx="8604447" cy="26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WiSo</a:t>
            </a:r>
            <a:r>
              <a:rPr lang="en-US" altLang="ko-KR" dirty="0">
                <a:solidFill>
                  <a:schemeClr val="accent1"/>
                </a:solidFill>
              </a:rPr>
              <a:t> 2019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Studienplan</a:t>
            </a:r>
            <a:r>
              <a:rPr lang="en-US" altLang="ko-KR" dirty="0"/>
              <a:t> CBK </a:t>
            </a:r>
            <a:r>
              <a:rPr lang="en-US" altLang="ko-KR" dirty="0">
                <a:sym typeface="Wingdings"/>
              </a:rPr>
              <a:t> IBW, BW, WINF, VW &amp; SOZÖK</a:t>
            </a:r>
            <a:endParaRPr lang="en-US" altLang="ko-K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204881" y="3125759"/>
            <a:ext cx="8765321" cy="2859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27 ECTS aus dem CBK sind notwendig, um Prüfungen aus dem Hauptstudium   abzulegen </a:t>
            </a:r>
            <a:br>
              <a:rPr lang="de-AT" sz="1800" dirty="0"/>
            </a:br>
            <a:r>
              <a:rPr lang="de-AT" sz="1800" b="1" u="sng" dirty="0"/>
              <a:t>Auf jeden Fall</a:t>
            </a:r>
            <a:r>
              <a:rPr lang="de-AT" sz="1800" dirty="0"/>
              <a:t>: AMC I, AMC II, WPR I </a:t>
            </a:r>
          </a:p>
          <a:p>
            <a:r>
              <a:rPr lang="de-AT" sz="1800" dirty="0"/>
              <a:t>Ausnahmeregelung BW-Block:</a:t>
            </a:r>
          </a:p>
          <a:p>
            <a:pPr lvl="1"/>
            <a:r>
              <a:rPr lang="de-AT" sz="1600" dirty="0"/>
              <a:t>Man darf max. 8 ECTS aus dem Hauptstudium vorziehen</a:t>
            </a:r>
          </a:p>
          <a:p>
            <a:pPr lvl="1"/>
            <a:r>
              <a:rPr lang="de-AT" sz="1600" dirty="0">
                <a:sym typeface="Wingdings" panose="05000000000000000000" pitchFamily="2" charset="2"/>
              </a:rPr>
              <a:t>Diese (bis zu) 8 ECTS fließen in die Berechnung der 27 ECTS mit ein</a:t>
            </a:r>
            <a:endParaRPr lang="de-AT" sz="1600" dirty="0"/>
          </a:p>
          <a:p>
            <a:pPr lvl="1"/>
            <a:endParaRPr lang="de-AT" sz="1800" dirty="0"/>
          </a:p>
          <a:p>
            <a:pPr lvl="1"/>
            <a:endParaRPr lang="de-AT" sz="1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1" y="1535739"/>
            <a:ext cx="8604448" cy="14901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" y="1280604"/>
            <a:ext cx="8604447" cy="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4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Tipps</a:t>
            </a:r>
            <a:r>
              <a:rPr lang="en-US" altLang="ko-KR" dirty="0">
                <a:solidFill>
                  <a:schemeClr val="accent1"/>
                </a:solidFill>
              </a:rPr>
              <a:t> &amp; Tricks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1235224"/>
            <a:ext cx="8229600" cy="35687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LV-Planer</a:t>
            </a:r>
          </a:p>
          <a:p>
            <a:r>
              <a:rPr lang="de-DE" sz="1800" dirty="0" err="1"/>
              <a:t>ProfCheck</a:t>
            </a:r>
            <a:endParaRPr lang="de-DE" sz="1800" dirty="0"/>
          </a:p>
          <a:p>
            <a:r>
              <a:rPr lang="de-DE" sz="1800" dirty="0"/>
              <a:t>Winteruni (Februar) bzw. Sommeruni (September):</a:t>
            </a:r>
          </a:p>
          <a:p>
            <a:pPr lvl="1"/>
            <a:r>
              <a:rPr lang="de-DE" sz="1600" dirty="0"/>
              <a:t>PIs der Sommer-/Winteruni zählen noch zum vorigen Semester (September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 SS, Februar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WS)</a:t>
            </a:r>
          </a:p>
          <a:p>
            <a:pPr lvl="1"/>
            <a:r>
              <a:rPr lang="de-DE" sz="1600" dirty="0"/>
              <a:t>LVPs zählen jedoch zum neu beginnenden Semester (September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WS,           Februar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SS) </a:t>
            </a:r>
          </a:p>
          <a:p>
            <a:pPr lvl="1"/>
            <a:r>
              <a:rPr lang="de-DE" sz="1600" dirty="0">
                <a:solidFill>
                  <a:srgbClr val="FF0000"/>
                </a:solidFill>
              </a:rPr>
              <a:t>Achtung!!!</a:t>
            </a:r>
            <a:r>
              <a:rPr lang="de-DE" sz="1600" dirty="0"/>
              <a:t> Für das Finanzamt gelten andere Bestimmungen!!!</a:t>
            </a:r>
          </a:p>
          <a:p>
            <a:pPr marL="457200" lvl="1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	</a:t>
            </a:r>
            <a:r>
              <a:rPr lang="de-DE" sz="1600" dirty="0"/>
              <a:t> Sozialbroschüre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Unser </a:t>
            </a:r>
            <a:r>
              <a:rPr lang="en-US" altLang="ko-KR" dirty="0" err="1">
                <a:solidFill>
                  <a:schemeClr val="accent1"/>
                </a:solidFill>
              </a:rPr>
              <a:t>perfekter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Fahrplan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661442"/>
            <a:ext cx="7200800" cy="288032"/>
          </a:xfrm>
        </p:spPr>
        <p:txBody>
          <a:bodyPr/>
          <a:lstStyle/>
          <a:p>
            <a:pPr lvl="0"/>
            <a:r>
              <a:rPr lang="en-US" altLang="ko-KR" dirty="0" err="1"/>
              <a:t>WiRe</a:t>
            </a:r>
            <a:r>
              <a:rPr lang="en-US" altLang="ko-KR" dirty="0"/>
              <a:t> &amp; </a:t>
            </a:r>
            <a:r>
              <a:rPr lang="en-US" altLang="ko-KR" dirty="0" err="1"/>
              <a:t>WiSo</a:t>
            </a:r>
            <a:endParaRPr lang="en-US" altLang="ko-KR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26146"/>
              </p:ext>
            </p:extLst>
          </p:nvPr>
        </p:nvGraphicFramePr>
        <p:xfrm>
          <a:off x="452802" y="1082064"/>
          <a:ext cx="8305800" cy="2819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1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PW</a:t>
                      </a:r>
                      <a:endParaRPr lang="de-A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WiSo</a:t>
                      </a:r>
                      <a:endParaRPr lang="de-A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WiRe</a:t>
                      </a:r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5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Winter-Uni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ym typeface="Wingdings" panose="05000000000000000000" pitchFamily="2" charset="2"/>
                        </a:rPr>
                        <a:t>Statistik</a:t>
                      </a:r>
                      <a:r>
                        <a:rPr lang="de-DE" sz="1600" dirty="0">
                          <a:sym typeface="Wingdings" panose="05000000000000000000" pitchFamily="2" charset="2"/>
                        </a:rPr>
                        <a:t>/Mikro/Makro</a:t>
                      </a:r>
                    </a:p>
                    <a:p>
                      <a:pPr algn="ctr"/>
                      <a:endParaRPr lang="de-AT" sz="16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ym typeface="Wingdings" panose="05000000000000000000" pitchFamily="2" charset="2"/>
                        </a:rPr>
                        <a:t>Statistik/</a:t>
                      </a:r>
                      <a:r>
                        <a:rPr lang="de-DE" sz="1600" b="0" dirty="0" err="1">
                          <a:sym typeface="Wingdings" panose="05000000000000000000" pitchFamily="2" charset="2"/>
                        </a:rPr>
                        <a:t>WiPol</a:t>
                      </a:r>
                      <a:endParaRPr lang="de-DE" sz="1600" b="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05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März</a:t>
                      </a:r>
                      <a:endParaRPr lang="de-A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WPR I + </a:t>
                      </a:r>
                      <a:r>
                        <a:rPr lang="de-DE" sz="1600" baseline="0" dirty="0"/>
                        <a:t>IBC</a:t>
                      </a:r>
                      <a:endParaRPr lang="de-DE" sz="160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GLZR</a:t>
                      </a:r>
                      <a:endParaRPr lang="de-AT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269041"/>
                  </a:ext>
                </a:extLst>
              </a:tr>
              <a:tr h="45805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Mai</a:t>
                      </a:r>
                      <a:endParaRPr lang="de-A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AMC I </a:t>
                      </a:r>
                      <a:r>
                        <a:rPr lang="de-DE" sz="1600" dirty="0"/>
                        <a:t>+ </a:t>
                      </a:r>
                      <a:r>
                        <a:rPr lang="de-DE" sz="1600" b="1" dirty="0"/>
                        <a:t>BIS </a:t>
                      </a:r>
                      <a:endParaRPr lang="de-AT" sz="1600" b="1" kern="1200" dirty="0">
                        <a:solidFill>
                          <a:srgbClr val="00B0F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AMC I + BW Wahlfach</a:t>
                      </a:r>
                      <a:endParaRPr lang="de-AT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05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J</a:t>
                      </a:r>
                      <a:r>
                        <a:rPr lang="de-AT" sz="1600" b="1" dirty="0"/>
                        <a:t>uni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AMC II</a:t>
                      </a:r>
                      <a:r>
                        <a:rPr lang="de-DE" sz="1600" dirty="0"/>
                        <a:t> </a:t>
                      </a:r>
                      <a:r>
                        <a:rPr lang="de-DE" sz="1600" baseline="0" dirty="0"/>
                        <a:t>+ </a:t>
                      </a:r>
                      <a:r>
                        <a:rPr lang="de-DE" sz="1600" b="0" dirty="0" err="1"/>
                        <a:t>ZuWi</a:t>
                      </a:r>
                      <a:r>
                        <a:rPr lang="de-DE" sz="1600" b="0" dirty="0"/>
                        <a:t> I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AMC II</a:t>
                      </a:r>
                      <a:r>
                        <a:rPr lang="de-DE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BW Wahlfach + IBC</a:t>
                      </a:r>
                      <a:endParaRPr lang="de-A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05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Sommer-Uni</a:t>
                      </a:r>
                      <a:endParaRPr lang="de-A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AMC II</a:t>
                      </a:r>
                      <a:r>
                        <a:rPr lang="de-DE" sz="1600" b="1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de-AT" sz="16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/>
                        <a:t>WiPol</a:t>
                      </a:r>
                      <a:r>
                        <a:rPr lang="de-DE" sz="1600" b="0" dirty="0"/>
                        <a:t>/</a:t>
                      </a:r>
                      <a:r>
                        <a:rPr lang="de-DE" sz="1600" b="0"/>
                        <a:t>GrwA</a:t>
                      </a:r>
                      <a:endParaRPr lang="de-AT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14050" y="3799763"/>
            <a:ext cx="8244552" cy="1243682"/>
            <a:chOff x="152148" y="3638339"/>
            <a:chExt cx="8796461" cy="1885511"/>
          </a:xfrm>
        </p:grpSpPr>
        <p:sp>
          <p:nvSpPr>
            <p:cNvPr id="8" name="Inhaltsplatzhalter 2"/>
            <p:cNvSpPr txBox="1">
              <a:spLocks noChangeAspect="1"/>
            </p:cNvSpPr>
            <p:nvPr/>
          </p:nvSpPr>
          <p:spPr>
            <a:xfrm>
              <a:off x="152148" y="3638339"/>
              <a:ext cx="4378834" cy="1622424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de-DE" sz="1400" b="1" dirty="0"/>
                <a:t>PI/VUE-Anmeldung</a:t>
              </a:r>
              <a:r>
                <a:rPr lang="de-DE" sz="1400" dirty="0"/>
                <a:t>:</a:t>
              </a:r>
            </a:p>
            <a:p>
              <a:pPr lvl="1">
                <a:buFont typeface="Symbol" panose="05050102010706020507" pitchFamily="18" charset="2"/>
                <a:buChar char="-"/>
              </a:pPr>
              <a:r>
                <a:rPr lang="de-DE" sz="1400" b="1" dirty="0"/>
                <a:t>Statistik</a:t>
              </a:r>
            </a:p>
            <a:p>
              <a:pPr lvl="1">
                <a:buFont typeface="Symbol" panose="05050102010706020507" pitchFamily="18" charset="2"/>
                <a:buChar char="-"/>
              </a:pPr>
              <a:r>
                <a:rPr lang="de-DE" sz="1400" dirty="0"/>
                <a:t>ZuWi I</a:t>
              </a:r>
            </a:p>
            <a:p>
              <a:pPr lvl="1">
                <a:buFont typeface="Symbol" panose="05050102010706020507" pitchFamily="18" charset="2"/>
                <a:buChar char="-"/>
              </a:pPr>
              <a:r>
                <a:rPr lang="de-DE" sz="1400" dirty="0"/>
                <a:t>Mikro/Makro</a:t>
              </a:r>
            </a:p>
            <a:p>
              <a:pPr lvl="1">
                <a:buFont typeface="Symbol" panose="05050102010706020507" pitchFamily="18" charset="2"/>
                <a:buChar char="-"/>
              </a:pPr>
              <a:endParaRPr lang="de-DE" sz="1400" dirty="0"/>
            </a:p>
          </p:txBody>
        </p:sp>
        <p:sp>
          <p:nvSpPr>
            <p:cNvPr id="9" name="Inhaltsplatzhalter 2"/>
            <p:cNvSpPr txBox="1">
              <a:spLocks noChangeAspect="1"/>
            </p:cNvSpPr>
            <p:nvPr/>
          </p:nvSpPr>
          <p:spPr>
            <a:xfrm>
              <a:off x="4729034" y="3638339"/>
              <a:ext cx="4219575" cy="16224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400" b="1" dirty="0"/>
                <a:t>PI/VUE-Anmeldung</a:t>
              </a:r>
              <a:r>
                <a:rPr lang="de-DE" sz="1400" dirty="0"/>
                <a:t>: </a:t>
              </a:r>
            </a:p>
            <a:p>
              <a:pPr lvl="1"/>
              <a:r>
                <a:rPr lang="de-DE" sz="1400" b="1" dirty="0"/>
                <a:t>Statistik </a:t>
              </a:r>
              <a:endParaRPr lang="de-DE" sz="1400" dirty="0"/>
            </a:p>
            <a:p>
              <a:pPr lvl="1"/>
              <a:r>
                <a:rPr lang="de-DE" sz="1400" dirty="0" err="1"/>
                <a:t>WiPol</a:t>
              </a:r>
              <a:endParaRPr lang="de-DE" sz="1400" dirty="0"/>
            </a:p>
            <a:p>
              <a:pPr lvl="1"/>
              <a:r>
                <a:rPr lang="de-DE" sz="1400" b="1" dirty="0"/>
                <a:t>BW-Fach </a:t>
              </a:r>
              <a:r>
                <a:rPr lang="de-DE" sz="1400" dirty="0"/>
                <a:t>(PI)</a:t>
              </a:r>
              <a:endParaRPr lang="de-DE" sz="1600" dirty="0"/>
            </a:p>
          </p:txBody>
        </p:sp>
        <p:cxnSp>
          <p:nvCxnSpPr>
            <p:cNvPr id="10" name="Gerader Verbinder 6"/>
            <p:cNvCxnSpPr>
              <a:cxnSpLocks noChangeAspect="1"/>
            </p:cNvCxnSpPr>
            <p:nvPr/>
          </p:nvCxnSpPr>
          <p:spPr>
            <a:xfrm>
              <a:off x="4517704" y="3695310"/>
              <a:ext cx="13277" cy="18285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058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WiRe</a:t>
            </a:r>
            <a:r>
              <a:rPr lang="en-US" altLang="ko-KR" dirty="0">
                <a:solidFill>
                  <a:schemeClr val="accent1"/>
                </a:solidFill>
              </a:rPr>
              <a:t> 2016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 &amp; PI</a:t>
            </a: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1235224"/>
            <a:ext cx="8229600" cy="34967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Zivilrecht für Fortgeschrittene (Privatrechtsblock):</a:t>
            </a:r>
          </a:p>
          <a:p>
            <a:pPr lvl="1"/>
            <a:r>
              <a:rPr lang="de-DE" sz="1800" dirty="0"/>
              <a:t>Zusatzangebot (gleichzeitig besuchen):</a:t>
            </a:r>
          </a:p>
          <a:p>
            <a:pPr lvl="2"/>
            <a:r>
              <a:rPr lang="de-DE" sz="1800" dirty="0"/>
              <a:t>Fachprüfungsvorbereitungskurse (FPV) - 3 aufbauende Kurse pro  Semester</a:t>
            </a:r>
          </a:p>
          <a:p>
            <a:pPr lvl="2"/>
            <a:r>
              <a:rPr lang="de-DE" sz="1800" dirty="0" err="1"/>
              <a:t>Klausurenkurse</a:t>
            </a:r>
            <a:endParaRPr lang="de-DE" sz="1800" dirty="0"/>
          </a:p>
          <a:p>
            <a:pPr marL="914400" lvl="2" indent="0">
              <a:buNone/>
            </a:pPr>
            <a:endParaRPr lang="de-DE" sz="1800" dirty="0"/>
          </a:p>
          <a:p>
            <a:pPr lvl="1"/>
            <a:r>
              <a:rPr lang="de-DE" sz="1800" dirty="0"/>
              <a:t>Im </a:t>
            </a:r>
            <a:r>
              <a:rPr lang="de-DE" sz="1800" u="sng" dirty="0"/>
              <a:t>Privatrechtsblock</a:t>
            </a:r>
            <a:r>
              <a:rPr lang="de-DE" sz="1800" dirty="0"/>
              <a:t> (Zivilrecht, Unternehmensrecht, Wettbewerbsrecht)    </a:t>
            </a:r>
            <a:r>
              <a:rPr lang="de-DE" sz="1800" u="sng" dirty="0"/>
              <a:t>nicht alles gleichzeitig</a:t>
            </a:r>
            <a:r>
              <a:rPr lang="de-DE" sz="1800" dirty="0"/>
              <a:t> belegen</a:t>
            </a:r>
          </a:p>
          <a:p>
            <a:pPr lvl="1"/>
            <a:endParaRPr lang="de-DE" sz="1800" dirty="0"/>
          </a:p>
          <a:p>
            <a:r>
              <a:rPr lang="de-DE" sz="1800" dirty="0">
                <a:solidFill>
                  <a:srgbClr val="FF0000"/>
                </a:solidFill>
              </a:rPr>
              <a:t>Achtung!!!</a:t>
            </a:r>
            <a:r>
              <a:rPr lang="de-DE" sz="1800" dirty="0"/>
              <a:t> Unterschiedliche Voraussetzungen für Hauptstudium und SBWLs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4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SBWLs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1235224"/>
            <a:ext cx="8229600" cy="35687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Umfassen 20 ECTS</a:t>
            </a:r>
          </a:p>
          <a:p>
            <a:pPr lvl="1"/>
            <a:r>
              <a:rPr lang="de-DE" sz="1600" dirty="0"/>
              <a:t>Ausnahme: Cross </a:t>
            </a:r>
            <a:r>
              <a:rPr lang="de-DE" sz="1600" dirty="0" err="1"/>
              <a:t>Functional</a:t>
            </a:r>
            <a:r>
              <a:rPr lang="de-DE" sz="1600" dirty="0"/>
              <a:t> Management (40 ECTS) = 2 SBWLs</a:t>
            </a:r>
          </a:p>
          <a:p>
            <a:pPr lvl="1"/>
            <a:r>
              <a:rPr lang="de-DE" sz="1400" dirty="0"/>
              <a:t>2 SBWLs: BW, IBW, </a:t>
            </a:r>
            <a:r>
              <a:rPr lang="de-DE" sz="1400" dirty="0" err="1"/>
              <a:t>Winf</a:t>
            </a:r>
            <a:endParaRPr lang="de-DE" sz="1400" dirty="0"/>
          </a:p>
          <a:p>
            <a:pPr lvl="1"/>
            <a:r>
              <a:rPr lang="de-DE" sz="1400" dirty="0"/>
              <a:t>1 SBWL: </a:t>
            </a:r>
            <a:r>
              <a:rPr lang="de-DE" sz="1400" dirty="0" err="1"/>
              <a:t>WiRe</a:t>
            </a:r>
            <a:endParaRPr lang="de-DE" sz="1400" dirty="0"/>
          </a:p>
          <a:p>
            <a:pPr lvl="1"/>
            <a:r>
              <a:rPr lang="de-DE" sz="1400" dirty="0"/>
              <a:t>Keine SBWL: VWL/</a:t>
            </a:r>
            <a:r>
              <a:rPr lang="de-DE" sz="1400" dirty="0" err="1"/>
              <a:t>SozÖk</a:t>
            </a:r>
            <a:r>
              <a:rPr lang="de-DE" sz="1400" dirty="0"/>
              <a:t> (stattdessen Spezialisierungsgebiete)</a:t>
            </a:r>
            <a:endParaRPr lang="de-DE" sz="1200" dirty="0"/>
          </a:p>
          <a:p>
            <a:r>
              <a:rPr lang="de-DE" sz="1800" dirty="0"/>
              <a:t>Auswahl aus 30 Spezialisierungen </a:t>
            </a:r>
          </a:p>
          <a:p>
            <a:r>
              <a:rPr lang="de-DE" sz="1800" dirty="0"/>
              <a:t>Unterschiedliche Aufnahmeverfahren</a:t>
            </a:r>
          </a:p>
          <a:p>
            <a:pPr lvl="1"/>
            <a:r>
              <a:rPr lang="de-DE" sz="1600" dirty="0"/>
              <a:t>Aufnahmetests, Notenschnitt, Bewerbungsschreiben, Studienfortschritt</a:t>
            </a:r>
          </a:p>
          <a:p>
            <a:r>
              <a:rPr lang="de-DE" sz="1800" dirty="0"/>
              <a:t>Anmeldung zu Arbeitsgruppen (AG)</a:t>
            </a:r>
          </a:p>
          <a:p>
            <a:r>
              <a:rPr lang="de-DE" sz="1800" dirty="0"/>
              <a:t>Nach positivem Anmeldeverfahren Anmeldung zu Kurs I</a:t>
            </a:r>
          </a:p>
          <a:p>
            <a:pPr lvl="1"/>
            <a:r>
              <a:rPr lang="de-DE" sz="1400" dirty="0"/>
              <a:t>Kurs I sofort absolvieren, damit man in der SBWL bleibt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661442"/>
            <a:ext cx="7200800" cy="288032"/>
          </a:xfrm>
        </p:spPr>
        <p:txBody>
          <a:bodyPr/>
          <a:lstStyle/>
          <a:p>
            <a:pPr lvl="0"/>
            <a:r>
              <a:rPr lang="en-US" altLang="ko-KR" dirty="0" err="1"/>
              <a:t>Spezielle</a:t>
            </a:r>
            <a:r>
              <a:rPr lang="en-US" altLang="ko-KR" dirty="0"/>
              <a:t> </a:t>
            </a:r>
            <a:r>
              <a:rPr lang="en-US" altLang="ko-KR" dirty="0" err="1"/>
              <a:t>Betriebswirtschaftslehre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699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34644" y="1123906"/>
            <a:ext cx="5472609" cy="1460509"/>
            <a:chOff x="3131839" y="1386347"/>
            <a:chExt cx="5472609" cy="1460509"/>
          </a:xfrm>
        </p:grpSpPr>
        <p:sp>
          <p:nvSpPr>
            <p:cNvPr id="5" name="Oval 4"/>
            <p:cNvSpPr/>
            <p:nvPr/>
          </p:nvSpPr>
          <p:spPr>
            <a:xfrm>
              <a:off x="3131840" y="1386347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95936" y="1490788"/>
              <a:ext cx="4608512" cy="1356068"/>
              <a:chOff x="803640" y="3413781"/>
              <a:chExt cx="2059657" cy="70134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03640" y="3506259"/>
                <a:ext cx="2059657" cy="608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Vorlesungstypen</a:t>
                </a:r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VVZ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LPIS + LV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Anmeldungen</a:t>
                </a:r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Der “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perfekte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”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Fahrplan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3640" y="3413781"/>
                <a:ext cx="2059657" cy="1750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CBK </a:t>
                </a:r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sym typeface="Wingdings"/>
                  </a:rPr>
                  <a:t> Was </a:t>
                </a:r>
                <a:r>
                  <a:rPr lang="en-US" altLang="ko-KR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sym typeface="Wingdings"/>
                  </a:rPr>
                  <a:t>erwartet</a:t>
                </a:r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sym typeface="Wingdings"/>
                  </a:rPr>
                  <a:t> </a:t>
                </a:r>
                <a:r>
                  <a:rPr lang="en-US" altLang="ko-KR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sym typeface="Wingdings"/>
                  </a:rPr>
                  <a:t>euch</a:t>
                </a:r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sym typeface="Wingdings"/>
                  </a:rPr>
                  <a:t>?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131839" y="1515555"/>
              <a:ext cx="7200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1760" y="2467459"/>
            <a:ext cx="5471867" cy="922016"/>
            <a:chOff x="2195736" y="2902945"/>
            <a:chExt cx="5471867" cy="922016"/>
          </a:xfrm>
        </p:grpSpPr>
        <p:sp>
          <p:nvSpPr>
            <p:cNvPr id="6" name="Oval 5"/>
            <p:cNvSpPr/>
            <p:nvPr/>
          </p:nvSpPr>
          <p:spPr>
            <a:xfrm>
              <a:off x="2195738" y="291302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59091" y="2902945"/>
              <a:ext cx="4608512" cy="922016"/>
              <a:chOff x="803640" y="3332058"/>
              <a:chExt cx="2059657" cy="74024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03640" y="3549085"/>
                <a:ext cx="205965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SBWLs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Auslandssemester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3640" y="3332058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Weitere</a:t>
                </a:r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Stationen</a:t>
                </a:r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in </a:t>
                </a:r>
                <a:r>
                  <a:rPr lang="en-US" altLang="ko-KR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Eurem</a:t>
                </a:r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Studium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195736" y="3042235"/>
              <a:ext cx="7200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35696" y="3363293"/>
            <a:ext cx="5472608" cy="720080"/>
            <a:chOff x="1691676" y="3656583"/>
            <a:chExt cx="5472608" cy="720080"/>
          </a:xfrm>
        </p:grpSpPr>
        <p:sp>
          <p:nvSpPr>
            <p:cNvPr id="18" name="TextBox 17"/>
            <p:cNvSpPr txBox="1"/>
            <p:nvPr/>
          </p:nvSpPr>
          <p:spPr>
            <a:xfrm>
              <a:off x="2555772" y="3846519"/>
              <a:ext cx="460851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Tipps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Tricks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91676" y="3656583"/>
              <a:ext cx="720084" cy="720080"/>
              <a:chOff x="1643673" y="3804267"/>
              <a:chExt cx="720084" cy="72008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643677" y="3804267"/>
                <a:ext cx="720080" cy="72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43673" y="3933473"/>
                <a:ext cx="72008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331640" y="4299942"/>
            <a:ext cx="5472609" cy="720080"/>
            <a:chOff x="1188362" y="4380750"/>
            <a:chExt cx="5472609" cy="720080"/>
          </a:xfrm>
        </p:grpSpPr>
        <p:sp>
          <p:nvSpPr>
            <p:cNvPr id="29" name="TextBox 28"/>
            <p:cNvSpPr txBox="1"/>
            <p:nvPr/>
          </p:nvSpPr>
          <p:spPr>
            <a:xfrm>
              <a:off x="2052459" y="4571934"/>
              <a:ext cx="460851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Individuelle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Beratung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88362" y="4380750"/>
              <a:ext cx="720086" cy="720080"/>
              <a:chOff x="1333867" y="4581597"/>
              <a:chExt cx="720086" cy="72008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333873" y="4581597"/>
                <a:ext cx="720080" cy="7200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33867" y="4710801"/>
                <a:ext cx="72008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Auslandssemester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1235224"/>
            <a:ext cx="8229600" cy="35687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Mögliche anrechenbare Kurse:</a:t>
            </a:r>
          </a:p>
          <a:p>
            <a:pPr lvl="1"/>
            <a:r>
              <a:rPr lang="de-DE" sz="1600" dirty="0"/>
              <a:t>Mikroökonomik</a:t>
            </a:r>
          </a:p>
          <a:p>
            <a:pPr lvl="1"/>
            <a:r>
              <a:rPr lang="de-DE" sz="1600" dirty="0"/>
              <a:t>Makroökonomik</a:t>
            </a:r>
          </a:p>
          <a:p>
            <a:pPr lvl="1"/>
            <a:r>
              <a:rPr lang="de-DE" sz="1600" dirty="0"/>
              <a:t>Zukunftsfähiges Wirtschaften II (</a:t>
            </a:r>
            <a:r>
              <a:rPr lang="de-DE" sz="1600" dirty="0" err="1"/>
              <a:t>iBW</a:t>
            </a:r>
            <a:r>
              <a:rPr lang="de-DE" sz="1600" dirty="0"/>
              <a:t>, BW)</a:t>
            </a:r>
          </a:p>
          <a:p>
            <a:pPr lvl="1"/>
            <a:r>
              <a:rPr lang="de-DE" sz="1600" dirty="0"/>
              <a:t>Wirtschaft- und Finanzpolitik (</a:t>
            </a:r>
            <a:r>
              <a:rPr lang="de-DE" sz="1600" dirty="0" err="1"/>
              <a:t>WiPol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Marketing</a:t>
            </a:r>
          </a:p>
          <a:p>
            <a:pPr lvl="1"/>
            <a:r>
              <a:rPr lang="de-DE" sz="1600" dirty="0"/>
              <a:t>Beschaffung, Logistik und Produktion (BLP)</a:t>
            </a:r>
          </a:p>
          <a:p>
            <a:pPr lvl="1"/>
            <a:r>
              <a:rPr lang="de-DE" sz="1600" dirty="0"/>
              <a:t>Finanzierung</a:t>
            </a:r>
          </a:p>
          <a:p>
            <a:pPr lvl="1"/>
            <a:r>
              <a:rPr lang="de-DE" sz="1600" dirty="0"/>
              <a:t>SBWL-Kurse</a:t>
            </a:r>
            <a:endParaRPr lang="de-DE" sz="16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Liste vom ZAS für jeweilige Uni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Voraussetzungen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für</a:t>
            </a:r>
            <a:r>
              <a:rPr lang="en-US" altLang="ko-KR" dirty="0">
                <a:solidFill>
                  <a:schemeClr val="accent1"/>
                </a:solidFill>
              </a:rPr>
              <a:t> SBWLs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>
          <a:xfrm>
            <a:off x="7452320" y="4515966"/>
            <a:ext cx="1543158" cy="46851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661442"/>
            <a:ext cx="7200800" cy="288032"/>
          </a:xfrm>
        </p:spPr>
        <p:txBody>
          <a:bodyPr/>
          <a:lstStyle/>
          <a:p>
            <a:pPr lvl="0"/>
            <a:r>
              <a:rPr lang="en-US" altLang="ko-KR" dirty="0" err="1"/>
              <a:t>WiSo</a:t>
            </a:r>
            <a:r>
              <a:rPr lang="en-US" altLang="ko-KR" dirty="0"/>
              <a:t> &amp; </a:t>
            </a:r>
            <a:r>
              <a:rPr lang="en-US" altLang="ko-KR" dirty="0" err="1"/>
              <a:t>WiRe</a:t>
            </a:r>
            <a:endParaRPr lang="en-US" altLang="ko-KR" dirty="0"/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74717"/>
              </p:ext>
            </p:extLst>
          </p:nvPr>
        </p:nvGraphicFramePr>
        <p:xfrm>
          <a:off x="323527" y="1180434"/>
          <a:ext cx="8424936" cy="32635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1104730784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3624436337"/>
                    </a:ext>
                  </a:extLst>
                </a:gridCol>
              </a:tblGrid>
              <a:tr h="503831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WiSo</a:t>
                      </a:r>
                      <a:r>
                        <a:rPr lang="de-DE" sz="2000" dirty="0"/>
                        <a:t> (2019)</a:t>
                      </a:r>
                      <a:endParaRPr lang="de-A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WiRe</a:t>
                      </a:r>
                      <a:r>
                        <a:rPr lang="de-DE" sz="2000" dirty="0"/>
                        <a:t> (2016)</a:t>
                      </a:r>
                      <a:endParaRPr lang="de-AT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449344"/>
                  </a:ext>
                </a:extLst>
              </a:tr>
              <a:tr h="503831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Allgemeine</a:t>
                      </a:r>
                      <a:r>
                        <a:rPr lang="de-DE" sz="2000" b="1" baseline="0" dirty="0"/>
                        <a:t> Voraussetzungen für das Hauptstudium</a:t>
                      </a:r>
                      <a:endParaRPr lang="de-AT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57668"/>
                  </a:ext>
                </a:extLst>
              </a:tr>
              <a:tr h="863784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27</a:t>
                      </a:r>
                      <a:r>
                        <a:rPr lang="de-DE" sz="2000" baseline="0" dirty="0"/>
                        <a:t> ECTS aus CBK</a:t>
                      </a:r>
                    </a:p>
                    <a:p>
                      <a:pPr algn="ctr"/>
                      <a:r>
                        <a:rPr lang="de-DE" sz="2000" baseline="0" dirty="0"/>
                        <a:t>(inkl. </a:t>
                      </a:r>
                      <a:r>
                        <a:rPr lang="de-DE" sz="2000" baseline="0" dirty="0">
                          <a:solidFill>
                            <a:srgbClr val="00B0F0"/>
                          </a:solidFill>
                        </a:rPr>
                        <a:t>AMC I</a:t>
                      </a:r>
                      <a:r>
                        <a:rPr lang="de-DE" sz="2000" baseline="0" dirty="0">
                          <a:solidFill>
                            <a:schemeClr val="dk1"/>
                          </a:solidFill>
                        </a:rPr>
                        <a:t> +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>
                          <a:solidFill>
                            <a:srgbClr val="00B0F0"/>
                          </a:solidFill>
                        </a:rPr>
                        <a:t>AMC II</a:t>
                      </a:r>
                      <a:r>
                        <a:rPr lang="de-DE" sz="2000" baseline="0" dirty="0"/>
                        <a:t> + </a:t>
                      </a:r>
                      <a:r>
                        <a:rPr lang="de-DE" sz="2000" baseline="0" dirty="0">
                          <a:solidFill>
                            <a:srgbClr val="00B0F0"/>
                          </a:solidFill>
                        </a:rPr>
                        <a:t>WPR I</a:t>
                      </a:r>
                      <a:r>
                        <a:rPr lang="de-DE" sz="2000" baseline="0" dirty="0"/>
                        <a:t>)</a:t>
                      </a:r>
                      <a:endParaRPr lang="de-AT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GLZR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572824"/>
                  </a:ext>
                </a:extLst>
              </a:tr>
              <a:tr h="503831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Zusätzliche Voraussetzungen für SBWLs</a:t>
                      </a:r>
                      <a:endParaRPr lang="de-AT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3764233"/>
                  </a:ext>
                </a:extLst>
              </a:tr>
              <a:tr h="88824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B0F0"/>
                          </a:solidFill>
                        </a:rPr>
                        <a:t>Statistik</a:t>
                      </a:r>
                      <a:r>
                        <a:rPr lang="de-DE" sz="2000" dirty="0"/>
                        <a:t> + </a:t>
                      </a:r>
                      <a:r>
                        <a:rPr lang="de-DE" sz="2000" dirty="0">
                          <a:solidFill>
                            <a:srgbClr val="00B0F0"/>
                          </a:solidFill>
                        </a:rPr>
                        <a:t>BIS I</a:t>
                      </a:r>
                      <a:endParaRPr lang="de-AT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B0F0"/>
                          </a:solidFill>
                        </a:rPr>
                        <a:t>AMC I</a:t>
                      </a:r>
                      <a:r>
                        <a:rPr lang="de-DE" sz="2000" dirty="0"/>
                        <a:t> + </a:t>
                      </a:r>
                      <a:r>
                        <a:rPr lang="de-DE" sz="2000" dirty="0">
                          <a:solidFill>
                            <a:srgbClr val="00B0F0"/>
                          </a:solidFill>
                        </a:rPr>
                        <a:t>AMC II</a:t>
                      </a:r>
                      <a:r>
                        <a:rPr lang="de-DE" sz="20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000" dirty="0"/>
                        <a:t>+ </a:t>
                      </a:r>
                      <a:r>
                        <a:rPr lang="de-DE" sz="2000" dirty="0">
                          <a:solidFill>
                            <a:srgbClr val="00B0F0"/>
                          </a:solidFill>
                        </a:rPr>
                        <a:t>Statistik</a:t>
                      </a:r>
                      <a:endParaRPr lang="de-DE" sz="2000" dirty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de-DE" sz="2000" dirty="0"/>
                        <a:t>+ </a:t>
                      </a:r>
                      <a:r>
                        <a:rPr lang="de-DE" sz="2000" dirty="0">
                          <a:solidFill>
                            <a:srgbClr val="00B0F0"/>
                          </a:solidFill>
                        </a:rPr>
                        <a:t>8 ECTS</a:t>
                      </a:r>
                      <a:r>
                        <a:rPr lang="de-DE" sz="2000" dirty="0"/>
                        <a:t> aus BWL/Mathematik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99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7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72211" y="1059582"/>
            <a:ext cx="2599282" cy="10801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2800" dirty="0" err="1">
                <a:latin typeface="+mj-lt"/>
              </a:rPr>
              <a:t>Fragen</a:t>
            </a:r>
            <a:r>
              <a:rPr lang="en-US" altLang="ko-KR" sz="2800" dirty="0">
                <a:latin typeface="+mj-lt"/>
              </a:rPr>
              <a:t> &amp; </a:t>
            </a:r>
            <a:r>
              <a:rPr lang="en-US" altLang="ko-KR" sz="2800" dirty="0" err="1">
                <a:latin typeface="+mj-lt"/>
              </a:rPr>
              <a:t>weitere</a:t>
            </a: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err="1">
                <a:latin typeface="+mj-lt"/>
              </a:rPr>
              <a:t>Infos</a:t>
            </a:r>
            <a:r>
              <a:rPr lang="en-US" altLang="ko-KR" sz="2800" dirty="0">
                <a:latin typeface="+mj-lt"/>
              </a:rPr>
              <a:t>: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36814" y="2139702"/>
            <a:ext cx="3470076" cy="2160240"/>
          </a:xfrm>
          <a:prstGeom prst="rect">
            <a:avLst/>
          </a:prstGeom>
        </p:spPr>
        <p:txBody>
          <a:bodyPr/>
          <a:lstStyle/>
          <a:p>
            <a:r>
              <a:rPr lang="de-AT" sz="1800" dirty="0">
                <a:hlinkClick r:id="rId2"/>
              </a:rPr>
              <a:t>beratung@oeh-wu.at</a:t>
            </a:r>
            <a:r>
              <a:rPr lang="de-AT" sz="1800" dirty="0"/>
              <a:t> oder </a:t>
            </a:r>
            <a:br>
              <a:rPr lang="de-AT" sz="1800" dirty="0"/>
            </a:br>
            <a:r>
              <a:rPr lang="de-AT" sz="1800" dirty="0"/>
              <a:t>+43 (1) 31336 5400</a:t>
            </a:r>
          </a:p>
          <a:p>
            <a:pPr marL="228600" lvl="2" indent="0">
              <a:buNone/>
            </a:pPr>
            <a:r>
              <a:rPr lang="de-AT" sz="1800" dirty="0"/>
              <a:t>  </a:t>
            </a:r>
          </a:p>
          <a:p>
            <a:r>
              <a:rPr lang="de-AT" sz="1800" dirty="0"/>
              <a:t>Broschüren der ÖH 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Vorlesungstypen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Lehrveranstaltungsprüfung</a:t>
            </a:r>
            <a:r>
              <a:rPr lang="en-US" altLang="ko-KR" dirty="0"/>
              <a:t> (LVP), </a:t>
            </a:r>
            <a:r>
              <a:rPr lang="en-US" altLang="ko-KR" dirty="0" err="1"/>
              <a:t>Prüfungsimmanente</a:t>
            </a:r>
            <a:r>
              <a:rPr lang="en-US" altLang="ko-KR" dirty="0"/>
              <a:t> </a:t>
            </a:r>
            <a:r>
              <a:rPr lang="en-US" altLang="ko-KR" dirty="0" err="1"/>
              <a:t>Lehrveranstaltung</a:t>
            </a:r>
            <a:r>
              <a:rPr lang="en-US" altLang="ko-KR" dirty="0"/>
              <a:t> (PI) und </a:t>
            </a:r>
            <a:r>
              <a:rPr lang="en-US" altLang="ko-KR" dirty="0" err="1"/>
              <a:t>Vorlesungsübung</a:t>
            </a:r>
            <a:r>
              <a:rPr lang="en-US" altLang="ko-KR" dirty="0"/>
              <a:t> (VUE)</a:t>
            </a:r>
          </a:p>
        </p:txBody>
      </p:sp>
      <p:sp>
        <p:nvSpPr>
          <p:cNvPr id="66" name="Oval 65"/>
          <p:cNvSpPr/>
          <p:nvPr/>
        </p:nvSpPr>
        <p:spPr>
          <a:xfrm>
            <a:off x="1173688" y="1525538"/>
            <a:ext cx="2721020" cy="2721020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Oval 66"/>
          <p:cNvSpPr/>
          <p:nvPr/>
        </p:nvSpPr>
        <p:spPr>
          <a:xfrm>
            <a:off x="1549015" y="1900865"/>
            <a:ext cx="1970363" cy="1970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5004048" y="1525536"/>
            <a:ext cx="2721020" cy="2721020"/>
            <a:chOff x="971599" y="2533402"/>
            <a:chExt cx="974451" cy="974451"/>
          </a:xfrm>
        </p:grpSpPr>
        <p:sp>
          <p:nvSpPr>
            <p:cNvPr id="73" name="Oval 72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7" name="Text Placeholder 1"/>
          <p:cNvSpPr txBox="1">
            <a:spLocks/>
          </p:cNvSpPr>
          <p:nvPr/>
        </p:nvSpPr>
        <p:spPr>
          <a:xfrm>
            <a:off x="1997525" y="2598012"/>
            <a:ext cx="1073341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LVP</a:t>
            </a:r>
            <a:endParaRPr lang="ko-KR" altLang="en-US" b="1" dirty="0"/>
          </a:p>
        </p:txBody>
      </p:sp>
      <p:sp>
        <p:nvSpPr>
          <p:cNvPr id="78" name="Text Placeholder 1"/>
          <p:cNvSpPr txBox="1">
            <a:spLocks/>
          </p:cNvSpPr>
          <p:nvPr/>
        </p:nvSpPr>
        <p:spPr>
          <a:xfrm>
            <a:off x="6056270" y="2598012"/>
            <a:ext cx="616572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/>
              <a:t>PI</a:t>
            </a:r>
            <a:endParaRPr lang="ko-KR" alt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088868" y="1525536"/>
            <a:ext cx="2721020" cy="2721020"/>
            <a:chOff x="971599" y="2533402"/>
            <a:chExt cx="974451" cy="974451"/>
          </a:xfrm>
        </p:grpSpPr>
        <p:sp>
          <p:nvSpPr>
            <p:cNvPr id="14" name="Oval 13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 Placeholder 1"/>
          <p:cNvSpPr txBox="1">
            <a:spLocks/>
          </p:cNvSpPr>
          <p:nvPr/>
        </p:nvSpPr>
        <p:spPr>
          <a:xfrm>
            <a:off x="3841741" y="2598012"/>
            <a:ext cx="1215269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/>
              <a:t>VUE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Lehrveranstaltungsprüfung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</a:t>
            </a:r>
          </a:p>
        </p:txBody>
      </p:sp>
      <p:sp>
        <p:nvSpPr>
          <p:cNvPr id="4" name="Block Arc 3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5453715"/>
              <a:gd name="adj3" fmla="val 116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4022"/>
              <a:gd name="adj3" fmla="val 11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90711"/>
              <a:gd name="adj3" fmla="val 115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Oval 7"/>
          <p:cNvSpPr/>
          <p:nvPr/>
        </p:nvSpPr>
        <p:spPr>
          <a:xfrm>
            <a:off x="1612996" y="4181155"/>
            <a:ext cx="246558" cy="24655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959905" y="1519416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59905" y="2077066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59905" y="2634716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9905" y="3192366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7744" y="1415209"/>
            <a:ext cx="648072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ym typeface="Wingdings"/>
              </a:rPr>
              <a:t>LV-</a:t>
            </a:r>
            <a:r>
              <a:rPr lang="en-US" dirty="0" err="1">
                <a:ln w="0"/>
                <a:sym typeface="Wingdings"/>
              </a:rPr>
              <a:t>Anmeldung</a:t>
            </a:r>
            <a:r>
              <a:rPr lang="en-US" dirty="0">
                <a:ln w="0"/>
                <a:sym typeface="Wingdings"/>
              </a:rPr>
              <a:t> optional (LPIS)</a:t>
            </a:r>
            <a:br>
              <a:rPr lang="en-US" dirty="0">
                <a:ln w="0"/>
                <a:sym typeface="Wingdings"/>
              </a:rPr>
            </a:br>
            <a:endParaRPr lang="en-US" dirty="0">
              <a:ln w="0"/>
              <a:sym typeface="Wingdings"/>
            </a:endParaRPr>
          </a:p>
          <a:p>
            <a:r>
              <a:rPr lang="en-US" dirty="0" err="1">
                <a:ln w="0"/>
              </a:rPr>
              <a:t>Keine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Anwesenheitspflicht</a:t>
            </a:r>
            <a:br>
              <a:rPr lang="en-US" dirty="0">
                <a:ln w="0"/>
              </a:rPr>
            </a:br>
            <a:endParaRPr lang="en-US" dirty="0">
              <a:ln w="0"/>
            </a:endParaRPr>
          </a:p>
          <a:p>
            <a:r>
              <a:rPr lang="en-US" dirty="0" err="1">
                <a:ln w="0"/>
              </a:rPr>
              <a:t>Größere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Studierendenzahl</a:t>
            </a:r>
            <a:endParaRPr lang="en-US" dirty="0">
              <a:ln w="0"/>
            </a:endParaRPr>
          </a:p>
          <a:p>
            <a:endParaRPr lang="en-US" dirty="0">
              <a:ln w="0"/>
            </a:endParaRPr>
          </a:p>
          <a:p>
            <a:r>
              <a:rPr lang="en-US" dirty="0" err="1">
                <a:ln w="0"/>
              </a:rPr>
              <a:t>Prüfungen</a:t>
            </a:r>
            <a:r>
              <a:rPr lang="en-US" dirty="0">
                <a:ln w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n w="0"/>
              </a:rPr>
              <a:t>	</a:t>
            </a:r>
            <a:r>
              <a:rPr lang="en-US" sz="1600" dirty="0">
                <a:ln w="0"/>
                <a:sym typeface="Wingdings"/>
              </a:rPr>
              <a:t> 3x/Semester </a:t>
            </a:r>
            <a:r>
              <a:rPr lang="en-US" sz="1600" dirty="0" err="1">
                <a:ln w="0"/>
                <a:sym typeface="Wingdings"/>
              </a:rPr>
              <a:t>innerhalb</a:t>
            </a:r>
            <a:r>
              <a:rPr lang="en-US" sz="1600" dirty="0">
                <a:ln w="0"/>
                <a:sym typeface="Wingdings"/>
              </a:rPr>
              <a:t> der </a:t>
            </a:r>
            <a:r>
              <a:rPr lang="en-US" sz="1600" dirty="0" err="1">
                <a:ln w="0"/>
                <a:sym typeface="Wingdings"/>
              </a:rPr>
              <a:t>Prüfungswochen</a:t>
            </a:r>
            <a:endParaRPr lang="en-US" sz="1600" dirty="0">
              <a:ln w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n w="0"/>
                <a:sym typeface="Wingdings"/>
              </a:rPr>
              <a:t>	 </a:t>
            </a:r>
            <a:r>
              <a:rPr lang="en-US" sz="1600" dirty="0" err="1">
                <a:ln w="0"/>
                <a:sym typeface="Wingdings"/>
              </a:rPr>
              <a:t>Selbständige</a:t>
            </a:r>
            <a:r>
              <a:rPr lang="en-US" sz="1600" dirty="0">
                <a:ln w="0"/>
                <a:sym typeface="Wingdings"/>
              </a:rPr>
              <a:t> </a:t>
            </a:r>
            <a:r>
              <a:rPr lang="en-US" sz="1600" dirty="0" err="1">
                <a:ln w="0"/>
                <a:sym typeface="Wingdings"/>
              </a:rPr>
              <a:t>Anmeldung</a:t>
            </a:r>
            <a:endParaRPr lang="en-US" sz="1600" dirty="0">
              <a:ln w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n w="0"/>
                <a:sym typeface="Wingdings"/>
              </a:rPr>
              <a:t>	 </a:t>
            </a:r>
            <a:r>
              <a:rPr lang="en-US" sz="1600" dirty="0" err="1">
                <a:ln w="0"/>
                <a:sym typeface="Wingdings"/>
              </a:rPr>
              <a:t>Vorläufige</a:t>
            </a:r>
            <a:r>
              <a:rPr lang="en-US" sz="1600" dirty="0">
                <a:ln w="0"/>
                <a:sym typeface="Wingdings"/>
              </a:rPr>
              <a:t> </a:t>
            </a:r>
            <a:r>
              <a:rPr lang="en-US" sz="1600" dirty="0" err="1">
                <a:ln w="0"/>
                <a:sym typeface="Wingdings"/>
              </a:rPr>
              <a:t>Prüfungstermine</a:t>
            </a:r>
            <a:r>
              <a:rPr lang="en-US" sz="1600" dirty="0">
                <a:ln w="0"/>
                <a:sym typeface="Wingdings"/>
              </a:rPr>
              <a:t> </a:t>
            </a:r>
            <a:r>
              <a:rPr lang="en-US" sz="1600" dirty="0" err="1">
                <a:ln w="0"/>
                <a:sym typeface="Wingdings"/>
              </a:rPr>
              <a:t>gibt</a:t>
            </a:r>
            <a:r>
              <a:rPr lang="en-US" sz="1600" dirty="0">
                <a:ln w="0"/>
                <a:sym typeface="Wingdings"/>
              </a:rPr>
              <a:t> es online</a:t>
            </a:r>
          </a:p>
        </p:txBody>
      </p:sp>
    </p:spTree>
    <p:extLst>
      <p:ext uri="{BB962C8B-B14F-4D97-AF65-F5344CB8AC3E}">
        <p14:creationId xmlns:p14="http://schemas.microsoft.com/office/powerpoint/2010/main" val="146818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Prüfungsimmanente</a:t>
            </a:r>
            <a:r>
              <a:rPr lang="en-US" altLang="ko-KR" dirty="0"/>
              <a:t> LV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PI</a:t>
            </a:r>
          </a:p>
        </p:txBody>
      </p:sp>
      <p:sp>
        <p:nvSpPr>
          <p:cNvPr id="4" name="Block Arc 3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5453715"/>
              <a:gd name="adj3" fmla="val 116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4022"/>
              <a:gd name="adj3" fmla="val 11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90711"/>
              <a:gd name="adj3" fmla="val 115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Oval 7"/>
          <p:cNvSpPr/>
          <p:nvPr/>
        </p:nvSpPr>
        <p:spPr>
          <a:xfrm>
            <a:off x="1612996" y="4181155"/>
            <a:ext cx="246558" cy="24655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959905" y="1519416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59905" y="2055862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59905" y="2881256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9905" y="3442011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34614" y="1445389"/>
            <a:ext cx="676875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ym typeface="Wingdings"/>
              </a:rPr>
              <a:t>Anmeldung unbedingt notwendig (LPIS)</a:t>
            </a:r>
            <a:br>
              <a:rPr lang="de-AT" dirty="0">
                <a:sym typeface="Wingdings"/>
              </a:rPr>
            </a:br>
            <a:endParaRPr lang="de-AT" dirty="0">
              <a:sym typeface="Wingdings"/>
            </a:endParaRPr>
          </a:p>
          <a:p>
            <a:r>
              <a:rPr lang="de-AT" b="1" dirty="0"/>
              <a:t>Anwesenheitspflicht</a:t>
            </a:r>
            <a:r>
              <a:rPr lang="de-AT" dirty="0"/>
              <a:t> </a:t>
            </a:r>
            <a:r>
              <a:rPr lang="de-AT" dirty="0">
                <a:sym typeface="Wingdings"/>
              </a:rPr>
              <a:t> Anwesenheitsrate wird vom</a:t>
            </a:r>
          </a:p>
          <a:p>
            <a:r>
              <a:rPr lang="de-AT" dirty="0">
                <a:sym typeface="Wingdings"/>
              </a:rPr>
              <a:t>Vortragenden bestimmt</a:t>
            </a:r>
            <a:endParaRPr lang="de-AT" b="1" dirty="0"/>
          </a:p>
          <a:p>
            <a:endParaRPr lang="de-AT" dirty="0"/>
          </a:p>
          <a:p>
            <a:r>
              <a:rPr lang="de-AT" dirty="0"/>
              <a:t>Eher kleinere Studierendenzahl (20-60)</a:t>
            </a:r>
          </a:p>
          <a:p>
            <a:endParaRPr lang="de-AT" dirty="0"/>
          </a:p>
          <a:p>
            <a:r>
              <a:rPr lang="de-AT" dirty="0"/>
              <a:t>Beurteilung: </a:t>
            </a:r>
            <a:r>
              <a:rPr lang="de-AT" b="1" dirty="0"/>
              <a:t>mind. 3 Teilleistungen</a:t>
            </a:r>
          </a:p>
          <a:p>
            <a:pPr>
              <a:lnSpc>
                <a:spcPct val="150000"/>
              </a:lnSpc>
            </a:pPr>
            <a:r>
              <a:rPr lang="de-AT" b="1" dirty="0"/>
              <a:t>	</a:t>
            </a:r>
            <a:r>
              <a:rPr lang="de-AT" sz="1600" dirty="0">
                <a:sym typeface="Wingdings"/>
              </a:rPr>
              <a:t> </a:t>
            </a:r>
            <a:r>
              <a:rPr lang="de-AT" sz="1600" dirty="0"/>
              <a:t>Klausur, Präsentation, Mitarbeit, Hausübungen</a:t>
            </a:r>
          </a:p>
          <a:p>
            <a:pPr>
              <a:lnSpc>
                <a:spcPct val="150000"/>
              </a:lnSpc>
            </a:pPr>
            <a:r>
              <a:rPr lang="de-AT" sz="1600" dirty="0"/>
              <a:t>	</a:t>
            </a:r>
            <a:r>
              <a:rPr lang="de-AT" sz="1600" dirty="0">
                <a:sym typeface="Wingdings"/>
              </a:rPr>
              <a:t> E</a:t>
            </a:r>
            <a:r>
              <a:rPr lang="de-AT" sz="1600" dirty="0"/>
              <a:t>ntweder vom Institut oder Vortragenden festgelegt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Vorlesungsübung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VUE</a:t>
            </a:r>
          </a:p>
        </p:txBody>
      </p:sp>
      <p:sp>
        <p:nvSpPr>
          <p:cNvPr id="4" name="Block Arc 3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5453715"/>
              <a:gd name="adj3" fmla="val 116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4022"/>
              <a:gd name="adj3" fmla="val 11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90711"/>
              <a:gd name="adj3" fmla="val 115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Oval 7"/>
          <p:cNvSpPr/>
          <p:nvPr/>
        </p:nvSpPr>
        <p:spPr>
          <a:xfrm>
            <a:off x="1612996" y="4181155"/>
            <a:ext cx="246558" cy="24655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959905" y="1519416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59905" y="2077066"/>
            <a:ext cx="221420" cy="221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59905" y="2634716"/>
            <a:ext cx="221420" cy="221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7744" y="1415209"/>
            <a:ext cx="67687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ym typeface="Wingdings"/>
              </a:rPr>
              <a:t>Anmeldung unbedingt notwendig (LPIS)</a:t>
            </a:r>
            <a:br>
              <a:rPr lang="de-AT" dirty="0">
                <a:sym typeface="Wingdings"/>
              </a:rPr>
            </a:br>
            <a:endParaRPr lang="de-AT" dirty="0">
              <a:sym typeface="Wingdings"/>
            </a:endParaRPr>
          </a:p>
          <a:p>
            <a:r>
              <a:rPr lang="de-AT" b="1" dirty="0"/>
              <a:t>Anwesenheitspflicht</a:t>
            </a:r>
            <a:r>
              <a:rPr lang="de-AT" dirty="0"/>
              <a:t> </a:t>
            </a:r>
            <a:r>
              <a:rPr lang="de-AT" dirty="0">
                <a:sym typeface="Wingdings"/>
              </a:rPr>
              <a:t> reduziert im Vergleich zu PIs</a:t>
            </a:r>
            <a:br>
              <a:rPr lang="de-AT" b="1" dirty="0"/>
            </a:br>
            <a:endParaRPr lang="de-AT" dirty="0"/>
          </a:p>
          <a:p>
            <a:r>
              <a:rPr lang="de-AT" dirty="0"/>
              <a:t>Beurteilung: </a:t>
            </a:r>
            <a:r>
              <a:rPr lang="de-AT" b="1" dirty="0"/>
              <a:t>mind. 2 Teilleistungen:</a:t>
            </a:r>
          </a:p>
          <a:p>
            <a:pPr>
              <a:lnSpc>
                <a:spcPct val="150000"/>
              </a:lnSpc>
            </a:pPr>
            <a:r>
              <a:rPr lang="de-AT" b="1" dirty="0"/>
              <a:t>	</a:t>
            </a:r>
            <a:r>
              <a:rPr lang="de-AT" sz="1600" dirty="0">
                <a:sym typeface="Wingdings"/>
              </a:rPr>
              <a:t> </a:t>
            </a:r>
            <a:r>
              <a:rPr lang="de-AT" sz="1600" dirty="0"/>
              <a:t>Klausur, Präsentation, Mitarbeit, Hausübungen</a:t>
            </a:r>
          </a:p>
          <a:p>
            <a:pPr>
              <a:lnSpc>
                <a:spcPct val="150000"/>
              </a:lnSpc>
            </a:pPr>
            <a:r>
              <a:rPr lang="de-AT" sz="1600" dirty="0"/>
              <a:t>	</a:t>
            </a:r>
            <a:r>
              <a:rPr lang="de-AT" sz="1600" dirty="0">
                <a:sym typeface="Wingdings"/>
              </a:rPr>
              <a:t> E</a:t>
            </a:r>
            <a:r>
              <a:rPr lang="de-AT" sz="1600" dirty="0"/>
              <a:t>ntweder vom Institut oder Vortragenden festgelegt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Vorlesungsverzeichnis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VVZ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568" y="1635646"/>
            <a:ext cx="657718" cy="2625825"/>
            <a:chOff x="514959" y="1481410"/>
            <a:chExt cx="657718" cy="2625825"/>
          </a:xfrm>
        </p:grpSpPr>
        <p:sp>
          <p:nvSpPr>
            <p:cNvPr id="21" name="Trapezoid 13"/>
            <p:cNvSpPr/>
            <p:nvPr/>
          </p:nvSpPr>
          <p:spPr>
            <a:xfrm>
              <a:off x="539552" y="1481410"/>
              <a:ext cx="608532" cy="514550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18"/>
            <p:cNvSpPr/>
            <p:nvPr/>
          </p:nvSpPr>
          <p:spPr>
            <a:xfrm>
              <a:off x="514959" y="2527896"/>
              <a:ext cx="657718" cy="522571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ounded Rectangle 7"/>
            <p:cNvSpPr/>
            <p:nvPr/>
          </p:nvSpPr>
          <p:spPr>
            <a:xfrm>
              <a:off x="692182" y="3582403"/>
              <a:ext cx="303271" cy="524832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Inhaltsplatzhalter 2"/>
          <p:cNvSpPr txBox="1">
            <a:spLocks/>
          </p:cNvSpPr>
          <p:nvPr/>
        </p:nvSpPr>
        <p:spPr>
          <a:xfrm>
            <a:off x="1691680" y="1444985"/>
            <a:ext cx="7128792" cy="3142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Vorlesungen während des Semesters</a:t>
            </a:r>
          </a:p>
          <a:p>
            <a:pPr lvl="1"/>
            <a:r>
              <a:rPr lang="de-DE" sz="1600" dirty="0"/>
              <a:t>Reguläre Vorlesungen </a:t>
            </a:r>
          </a:p>
          <a:p>
            <a:pPr lvl="1"/>
            <a:r>
              <a:rPr lang="de-DE" sz="1600" dirty="0"/>
              <a:t>Zusatzangebote (z.B. Prüfungsvorbereitungskurse)</a:t>
            </a:r>
            <a:br>
              <a:rPr lang="de-DE" sz="1600" dirty="0"/>
            </a:br>
            <a:endParaRPr lang="de-DE" sz="1600" dirty="0"/>
          </a:p>
          <a:p>
            <a:r>
              <a:rPr lang="de-DE" sz="1800" dirty="0"/>
              <a:t>Sommer-/(Oster-/)Winteruniangebot </a:t>
            </a:r>
            <a:r>
              <a:rPr lang="de-DE" sz="1800" dirty="0">
                <a:sym typeface="Wingdings" panose="05000000000000000000" pitchFamily="2" charset="2"/>
              </a:rPr>
              <a:t></a:t>
            </a:r>
            <a:r>
              <a:rPr lang="de-DE" sz="1800" dirty="0"/>
              <a:t> Studienbeschleunigungs-programm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 err="1"/>
              <a:t>Bridging</a:t>
            </a:r>
            <a:r>
              <a:rPr lang="de-DE" sz="1800" dirty="0"/>
              <a:t> Courses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Wahlfächer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458797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hlinkClick r:id="rId2"/>
              </a:rPr>
              <a:t>vvz.wu.ac.at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LPIS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 &amp; PI</a:t>
            </a: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10918B66-BF26-4025-ADDC-349460C71C20}"/>
              </a:ext>
            </a:extLst>
          </p:cNvPr>
          <p:cNvSpPr>
            <a:spLocks noChangeAspect="1"/>
          </p:cNvSpPr>
          <p:nvPr/>
        </p:nvSpPr>
        <p:spPr>
          <a:xfrm flipH="1">
            <a:off x="1691680" y="85378"/>
            <a:ext cx="782364" cy="7823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4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23528" y="1237506"/>
            <a:ext cx="8229600" cy="14756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Anmeldung für Vorlesungen</a:t>
            </a:r>
          </a:p>
          <a:p>
            <a:r>
              <a:rPr lang="de-AT" sz="1800" dirty="0"/>
              <a:t>bei PIs verpflichtend – großer Andrang</a:t>
            </a:r>
          </a:p>
          <a:p>
            <a:r>
              <a:rPr lang="de-AT" sz="1800" dirty="0"/>
              <a:t>Atomuhr stellen – 14:01/15:01 alle Plätze weg </a:t>
            </a:r>
            <a:r>
              <a:rPr lang="de-AT" sz="1800" b="1" dirty="0">
                <a:solidFill>
                  <a:srgbClr val="FF0000"/>
                </a:solidFill>
              </a:rPr>
              <a:t>(13:59:59 bzw. 14:59:59) </a:t>
            </a:r>
          </a:p>
          <a:p>
            <a:pPr marL="0" indent="0">
              <a:buFont typeface="Arial" pitchFamily="34" charset="0"/>
              <a:buNone/>
            </a:pPr>
            <a:endParaRPr lang="de-AT" sz="18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Gerda\Desktop\WU\ÖH\After Steop\AMC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" t="-1405" r="-1" b="17531"/>
          <a:stretch/>
        </p:blipFill>
        <p:spPr bwMode="auto">
          <a:xfrm>
            <a:off x="1619672" y="2318931"/>
            <a:ext cx="6006802" cy="21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LPIS	   	  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LVP &amp; PI</a:t>
            </a: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10918B66-BF26-4025-ADDC-349460C71C20}"/>
              </a:ext>
            </a:extLst>
          </p:cNvPr>
          <p:cNvSpPr>
            <a:spLocks noChangeAspect="1"/>
          </p:cNvSpPr>
          <p:nvPr/>
        </p:nvSpPr>
        <p:spPr>
          <a:xfrm flipH="1">
            <a:off x="1691680" y="85378"/>
            <a:ext cx="782364" cy="7823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4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528" y="1362272"/>
            <a:ext cx="8229600" cy="4701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AT" sz="1800" b="1" dirty="0"/>
              <a:t>Anmeldung offen:</a:t>
            </a:r>
          </a:p>
          <a:p>
            <a:endParaRPr lang="de-AT" sz="1800" dirty="0"/>
          </a:p>
        </p:txBody>
      </p:sp>
      <p:pic>
        <p:nvPicPr>
          <p:cNvPr id="8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8138"/>
            <a:ext cx="8024336" cy="2448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12315"/>
            <a:ext cx="1543158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620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Bildschirmpräsentation (16:9)</PresentationFormat>
  <Paragraphs>185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Cover and End Slide Master</vt:lpstr>
      <vt:lpstr>Contents Slide Master</vt:lpstr>
      <vt:lpstr>Section Break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Philipp Nicolas Henßler</cp:lastModifiedBy>
  <cp:revision>162</cp:revision>
  <cp:lastPrinted>2019-06-05T11:41:04Z</cp:lastPrinted>
  <dcterms:created xsi:type="dcterms:W3CDTF">2016-12-05T23:26:54Z</dcterms:created>
  <dcterms:modified xsi:type="dcterms:W3CDTF">2022-02-01T17:00:12Z</dcterms:modified>
</cp:coreProperties>
</file>