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6"/>
  </p:notesMasterIdLst>
  <p:handoutMasterIdLst>
    <p:handoutMasterId r:id="rId27"/>
  </p:handoutMasterIdLst>
  <p:sldIdLst>
    <p:sldId id="256" r:id="rId4"/>
    <p:sldId id="261" r:id="rId5"/>
    <p:sldId id="265" r:id="rId6"/>
    <p:sldId id="300" r:id="rId7"/>
    <p:sldId id="301" r:id="rId8"/>
    <p:sldId id="316" r:id="rId9"/>
    <p:sldId id="296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1" r:id="rId19"/>
    <p:sldId id="312" r:id="rId20"/>
    <p:sldId id="310" r:id="rId21"/>
    <p:sldId id="313" r:id="rId22"/>
    <p:sldId id="315" r:id="rId23"/>
    <p:sldId id="314" r:id="rId24"/>
    <p:sldId id="262" r:id="rId25"/>
  </p:sldIdLst>
  <p:sldSz cx="9144000" cy="5143500" type="screen16x9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9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Cioata" initials="AC" lastIdx="1" clrIdx="0">
    <p:extLst>
      <p:ext uri="{19B8F6BF-5375-455C-9EA6-DF929625EA0E}">
        <p15:presenceInfo xmlns:p15="http://schemas.microsoft.com/office/powerpoint/2012/main" userId="Ana Cioa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C6"/>
    <a:srgbClr val="24ADE4"/>
    <a:srgbClr val="0C587E"/>
    <a:srgbClr val="22A8E3"/>
    <a:srgbClr val="F21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548"/>
  </p:normalViewPr>
  <p:slideViewPr>
    <p:cSldViewPr>
      <p:cViewPr varScale="1">
        <p:scale>
          <a:sx n="81" d="100"/>
          <a:sy n="81" d="100"/>
        </p:scale>
        <p:origin x="864" y="60"/>
      </p:cViewPr>
      <p:guideLst>
        <p:guide orient="horz" pos="1620"/>
        <p:guide pos="2880"/>
        <p:guide orient="horz" pos="1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08421-C326-4417-9B29-4DFDC27C63B4}" type="datetimeFigureOut">
              <a:rPr lang="de-AT" smtClean="0"/>
              <a:t>01.02.2022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55CB8-4437-48E3-85FA-FD5B660BF8F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653470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44AD1-7E96-455A-8C7F-605A7DD0F917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DC514-9E28-441F-BF04-3DE8912E9F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6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52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003798"/>
            <a:ext cx="4032448" cy="1152129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lvl="0"/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388" y="4155926"/>
            <a:ext cx="403244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056" y="2282477"/>
            <a:ext cx="5002056" cy="254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7849" y="2623270"/>
            <a:ext cx="2398211" cy="1772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327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1520" y="210752"/>
            <a:ext cx="305983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9809" y="210752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69809" y="1795096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1520" y="3379104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751068" y="3379104"/>
            <a:ext cx="3024336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2570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113953"/>
            <a:ext cx="85689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520" y="690017"/>
            <a:ext cx="85689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4860032" y="1131590"/>
            <a:ext cx="4283968" cy="288032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32704" y="0"/>
            <a:ext cx="33386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3283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1448650"/>
            <a:ext cx="468052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219624" y="475565"/>
            <a:ext cx="3384000" cy="9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2728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399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3397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95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5964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53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547951" y="2787774"/>
            <a:ext cx="3959992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7951" y="1291508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7657" y="3415796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7657" y="1291508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7951" y="3415796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627665" y="2806575"/>
            <a:ext cx="3959992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261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987574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2571750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520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1315361"/>
            <a:ext cx="4176464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2899537"/>
            <a:ext cx="4176464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2514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0633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2699792" y="699542"/>
            <a:ext cx="3744416" cy="3744416"/>
            <a:chOff x="2699792" y="699542"/>
            <a:chExt cx="3744416" cy="3744416"/>
          </a:xfrm>
        </p:grpSpPr>
        <p:sp>
          <p:nvSpPr>
            <p:cNvPr id="2" name="Oval 1"/>
            <p:cNvSpPr/>
            <p:nvPr userDrawn="1"/>
          </p:nvSpPr>
          <p:spPr>
            <a:xfrm>
              <a:off x="2699792" y="699542"/>
              <a:ext cx="3744416" cy="3744416"/>
            </a:xfrm>
            <a:prstGeom prst="ellips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 userDrawn="1"/>
          </p:nvSpPr>
          <p:spPr>
            <a:xfrm>
              <a:off x="2836962" y="836712"/>
              <a:ext cx="3470076" cy="3470076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 userDrawn="1"/>
        </p:nvGrpSpPr>
        <p:grpSpPr>
          <a:xfrm>
            <a:off x="5847953" y="984628"/>
            <a:ext cx="999728" cy="994953"/>
            <a:chOff x="6127601" y="487152"/>
            <a:chExt cx="999728" cy="994953"/>
          </a:xfrm>
        </p:grpSpPr>
        <p:sp>
          <p:nvSpPr>
            <p:cNvPr id="8" name="Oval 7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 userDrawn="1"/>
        </p:nvSpPr>
        <p:spPr>
          <a:xfrm rot="5400000">
            <a:off x="2286105" y="-398432"/>
            <a:ext cx="1332147" cy="59043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73610"/>
            <a:ext cx="4283968" cy="473576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647186"/>
            <a:ext cx="4283968" cy="28803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4608216" y="1977684"/>
            <a:ext cx="1152128" cy="115212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13953"/>
            <a:ext cx="7524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690017"/>
            <a:ext cx="75243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0647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5220072" y="-6824"/>
            <a:ext cx="3923928" cy="5150323"/>
          </a:xfrm>
          <a:custGeom>
            <a:avLst/>
            <a:gdLst>
              <a:gd name="connsiteX0" fmla="*/ 0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0 w 4572000"/>
              <a:gd name="connsiteY4" fmla="*/ 0 h 5143500"/>
              <a:gd name="connsiteX0" fmla="*/ 2217761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2217761 w 4572000"/>
              <a:gd name="connsiteY4" fmla="*/ 0 h 5143500"/>
              <a:gd name="connsiteX0" fmla="*/ 2354239 w 4572000"/>
              <a:gd name="connsiteY0" fmla="*/ 0 h 5157147"/>
              <a:gd name="connsiteX1" fmla="*/ 4572000 w 4572000"/>
              <a:gd name="connsiteY1" fmla="*/ 13647 h 5157147"/>
              <a:gd name="connsiteX2" fmla="*/ 4572000 w 4572000"/>
              <a:gd name="connsiteY2" fmla="*/ 5157147 h 5157147"/>
              <a:gd name="connsiteX3" fmla="*/ 0 w 4572000"/>
              <a:gd name="connsiteY3" fmla="*/ 5157147 h 5157147"/>
              <a:gd name="connsiteX4" fmla="*/ 2354239 w 4572000"/>
              <a:gd name="connsiteY4" fmla="*/ 0 h 5157147"/>
              <a:gd name="connsiteX0" fmla="*/ 2347415 w 4572000"/>
              <a:gd name="connsiteY0" fmla="*/ 0 h 5150323"/>
              <a:gd name="connsiteX1" fmla="*/ 4572000 w 4572000"/>
              <a:gd name="connsiteY1" fmla="*/ 6823 h 5150323"/>
              <a:gd name="connsiteX2" fmla="*/ 4572000 w 4572000"/>
              <a:gd name="connsiteY2" fmla="*/ 5150323 h 5150323"/>
              <a:gd name="connsiteX3" fmla="*/ 0 w 4572000"/>
              <a:gd name="connsiteY3" fmla="*/ 5150323 h 5150323"/>
              <a:gd name="connsiteX4" fmla="*/ 2347415 w 4572000"/>
              <a:gd name="connsiteY4" fmla="*/ 0 h 515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150323">
                <a:moveTo>
                  <a:pt x="2347415" y="0"/>
                </a:moveTo>
                <a:lnTo>
                  <a:pt x="4572000" y="6823"/>
                </a:lnTo>
                <a:lnTo>
                  <a:pt x="4572000" y="5150323"/>
                </a:lnTo>
                <a:lnTo>
                  <a:pt x="0" y="5150323"/>
                </a:lnTo>
                <a:lnTo>
                  <a:pt x="234741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796136" y="3651870"/>
            <a:ext cx="33478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796136" y="4397684"/>
            <a:ext cx="33478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8502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8848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639427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727659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15891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539552" y="1347614"/>
            <a:ext cx="1764000" cy="5269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539551" y="1347614"/>
            <a:ext cx="1140485" cy="526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639427" y="1347614"/>
            <a:ext cx="1764000" cy="5269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2639426" y="1347614"/>
            <a:ext cx="1140485" cy="5269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4727659" y="1347614"/>
            <a:ext cx="1764000" cy="5269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4727658" y="1347614"/>
            <a:ext cx="1140485" cy="526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6815891" y="1347614"/>
            <a:ext cx="1764000" cy="5269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6815890" y="1347614"/>
            <a:ext cx="1140485" cy="5269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27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97" y="1059582"/>
            <a:ext cx="3816424" cy="358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40112" y="1188189"/>
            <a:ext cx="3511110" cy="2325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547204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8135" y="1685352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771800" y="3076575"/>
            <a:ext cx="2808312" cy="15834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5940152" y="3076575"/>
            <a:ext cx="2808312" cy="15834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178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71" r:id="rId5"/>
    <p:sldLayoutId id="2147483655" r:id="rId6"/>
    <p:sldLayoutId id="2147483672" r:id="rId7"/>
    <p:sldLayoutId id="2147483675" r:id="rId8"/>
    <p:sldLayoutId id="2147483663" r:id="rId9"/>
    <p:sldLayoutId id="2147483674" r:id="rId10"/>
    <p:sldLayoutId id="2147483665" r:id="rId11"/>
    <p:sldLayoutId id="2147483666" r:id="rId12"/>
    <p:sldLayoutId id="2147483673" r:id="rId13"/>
    <p:sldLayoutId id="2147483669" r:id="rId14"/>
    <p:sldLayoutId id="2147483676" r:id="rId15"/>
    <p:sldLayoutId id="2147483668" r:id="rId16"/>
    <p:sldLayoutId id="2147483656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beratung@oeh-wu.a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vvz.wu.ac.at/cgi-bin/vvz.pl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8C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6065" y="4382605"/>
            <a:ext cx="4032448" cy="576064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sz="1600" dirty="0" err="1"/>
              <a:t>Wintersemester</a:t>
            </a:r>
            <a:r>
              <a:rPr lang="en-US" altLang="ko-KR" sz="1600" dirty="0"/>
              <a:t> 2021/22</a:t>
            </a:r>
          </a:p>
        </p:txBody>
      </p:sp>
      <p:sp>
        <p:nvSpPr>
          <p:cNvPr id="12" name="Rounded Rectangle 3"/>
          <p:cNvSpPr/>
          <p:nvPr/>
        </p:nvSpPr>
        <p:spPr>
          <a:xfrm>
            <a:off x="1155441" y="3121577"/>
            <a:ext cx="6732240" cy="701030"/>
          </a:xfrm>
          <a:custGeom>
            <a:avLst/>
            <a:gdLst/>
            <a:ahLst/>
            <a:cxnLst/>
            <a:rect l="l" t="t" r="r" b="b"/>
            <a:pathLst>
              <a:path w="6291808" h="701030">
                <a:moveTo>
                  <a:pt x="350515" y="0"/>
                </a:moveTo>
                <a:lnTo>
                  <a:pt x="6291808" y="0"/>
                </a:lnTo>
                <a:lnTo>
                  <a:pt x="6291808" y="701030"/>
                </a:lnTo>
                <a:lnTo>
                  <a:pt x="350515" y="701030"/>
                </a:lnTo>
                <a:cubicBezTo>
                  <a:pt x="156931" y="701030"/>
                  <a:pt x="0" y="544099"/>
                  <a:pt x="0" y="350515"/>
                </a:cubicBezTo>
                <a:cubicBezTo>
                  <a:pt x="0" y="156931"/>
                  <a:pt x="156931" y="0"/>
                  <a:pt x="350515" y="0"/>
                </a:cubicBezTo>
                <a:close/>
              </a:path>
            </a:pathLst>
          </a:custGeom>
          <a:solidFill>
            <a:srgbClr val="0C5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ym typeface="Wingdings"/>
              </a:rPr>
              <a:t>  </a:t>
            </a:r>
            <a:br>
              <a:rPr lang="en-US" dirty="0">
                <a:sym typeface="Wingdings"/>
              </a:rPr>
            </a:br>
            <a:endParaRPr lang="en-US" dirty="0"/>
          </a:p>
        </p:txBody>
      </p:sp>
      <p:pic>
        <p:nvPicPr>
          <p:cNvPr id="7" name="Bild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95936" y="0"/>
            <a:ext cx="5148064" cy="5148064"/>
          </a:xfrm>
          <a:prstGeom prst="rect">
            <a:avLst/>
          </a:prstGeom>
        </p:spPr>
      </p:pic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C9E7D6C0-3AB1-471B-9DDA-1D2E239D21F5}"/>
              </a:ext>
            </a:extLst>
          </p:cNvPr>
          <p:cNvSpPr>
            <a:spLocks noChangeAspect="1"/>
          </p:cNvSpPr>
          <p:nvPr/>
        </p:nvSpPr>
        <p:spPr>
          <a:xfrm flipH="1">
            <a:off x="272922" y="3121577"/>
            <a:ext cx="849797" cy="7010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C5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72922" y="2142761"/>
            <a:ext cx="52619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FTER </a:t>
            </a:r>
            <a:r>
              <a:rPr lang="en-US" sz="4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TEOP </a:t>
            </a:r>
            <a:r>
              <a:rPr lang="en-US" sz="4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ALK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34600" b="34600"/>
          <a:stretch/>
        </p:blipFill>
        <p:spPr>
          <a:xfrm>
            <a:off x="196065" y="195486"/>
            <a:ext cx="2339752" cy="720633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1256319" y="329183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Annabelle Kolb und Philipp Henssler  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LPIS	   	  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LVP &amp; PI</a:t>
            </a:r>
          </a:p>
        </p:txBody>
      </p:sp>
      <p:sp>
        <p:nvSpPr>
          <p:cNvPr id="10" name="Parallelogram 15">
            <a:extLst>
              <a:ext uri="{FF2B5EF4-FFF2-40B4-BE49-F238E27FC236}">
                <a16:creationId xmlns:a16="http://schemas.microsoft.com/office/drawing/2014/main" id="{10918B66-BF26-4025-ADDC-349460C71C20}"/>
              </a:ext>
            </a:extLst>
          </p:cNvPr>
          <p:cNvSpPr>
            <a:spLocks noChangeAspect="1"/>
          </p:cNvSpPr>
          <p:nvPr/>
        </p:nvSpPr>
        <p:spPr>
          <a:xfrm flipH="1">
            <a:off x="1691680" y="85378"/>
            <a:ext cx="782364" cy="78236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24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39552" y="1779662"/>
            <a:ext cx="8429380" cy="2714705"/>
            <a:chOff x="457200" y="2444620"/>
            <a:chExt cx="8429380" cy="2714705"/>
          </a:xfrm>
        </p:grpSpPr>
        <p:pic>
          <p:nvPicPr>
            <p:cNvPr id="9" name="Picture 2" descr="C:\Users\Gerda\Desktop\WU\ÖH\After Steop\angenommen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2567037"/>
              <a:ext cx="8429380" cy="2592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Ellipse 3"/>
            <p:cNvSpPr/>
            <p:nvPr/>
          </p:nvSpPr>
          <p:spPr>
            <a:xfrm>
              <a:off x="3088433" y="2444620"/>
              <a:ext cx="1483567" cy="55983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2" name="Ellipse 5"/>
            <p:cNvSpPr/>
            <p:nvPr/>
          </p:nvSpPr>
          <p:spPr>
            <a:xfrm>
              <a:off x="7010401" y="3399453"/>
              <a:ext cx="1483567" cy="55983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13" name="Inhaltsplatzhalter 2"/>
          <p:cNvSpPr txBox="1">
            <a:spLocks/>
          </p:cNvSpPr>
          <p:nvPr/>
        </p:nvSpPr>
        <p:spPr>
          <a:xfrm>
            <a:off x="323528" y="1347614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de-AT" sz="1800" b="1" dirty="0"/>
              <a:t>Erfolgreiche Anmeldung:</a:t>
            </a:r>
          </a:p>
          <a:p>
            <a:endParaRPr lang="de-AT" sz="18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412315"/>
            <a:ext cx="1543158" cy="57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5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LPIS	   	  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LVP &amp; PI</a:t>
            </a:r>
          </a:p>
        </p:txBody>
      </p:sp>
      <p:sp>
        <p:nvSpPr>
          <p:cNvPr id="10" name="Parallelogram 15">
            <a:extLst>
              <a:ext uri="{FF2B5EF4-FFF2-40B4-BE49-F238E27FC236}">
                <a16:creationId xmlns:a16="http://schemas.microsoft.com/office/drawing/2014/main" id="{10918B66-BF26-4025-ADDC-349460C71C20}"/>
              </a:ext>
            </a:extLst>
          </p:cNvPr>
          <p:cNvSpPr>
            <a:spLocks noChangeAspect="1"/>
          </p:cNvSpPr>
          <p:nvPr/>
        </p:nvSpPr>
        <p:spPr>
          <a:xfrm flipH="1">
            <a:off x="1691680" y="85378"/>
            <a:ext cx="782364" cy="78236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24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Inhaltsplatzhalter 4"/>
          <p:cNvSpPr txBox="1">
            <a:spLocks/>
          </p:cNvSpPr>
          <p:nvPr/>
        </p:nvSpPr>
        <p:spPr>
          <a:xfrm>
            <a:off x="323528" y="1235224"/>
            <a:ext cx="8229600" cy="218841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Warteliste</a:t>
            </a:r>
          </a:p>
          <a:p>
            <a:pPr lvl="1"/>
            <a:r>
              <a:rPr lang="de-AT" sz="1600" dirty="0"/>
              <a:t>Wird teilweise aufgestockt (oft je nach Studienfortschritt)</a:t>
            </a:r>
          </a:p>
          <a:p>
            <a:pPr lvl="1"/>
            <a:r>
              <a:rPr lang="de-AT" sz="1600" dirty="0"/>
              <a:t>In erste Einheit gehen</a:t>
            </a:r>
          </a:p>
          <a:p>
            <a:r>
              <a:rPr lang="de-AT" sz="1800" dirty="0"/>
              <a:t>Tauschanfrage</a:t>
            </a:r>
          </a:p>
          <a:p>
            <a:pPr lvl="1"/>
            <a:r>
              <a:rPr lang="de-AT" sz="1600" dirty="0"/>
              <a:t>Du bist angemeldet – möchtest aber den Kurs wechseln (innerhalb der regulären      Abmeldefrist)</a:t>
            </a:r>
          </a:p>
          <a:p>
            <a:pPr lvl="1"/>
            <a:r>
              <a:rPr lang="de-AT" sz="1600" dirty="0"/>
              <a:t>Gegenseitigkeit – FB hilft nicht </a:t>
            </a:r>
            <a:endParaRPr lang="de-AT" sz="2000" dirty="0"/>
          </a:p>
          <a:p>
            <a:pPr lvl="1"/>
            <a:endParaRPr lang="de-AT" sz="2000" dirty="0"/>
          </a:p>
        </p:txBody>
      </p:sp>
      <p:pic>
        <p:nvPicPr>
          <p:cNvPr id="15" name="Picture 3" descr="C:\Users\Gerda\Desktop\WU\ÖH\After Steop\wartelist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7" t="54228" r="2182" b="8607"/>
          <a:stretch/>
        </p:blipFill>
        <p:spPr bwMode="auto">
          <a:xfrm>
            <a:off x="784935" y="3435846"/>
            <a:ext cx="6739393" cy="113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22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LPIS	   	  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LVP &amp; PI</a:t>
            </a:r>
          </a:p>
        </p:txBody>
      </p:sp>
      <p:sp>
        <p:nvSpPr>
          <p:cNvPr id="10" name="Parallelogram 15">
            <a:extLst>
              <a:ext uri="{FF2B5EF4-FFF2-40B4-BE49-F238E27FC236}">
                <a16:creationId xmlns:a16="http://schemas.microsoft.com/office/drawing/2014/main" id="{10918B66-BF26-4025-ADDC-349460C71C20}"/>
              </a:ext>
            </a:extLst>
          </p:cNvPr>
          <p:cNvSpPr>
            <a:spLocks noChangeAspect="1"/>
          </p:cNvSpPr>
          <p:nvPr/>
        </p:nvSpPr>
        <p:spPr>
          <a:xfrm flipH="1">
            <a:off x="1691680" y="85378"/>
            <a:ext cx="782364" cy="78236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24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Inhaltsplatzhalter 4"/>
          <p:cNvSpPr txBox="1">
            <a:spLocks/>
          </p:cNvSpPr>
          <p:nvPr/>
        </p:nvSpPr>
        <p:spPr>
          <a:xfrm>
            <a:off x="323528" y="1235224"/>
            <a:ext cx="8229600" cy="218841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Wenn du die Vorlesung nicht besuchen willst, aber gerne am Laufenden     über die LVP bleiben möchtest, einfach auf </a:t>
            </a:r>
            <a:r>
              <a:rPr lang="de-AT" sz="1800" dirty="0" err="1"/>
              <a:t>Learn@WU</a:t>
            </a:r>
            <a:r>
              <a:rPr lang="de-AT" sz="1800" dirty="0"/>
              <a:t> die Mitgliedschaft              freischalten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5186" y="2434949"/>
            <a:ext cx="4306283" cy="262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Ellipse 10"/>
          <p:cNvSpPr/>
          <p:nvPr/>
        </p:nvSpPr>
        <p:spPr>
          <a:xfrm>
            <a:off x="3491880" y="4623367"/>
            <a:ext cx="1152128" cy="401047"/>
          </a:xfrm>
          <a:prstGeom prst="ellipse">
            <a:avLst/>
          </a:prstGeom>
          <a:noFill/>
          <a:ln>
            <a:solidFill>
              <a:srgbClr val="F214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0669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LPIS	   	  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LVP &amp; PI</a:t>
            </a:r>
          </a:p>
        </p:txBody>
      </p:sp>
      <p:sp>
        <p:nvSpPr>
          <p:cNvPr id="10" name="Parallelogram 15">
            <a:extLst>
              <a:ext uri="{FF2B5EF4-FFF2-40B4-BE49-F238E27FC236}">
                <a16:creationId xmlns:a16="http://schemas.microsoft.com/office/drawing/2014/main" id="{10918B66-BF26-4025-ADDC-349460C71C20}"/>
              </a:ext>
            </a:extLst>
          </p:cNvPr>
          <p:cNvSpPr>
            <a:spLocks noChangeAspect="1"/>
          </p:cNvSpPr>
          <p:nvPr/>
        </p:nvSpPr>
        <p:spPr>
          <a:xfrm flipH="1">
            <a:off x="1691680" y="85378"/>
            <a:ext cx="782364" cy="78236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24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Inhaltsplatzhalter 4"/>
          <p:cNvSpPr txBox="1">
            <a:spLocks/>
          </p:cNvSpPr>
          <p:nvPr/>
        </p:nvSpPr>
        <p:spPr>
          <a:xfrm>
            <a:off x="323528" y="1235224"/>
            <a:ext cx="8229600" cy="218841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Wenn du die Vorlesung nicht besuchen willst, aber gerne am Laufenden     über die LVP bleiben möchtest, einfach auf </a:t>
            </a:r>
            <a:r>
              <a:rPr lang="de-AT" sz="1800" dirty="0" err="1"/>
              <a:t>Learn@WU</a:t>
            </a:r>
            <a:r>
              <a:rPr lang="de-AT" sz="1800" dirty="0"/>
              <a:t> die Mitgliedschaft              freischalten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7" b="3658"/>
          <a:stretch/>
        </p:blipFill>
        <p:spPr bwMode="auto">
          <a:xfrm>
            <a:off x="1907704" y="2449251"/>
            <a:ext cx="4787043" cy="252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Ellipse 10"/>
          <p:cNvSpPr/>
          <p:nvPr/>
        </p:nvSpPr>
        <p:spPr>
          <a:xfrm>
            <a:off x="5940152" y="3423643"/>
            <a:ext cx="432048" cy="285749"/>
          </a:xfrm>
          <a:prstGeom prst="ellipse">
            <a:avLst/>
          </a:prstGeom>
          <a:noFill/>
          <a:ln>
            <a:solidFill>
              <a:srgbClr val="F214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50682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chemeClr val="accent1"/>
                </a:solidFill>
              </a:rPr>
              <a:t>WiRe</a:t>
            </a:r>
            <a:r>
              <a:rPr lang="en-US" altLang="ko-KR" dirty="0">
                <a:solidFill>
                  <a:schemeClr val="accent1"/>
                </a:solidFill>
              </a:rPr>
              <a:t> 2016 </a:t>
            </a:r>
            <a:r>
              <a:rPr lang="en-US" altLang="ko-KR" dirty="0" err="1">
                <a:solidFill>
                  <a:schemeClr val="accent1"/>
                </a:solidFill>
              </a:rPr>
              <a:t>idF</a:t>
            </a:r>
            <a:r>
              <a:rPr lang="en-US" altLang="ko-KR" dirty="0">
                <a:solidFill>
                  <a:schemeClr val="accent1"/>
                </a:solidFill>
              </a:rPr>
              <a:t> 2019	   	  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err="1"/>
              <a:t>Studienplan</a:t>
            </a:r>
            <a:r>
              <a:rPr lang="en-US" altLang="ko-KR" dirty="0"/>
              <a:t> CBK</a:t>
            </a:r>
          </a:p>
        </p:txBody>
      </p:sp>
      <p:sp>
        <p:nvSpPr>
          <p:cNvPr id="14" name="Inhaltsplatzhalter 4"/>
          <p:cNvSpPr txBox="1">
            <a:spLocks/>
          </p:cNvSpPr>
          <p:nvPr/>
        </p:nvSpPr>
        <p:spPr>
          <a:xfrm>
            <a:off x="323528" y="4073040"/>
            <a:ext cx="8229600" cy="10704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AT" sz="1800" dirty="0"/>
              <a:t>Für die weiteren Rechtsfächer im Hauptstudium sind </a:t>
            </a:r>
            <a:r>
              <a:rPr lang="de-AT" sz="1800" b="1" u="sng" dirty="0"/>
              <a:t>jedenfalls</a:t>
            </a:r>
            <a:r>
              <a:rPr lang="de-AT" sz="1800" dirty="0"/>
              <a:t> notwendig:</a:t>
            </a:r>
          </a:p>
          <a:p>
            <a:pPr marL="914400" lvl="3"/>
            <a:r>
              <a:rPr lang="de-DE" sz="1600" dirty="0"/>
              <a:t>STEOP</a:t>
            </a:r>
            <a:endParaRPr lang="de-AT" sz="1600" dirty="0"/>
          </a:p>
          <a:p>
            <a:pPr marL="914400" lvl="3"/>
            <a:r>
              <a:rPr lang="de-AT" sz="1600" dirty="0"/>
              <a:t>Grundlagen des Zivilrechts (GLZR)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06" y="1182847"/>
            <a:ext cx="8604447" cy="25513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05" y="1437982"/>
            <a:ext cx="8604447" cy="260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12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chemeClr val="accent1"/>
                </a:solidFill>
              </a:rPr>
              <a:t>WiSo</a:t>
            </a:r>
            <a:r>
              <a:rPr lang="en-US" altLang="ko-KR" dirty="0">
                <a:solidFill>
                  <a:schemeClr val="accent1"/>
                </a:solidFill>
              </a:rPr>
              <a:t> 2019	   	  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err="1"/>
              <a:t>Studienplan</a:t>
            </a:r>
            <a:r>
              <a:rPr lang="en-US" altLang="ko-KR" dirty="0"/>
              <a:t> CBK </a:t>
            </a:r>
            <a:r>
              <a:rPr lang="en-US" altLang="ko-KR" dirty="0">
                <a:sym typeface="Wingdings"/>
              </a:rPr>
              <a:t> IBW, BW, WINF, VW &amp; SOZÖK</a:t>
            </a:r>
            <a:endParaRPr lang="en-US" altLang="ko-K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  <p:sp>
        <p:nvSpPr>
          <p:cNvPr id="10" name="Inhaltsplatzhalter 2"/>
          <p:cNvSpPr txBox="1">
            <a:spLocks/>
          </p:cNvSpPr>
          <p:nvPr/>
        </p:nvSpPr>
        <p:spPr>
          <a:xfrm>
            <a:off x="204881" y="3125759"/>
            <a:ext cx="8765321" cy="28590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27 ECTS aus dem CBK sind notwendig, um Prüfungen aus dem Hauptstudium   abzulegen </a:t>
            </a:r>
            <a:br>
              <a:rPr lang="de-AT" sz="1800" dirty="0"/>
            </a:br>
            <a:r>
              <a:rPr lang="de-AT" sz="1800" b="1" u="sng" dirty="0"/>
              <a:t>Auf jeden Fall</a:t>
            </a:r>
            <a:r>
              <a:rPr lang="de-AT" sz="1800" dirty="0"/>
              <a:t>: AMC I, AMC II, WPR I </a:t>
            </a:r>
          </a:p>
          <a:p>
            <a:r>
              <a:rPr lang="de-AT" sz="1800" dirty="0"/>
              <a:t>Ausnahmeregelung BW-Block:</a:t>
            </a:r>
          </a:p>
          <a:p>
            <a:pPr lvl="1"/>
            <a:r>
              <a:rPr lang="de-AT" sz="1600" dirty="0"/>
              <a:t>Man darf max. 8 ECTS aus dem Hauptstudium vorziehen</a:t>
            </a:r>
          </a:p>
          <a:p>
            <a:pPr lvl="1"/>
            <a:r>
              <a:rPr lang="de-AT" sz="1600" dirty="0">
                <a:sym typeface="Wingdings" panose="05000000000000000000" pitchFamily="2" charset="2"/>
              </a:rPr>
              <a:t>Diese (bis zu) 8 ECTS fließen in die Berechnung der 27 ECTS mit ein</a:t>
            </a:r>
            <a:endParaRPr lang="de-AT" sz="1600" dirty="0"/>
          </a:p>
          <a:p>
            <a:pPr lvl="1"/>
            <a:endParaRPr lang="de-AT" sz="1800" dirty="0"/>
          </a:p>
          <a:p>
            <a:pPr lvl="1"/>
            <a:endParaRPr lang="de-AT" sz="180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81" y="1535739"/>
            <a:ext cx="8604448" cy="1490113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82" y="1280604"/>
            <a:ext cx="8604447" cy="25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42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chemeClr val="accent1"/>
                </a:solidFill>
              </a:rPr>
              <a:t>Tipps</a:t>
            </a:r>
            <a:r>
              <a:rPr lang="en-US" altLang="ko-KR" dirty="0">
                <a:solidFill>
                  <a:schemeClr val="accent1"/>
                </a:solidFill>
              </a:rPr>
              <a:t> &amp; Tricks	   	  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Inhaltsplatzhalter 4"/>
          <p:cNvSpPr txBox="1">
            <a:spLocks/>
          </p:cNvSpPr>
          <p:nvPr/>
        </p:nvSpPr>
        <p:spPr>
          <a:xfrm>
            <a:off x="323528" y="1235224"/>
            <a:ext cx="8229600" cy="356877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LV-Planer</a:t>
            </a:r>
          </a:p>
          <a:p>
            <a:r>
              <a:rPr lang="de-DE" sz="1800" dirty="0" err="1"/>
              <a:t>ProfCheck</a:t>
            </a:r>
            <a:endParaRPr lang="de-DE" sz="1800" dirty="0"/>
          </a:p>
          <a:p>
            <a:r>
              <a:rPr lang="de-DE" sz="1800" dirty="0"/>
              <a:t>Winteruni (Februar) bzw. Sommeruni (September):</a:t>
            </a:r>
          </a:p>
          <a:p>
            <a:pPr lvl="1"/>
            <a:r>
              <a:rPr lang="de-DE" sz="1600" dirty="0"/>
              <a:t>PIs der Sommer-/Winteruni zählen noch zum vorigen Semester (September </a:t>
            </a:r>
            <a:r>
              <a:rPr lang="de-DE" sz="1600" dirty="0">
                <a:sym typeface="Wingdings" panose="05000000000000000000" pitchFamily="2" charset="2"/>
              </a:rPr>
              <a:t></a:t>
            </a:r>
            <a:r>
              <a:rPr lang="de-DE" sz="1600" dirty="0"/>
              <a:t>  SS, Februar </a:t>
            </a:r>
            <a:r>
              <a:rPr lang="de-DE" sz="1600" dirty="0">
                <a:sym typeface="Wingdings" panose="05000000000000000000" pitchFamily="2" charset="2"/>
              </a:rPr>
              <a:t></a:t>
            </a:r>
            <a:r>
              <a:rPr lang="de-DE" sz="1600" dirty="0"/>
              <a:t> WS)</a:t>
            </a:r>
          </a:p>
          <a:p>
            <a:pPr lvl="1"/>
            <a:r>
              <a:rPr lang="de-DE" sz="1600" dirty="0"/>
              <a:t>LVPs zählen jedoch zum neu beginnenden Semester (September </a:t>
            </a:r>
            <a:r>
              <a:rPr lang="de-DE" sz="1600" dirty="0">
                <a:sym typeface="Wingdings" panose="05000000000000000000" pitchFamily="2" charset="2"/>
              </a:rPr>
              <a:t></a:t>
            </a:r>
            <a:r>
              <a:rPr lang="de-DE" sz="1600" dirty="0"/>
              <a:t> WS,           Februar </a:t>
            </a:r>
            <a:r>
              <a:rPr lang="de-DE" sz="1600" dirty="0">
                <a:sym typeface="Wingdings" panose="05000000000000000000" pitchFamily="2" charset="2"/>
              </a:rPr>
              <a:t></a:t>
            </a:r>
            <a:r>
              <a:rPr lang="de-DE" sz="1600" dirty="0"/>
              <a:t> SS) </a:t>
            </a:r>
          </a:p>
          <a:p>
            <a:pPr lvl="1"/>
            <a:r>
              <a:rPr lang="de-DE" sz="1600" dirty="0">
                <a:solidFill>
                  <a:srgbClr val="FF0000"/>
                </a:solidFill>
              </a:rPr>
              <a:t>Achtung!!!</a:t>
            </a:r>
            <a:r>
              <a:rPr lang="de-DE" sz="1600" dirty="0"/>
              <a:t> Für das Finanzamt gelten andere Bestimmungen!!!</a:t>
            </a:r>
          </a:p>
          <a:p>
            <a:pPr marL="457200" lvl="1" indent="0">
              <a:buNone/>
            </a:pPr>
            <a:r>
              <a:rPr lang="de-DE" sz="1600" dirty="0">
                <a:sym typeface="Wingdings" panose="05000000000000000000" pitchFamily="2" charset="2"/>
              </a:rPr>
              <a:t>	</a:t>
            </a:r>
            <a:r>
              <a:rPr lang="de-DE" sz="1600" dirty="0"/>
              <a:t> Sozialbroschüre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8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Unser </a:t>
            </a:r>
            <a:r>
              <a:rPr lang="en-US" altLang="ko-KR" dirty="0" err="1">
                <a:solidFill>
                  <a:schemeClr val="accent1"/>
                </a:solidFill>
              </a:rPr>
              <a:t>perfekter</a:t>
            </a:r>
            <a:r>
              <a:rPr lang="en-US" altLang="ko-KR" dirty="0">
                <a:solidFill>
                  <a:schemeClr val="accent1"/>
                </a:solidFill>
              </a:rPr>
              <a:t> </a:t>
            </a:r>
            <a:r>
              <a:rPr lang="en-US" altLang="ko-KR" dirty="0" err="1">
                <a:solidFill>
                  <a:schemeClr val="accent1"/>
                </a:solidFill>
              </a:rPr>
              <a:t>Fahrplan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3528" y="661442"/>
            <a:ext cx="7200800" cy="288032"/>
          </a:xfrm>
        </p:spPr>
        <p:txBody>
          <a:bodyPr/>
          <a:lstStyle/>
          <a:p>
            <a:pPr lvl="0"/>
            <a:r>
              <a:rPr lang="en-US" altLang="ko-KR" dirty="0" err="1"/>
              <a:t>WiRe</a:t>
            </a:r>
            <a:r>
              <a:rPr lang="en-US" altLang="ko-KR" dirty="0"/>
              <a:t> &amp; </a:t>
            </a:r>
            <a:r>
              <a:rPr lang="en-US" altLang="ko-KR" dirty="0" err="1"/>
              <a:t>WiSo</a:t>
            </a:r>
            <a:endParaRPr lang="en-US" altLang="ko-KR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226146"/>
              </p:ext>
            </p:extLst>
          </p:nvPr>
        </p:nvGraphicFramePr>
        <p:xfrm>
          <a:off x="452802" y="1082064"/>
          <a:ext cx="8305800" cy="28193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08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0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7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010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PW</a:t>
                      </a:r>
                      <a:endParaRPr lang="de-A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err="1"/>
                        <a:t>WiSo</a:t>
                      </a:r>
                      <a:endParaRPr lang="de-A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err="1"/>
                        <a:t>WiRe</a:t>
                      </a:r>
                      <a:endParaRPr lang="de-A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050"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/>
                        <a:t>Winter-Uni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sym typeface="Wingdings" panose="05000000000000000000" pitchFamily="2" charset="2"/>
                        </a:rPr>
                        <a:t>Statistik</a:t>
                      </a:r>
                      <a:r>
                        <a:rPr lang="de-DE" sz="1600" dirty="0">
                          <a:sym typeface="Wingdings" panose="05000000000000000000" pitchFamily="2" charset="2"/>
                        </a:rPr>
                        <a:t>/Mikro/Makro</a:t>
                      </a:r>
                    </a:p>
                    <a:p>
                      <a:pPr algn="ctr"/>
                      <a:endParaRPr lang="de-AT" sz="1600" b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sym typeface="Wingdings" panose="05000000000000000000" pitchFamily="2" charset="2"/>
                        </a:rPr>
                        <a:t>Statistik/</a:t>
                      </a:r>
                      <a:r>
                        <a:rPr lang="de-DE" sz="1600" b="0" dirty="0" err="1">
                          <a:sym typeface="Wingdings" panose="05000000000000000000" pitchFamily="2" charset="2"/>
                        </a:rPr>
                        <a:t>WiPol</a:t>
                      </a:r>
                      <a:endParaRPr lang="de-DE" sz="1600" b="0" dirty="0">
                        <a:sym typeface="Wingdings" panose="05000000000000000000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050"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/>
                        <a:t>März</a:t>
                      </a:r>
                      <a:endParaRPr lang="de-AT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WPR I + </a:t>
                      </a:r>
                      <a:r>
                        <a:rPr lang="de-DE" sz="1600" baseline="0" dirty="0"/>
                        <a:t>IBC</a:t>
                      </a:r>
                      <a:endParaRPr lang="de-DE" sz="1600" dirty="0">
                        <a:sym typeface="Wingdings" panose="05000000000000000000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GLZR</a:t>
                      </a:r>
                      <a:endParaRPr lang="de-AT" sz="16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1269041"/>
                  </a:ext>
                </a:extLst>
              </a:tr>
              <a:tr h="458050"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/>
                        <a:t>Mai</a:t>
                      </a:r>
                      <a:endParaRPr lang="de-AT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AMC I </a:t>
                      </a:r>
                      <a:r>
                        <a:rPr lang="de-DE" sz="1600" dirty="0"/>
                        <a:t>+ </a:t>
                      </a:r>
                      <a:r>
                        <a:rPr lang="de-DE" sz="1600" b="1" dirty="0"/>
                        <a:t>BIS </a:t>
                      </a:r>
                      <a:endParaRPr lang="de-AT" sz="1600" b="1" kern="1200" dirty="0">
                        <a:solidFill>
                          <a:srgbClr val="00B0F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AMC I + BW Wahlfach</a:t>
                      </a:r>
                      <a:endParaRPr lang="de-AT" sz="16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050"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/>
                        <a:t>J</a:t>
                      </a:r>
                      <a:r>
                        <a:rPr lang="de-AT" sz="1600" b="1" dirty="0"/>
                        <a:t>uni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AMC II</a:t>
                      </a:r>
                      <a:r>
                        <a:rPr lang="de-DE" sz="1600" dirty="0"/>
                        <a:t> </a:t>
                      </a:r>
                      <a:r>
                        <a:rPr lang="de-DE" sz="1600" baseline="0" dirty="0"/>
                        <a:t>+ </a:t>
                      </a:r>
                      <a:r>
                        <a:rPr lang="de-DE" sz="1600" b="0" dirty="0" err="1"/>
                        <a:t>ZuWi</a:t>
                      </a:r>
                      <a:r>
                        <a:rPr lang="de-DE" sz="1600" b="0" dirty="0"/>
                        <a:t> I</a:t>
                      </a:r>
                      <a:endParaRPr lang="de-A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AMC II</a:t>
                      </a:r>
                      <a:r>
                        <a:rPr lang="de-DE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de-DE" sz="16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BW Wahlfach + IBC</a:t>
                      </a:r>
                      <a:endParaRPr lang="de-AT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050"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/>
                        <a:t>Sommer-Uni</a:t>
                      </a:r>
                      <a:endParaRPr lang="de-AT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AMC II</a:t>
                      </a:r>
                      <a:r>
                        <a:rPr lang="de-DE" sz="1600" b="1" baseline="0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de-AT" sz="1600" b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dirty="0" err="1"/>
                        <a:t>WiPol</a:t>
                      </a:r>
                      <a:r>
                        <a:rPr lang="de-DE" sz="1600" b="0" dirty="0"/>
                        <a:t>/</a:t>
                      </a:r>
                      <a:r>
                        <a:rPr lang="de-DE" sz="1600" b="0"/>
                        <a:t>GrwA</a:t>
                      </a:r>
                      <a:endParaRPr lang="de-AT" sz="16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514050" y="3799763"/>
            <a:ext cx="8244552" cy="1243682"/>
            <a:chOff x="152148" y="3638339"/>
            <a:chExt cx="8796461" cy="1885511"/>
          </a:xfrm>
        </p:grpSpPr>
        <p:sp>
          <p:nvSpPr>
            <p:cNvPr id="8" name="Inhaltsplatzhalter 2"/>
            <p:cNvSpPr txBox="1">
              <a:spLocks noChangeAspect="1"/>
            </p:cNvSpPr>
            <p:nvPr/>
          </p:nvSpPr>
          <p:spPr>
            <a:xfrm>
              <a:off x="152148" y="3638339"/>
              <a:ext cx="4378834" cy="1622424"/>
            </a:xfrm>
            <a:prstGeom prst="rect">
              <a:avLst/>
            </a:prstGeom>
          </p:spPr>
          <p:txBody>
            <a:bodyPr>
              <a:normAutofit lnSpcReduction="10000"/>
            </a:bodyPr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de-DE" sz="1400" b="1" dirty="0"/>
                <a:t>PI/VUE-Anmeldung</a:t>
              </a:r>
              <a:r>
                <a:rPr lang="de-DE" sz="1400" dirty="0"/>
                <a:t>:</a:t>
              </a:r>
            </a:p>
            <a:p>
              <a:pPr lvl="1">
                <a:buFont typeface="Symbol" panose="05050102010706020507" pitchFamily="18" charset="2"/>
                <a:buChar char="-"/>
              </a:pPr>
              <a:r>
                <a:rPr lang="de-DE" sz="1400" b="1" dirty="0"/>
                <a:t>Statistik</a:t>
              </a:r>
            </a:p>
            <a:p>
              <a:pPr lvl="1">
                <a:buFont typeface="Symbol" panose="05050102010706020507" pitchFamily="18" charset="2"/>
                <a:buChar char="-"/>
              </a:pPr>
              <a:r>
                <a:rPr lang="de-DE" sz="1400" dirty="0"/>
                <a:t>ZuWi I</a:t>
              </a:r>
            </a:p>
            <a:p>
              <a:pPr lvl="1">
                <a:buFont typeface="Symbol" panose="05050102010706020507" pitchFamily="18" charset="2"/>
                <a:buChar char="-"/>
              </a:pPr>
              <a:r>
                <a:rPr lang="de-DE" sz="1400" dirty="0"/>
                <a:t>Mikro/Makro</a:t>
              </a:r>
            </a:p>
            <a:p>
              <a:pPr lvl="1">
                <a:buFont typeface="Symbol" panose="05050102010706020507" pitchFamily="18" charset="2"/>
                <a:buChar char="-"/>
              </a:pPr>
              <a:endParaRPr lang="de-DE" sz="1400" dirty="0"/>
            </a:p>
          </p:txBody>
        </p:sp>
        <p:sp>
          <p:nvSpPr>
            <p:cNvPr id="9" name="Inhaltsplatzhalter 2"/>
            <p:cNvSpPr txBox="1">
              <a:spLocks noChangeAspect="1"/>
            </p:cNvSpPr>
            <p:nvPr/>
          </p:nvSpPr>
          <p:spPr>
            <a:xfrm>
              <a:off x="4729034" y="3638339"/>
              <a:ext cx="4219575" cy="162242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400" b="1" dirty="0"/>
                <a:t>PI/VUE-Anmeldung</a:t>
              </a:r>
              <a:r>
                <a:rPr lang="de-DE" sz="1400" dirty="0"/>
                <a:t>: </a:t>
              </a:r>
            </a:p>
            <a:p>
              <a:pPr lvl="1"/>
              <a:r>
                <a:rPr lang="de-DE" sz="1400" b="1" dirty="0"/>
                <a:t>Statistik </a:t>
              </a:r>
              <a:endParaRPr lang="de-DE" sz="1400" dirty="0"/>
            </a:p>
            <a:p>
              <a:pPr lvl="1"/>
              <a:r>
                <a:rPr lang="de-DE" sz="1400" dirty="0" err="1"/>
                <a:t>WiPol</a:t>
              </a:r>
              <a:endParaRPr lang="de-DE" sz="1400" dirty="0"/>
            </a:p>
            <a:p>
              <a:pPr lvl="1"/>
              <a:r>
                <a:rPr lang="de-DE" sz="1400" b="1" dirty="0"/>
                <a:t>BW-Fach </a:t>
              </a:r>
              <a:r>
                <a:rPr lang="de-DE" sz="1400" dirty="0"/>
                <a:t>(PI)</a:t>
              </a:r>
              <a:endParaRPr lang="de-DE" sz="1600" dirty="0"/>
            </a:p>
          </p:txBody>
        </p:sp>
        <p:cxnSp>
          <p:nvCxnSpPr>
            <p:cNvPr id="10" name="Gerader Verbinder 6"/>
            <p:cNvCxnSpPr>
              <a:cxnSpLocks noChangeAspect="1"/>
            </p:cNvCxnSpPr>
            <p:nvPr/>
          </p:nvCxnSpPr>
          <p:spPr>
            <a:xfrm>
              <a:off x="4517704" y="3695310"/>
              <a:ext cx="13277" cy="182854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40583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chemeClr val="accent1"/>
                </a:solidFill>
              </a:rPr>
              <a:t>WiRe</a:t>
            </a:r>
            <a:r>
              <a:rPr lang="en-US" altLang="ko-KR" dirty="0">
                <a:solidFill>
                  <a:schemeClr val="accent1"/>
                </a:solidFill>
              </a:rPr>
              <a:t> 2016	   	  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LVP &amp; PI</a:t>
            </a:r>
          </a:p>
        </p:txBody>
      </p:sp>
      <p:sp>
        <p:nvSpPr>
          <p:cNvPr id="14" name="Inhaltsplatzhalter 4"/>
          <p:cNvSpPr txBox="1">
            <a:spLocks/>
          </p:cNvSpPr>
          <p:nvPr/>
        </p:nvSpPr>
        <p:spPr>
          <a:xfrm>
            <a:off x="323528" y="1235224"/>
            <a:ext cx="8229600" cy="34967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Zivilrecht für Fortgeschrittene (Privatrechtsblock):</a:t>
            </a:r>
          </a:p>
          <a:p>
            <a:pPr lvl="1"/>
            <a:r>
              <a:rPr lang="de-DE" sz="1800" dirty="0"/>
              <a:t>Zusatzangebot (gleichzeitig besuchen):</a:t>
            </a:r>
          </a:p>
          <a:p>
            <a:pPr lvl="2"/>
            <a:r>
              <a:rPr lang="de-DE" sz="1800" dirty="0"/>
              <a:t>Fachprüfungsvorbereitungskurse (FPV) - 3 aufbauende Kurse pro  Semester</a:t>
            </a:r>
          </a:p>
          <a:p>
            <a:pPr lvl="2"/>
            <a:r>
              <a:rPr lang="de-DE" sz="1800" dirty="0" err="1"/>
              <a:t>Klausurenkurse</a:t>
            </a:r>
            <a:endParaRPr lang="de-DE" sz="1800" dirty="0"/>
          </a:p>
          <a:p>
            <a:pPr marL="914400" lvl="2" indent="0">
              <a:buNone/>
            </a:pPr>
            <a:endParaRPr lang="de-DE" sz="1800" dirty="0"/>
          </a:p>
          <a:p>
            <a:pPr lvl="1"/>
            <a:r>
              <a:rPr lang="de-DE" sz="1800" dirty="0"/>
              <a:t>Im </a:t>
            </a:r>
            <a:r>
              <a:rPr lang="de-DE" sz="1800" u="sng" dirty="0"/>
              <a:t>Privatrechtsblock</a:t>
            </a:r>
            <a:r>
              <a:rPr lang="de-DE" sz="1800" dirty="0"/>
              <a:t> (Zivilrecht, Unternehmensrecht, Wettbewerbsrecht)    </a:t>
            </a:r>
            <a:r>
              <a:rPr lang="de-DE" sz="1800" u="sng" dirty="0"/>
              <a:t>nicht alles gleichzeitig</a:t>
            </a:r>
            <a:r>
              <a:rPr lang="de-DE" sz="1800" dirty="0"/>
              <a:t> belegen</a:t>
            </a:r>
          </a:p>
          <a:p>
            <a:pPr lvl="1"/>
            <a:endParaRPr lang="de-DE" sz="1800" dirty="0"/>
          </a:p>
          <a:p>
            <a:r>
              <a:rPr lang="de-DE" sz="1800" dirty="0">
                <a:solidFill>
                  <a:srgbClr val="FF0000"/>
                </a:solidFill>
              </a:rPr>
              <a:t>Achtung!!!</a:t>
            </a:r>
            <a:r>
              <a:rPr lang="de-DE" sz="1800" dirty="0"/>
              <a:t> Unterschiedliche Voraussetzungen für Hauptstudium und SBWLs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040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SBWLs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Inhaltsplatzhalter 4"/>
          <p:cNvSpPr txBox="1">
            <a:spLocks/>
          </p:cNvSpPr>
          <p:nvPr/>
        </p:nvSpPr>
        <p:spPr>
          <a:xfrm>
            <a:off x="323528" y="1235224"/>
            <a:ext cx="8229600" cy="356877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Umfassen 20 ECTS</a:t>
            </a:r>
          </a:p>
          <a:p>
            <a:pPr lvl="1"/>
            <a:r>
              <a:rPr lang="de-DE" sz="1600" dirty="0"/>
              <a:t>Ausnahme: Cross </a:t>
            </a:r>
            <a:r>
              <a:rPr lang="de-DE" sz="1600" dirty="0" err="1"/>
              <a:t>Functional</a:t>
            </a:r>
            <a:r>
              <a:rPr lang="de-DE" sz="1600" dirty="0"/>
              <a:t> Management (40 ECTS) = 2 SBWLs</a:t>
            </a:r>
          </a:p>
          <a:p>
            <a:pPr lvl="1"/>
            <a:r>
              <a:rPr lang="de-DE" sz="1400" dirty="0"/>
              <a:t>2 SBWLs: BW, IBW, </a:t>
            </a:r>
            <a:r>
              <a:rPr lang="de-DE" sz="1400" dirty="0" err="1"/>
              <a:t>Winf</a:t>
            </a:r>
            <a:endParaRPr lang="de-DE" sz="1400" dirty="0"/>
          </a:p>
          <a:p>
            <a:pPr lvl="1"/>
            <a:r>
              <a:rPr lang="de-DE" sz="1400" dirty="0"/>
              <a:t>1 SBWL: </a:t>
            </a:r>
            <a:r>
              <a:rPr lang="de-DE" sz="1400" dirty="0" err="1"/>
              <a:t>WiRe</a:t>
            </a:r>
            <a:endParaRPr lang="de-DE" sz="1400" dirty="0"/>
          </a:p>
          <a:p>
            <a:pPr lvl="1"/>
            <a:r>
              <a:rPr lang="de-DE" sz="1400" dirty="0"/>
              <a:t>Keine SBWL: VWL/</a:t>
            </a:r>
            <a:r>
              <a:rPr lang="de-DE" sz="1400" dirty="0" err="1"/>
              <a:t>SozÖk</a:t>
            </a:r>
            <a:r>
              <a:rPr lang="de-DE" sz="1400" dirty="0"/>
              <a:t> (stattdessen Spezialisierungsgebiete)</a:t>
            </a:r>
            <a:endParaRPr lang="de-DE" sz="1200" dirty="0"/>
          </a:p>
          <a:p>
            <a:r>
              <a:rPr lang="de-DE" sz="1800" dirty="0"/>
              <a:t>Auswahl aus 30 Spezialisierungen </a:t>
            </a:r>
          </a:p>
          <a:p>
            <a:r>
              <a:rPr lang="de-DE" sz="1800" dirty="0"/>
              <a:t>Unterschiedliche Aufnahmeverfahren</a:t>
            </a:r>
          </a:p>
          <a:p>
            <a:pPr lvl="1"/>
            <a:r>
              <a:rPr lang="de-DE" sz="1600" dirty="0"/>
              <a:t>Aufnahmetests, Notenschnitt, Bewerbungsschreiben, Studienfortschritt</a:t>
            </a:r>
          </a:p>
          <a:p>
            <a:r>
              <a:rPr lang="de-DE" sz="1800" dirty="0"/>
              <a:t>Anmeldung zu Arbeitsgruppen (AG)</a:t>
            </a:r>
          </a:p>
          <a:p>
            <a:r>
              <a:rPr lang="de-DE" sz="1800" dirty="0"/>
              <a:t>Nach positivem Anmeldeverfahren Anmeldung zu Kurs I</a:t>
            </a:r>
          </a:p>
          <a:p>
            <a:pPr lvl="1"/>
            <a:r>
              <a:rPr lang="de-DE" sz="1400" dirty="0"/>
              <a:t>Kurs I sofort absolvieren, damit man in der SBWL bleibt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3528" y="661442"/>
            <a:ext cx="7200800" cy="288032"/>
          </a:xfrm>
        </p:spPr>
        <p:txBody>
          <a:bodyPr/>
          <a:lstStyle/>
          <a:p>
            <a:pPr lvl="0"/>
            <a:r>
              <a:rPr lang="en-US" altLang="ko-KR" dirty="0" err="1"/>
              <a:t>Spezielle</a:t>
            </a:r>
            <a:r>
              <a:rPr lang="en-US" altLang="ko-KR" dirty="0"/>
              <a:t> </a:t>
            </a:r>
            <a:r>
              <a:rPr lang="en-US" altLang="ko-KR" dirty="0" err="1"/>
              <a:t>Betriebswirtschaftslehre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6996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11760" y="301402"/>
            <a:ext cx="6732240" cy="701030"/>
          </a:xfrm>
          <a:custGeom>
            <a:avLst/>
            <a:gdLst/>
            <a:ahLst/>
            <a:cxnLst/>
            <a:rect l="l" t="t" r="r" b="b"/>
            <a:pathLst>
              <a:path w="6291808" h="701030">
                <a:moveTo>
                  <a:pt x="350515" y="0"/>
                </a:moveTo>
                <a:lnTo>
                  <a:pt x="6291808" y="0"/>
                </a:lnTo>
                <a:lnTo>
                  <a:pt x="6291808" y="701030"/>
                </a:lnTo>
                <a:lnTo>
                  <a:pt x="350515" y="701030"/>
                </a:lnTo>
                <a:cubicBezTo>
                  <a:pt x="156931" y="701030"/>
                  <a:pt x="0" y="544099"/>
                  <a:pt x="0" y="350515"/>
                </a:cubicBezTo>
                <a:cubicBezTo>
                  <a:pt x="0" y="156931"/>
                  <a:pt x="156931" y="0"/>
                  <a:pt x="35051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2797898" y="339502"/>
            <a:ext cx="634610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234644" y="1123906"/>
            <a:ext cx="5472609" cy="1460509"/>
            <a:chOff x="3131839" y="1386347"/>
            <a:chExt cx="5472609" cy="1460509"/>
          </a:xfrm>
        </p:grpSpPr>
        <p:sp>
          <p:nvSpPr>
            <p:cNvPr id="5" name="Oval 4"/>
            <p:cNvSpPr/>
            <p:nvPr/>
          </p:nvSpPr>
          <p:spPr>
            <a:xfrm>
              <a:off x="3131840" y="1386347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3995936" y="1490788"/>
              <a:ext cx="4608512" cy="1356068"/>
              <a:chOff x="803640" y="3413781"/>
              <a:chExt cx="2059657" cy="701343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803640" y="3506259"/>
                <a:ext cx="2059657" cy="6088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Arial" charset="0"/>
                  <a:buChar char="•"/>
                </a:pPr>
                <a:r>
                  <a:rPr lang="en-US" altLang="ko-KR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Vorlesungstypen</a:t>
                </a:r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171450" indent="-171450">
                  <a:buFont typeface="Arial" charset="0"/>
                  <a:buChar char="•"/>
                </a:pPr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VVZ</a:t>
                </a:r>
              </a:p>
              <a:p>
                <a:pPr marL="171450" indent="-171450">
                  <a:buFont typeface="Arial" charset="0"/>
                  <a:buChar char="•"/>
                </a:pPr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LPIS + LV </a:t>
                </a:r>
                <a:r>
                  <a:rPr lang="en-US" altLang="ko-KR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Anmeldungen</a:t>
                </a:r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171450" indent="-171450">
                  <a:buFont typeface="Arial" charset="0"/>
                  <a:buChar char="•"/>
                </a:pPr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Der “</a:t>
                </a:r>
                <a:r>
                  <a:rPr lang="en-US" altLang="ko-KR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perfekte</a:t>
                </a:r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” </a:t>
                </a:r>
                <a:r>
                  <a:rPr lang="en-US" altLang="ko-KR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Fahrplan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803640" y="3413781"/>
                <a:ext cx="2059657" cy="17509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CBK </a:t>
                </a:r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  <a:sym typeface="Wingdings"/>
                  </a:rPr>
                  <a:t> Was </a:t>
                </a:r>
                <a:r>
                  <a:rPr lang="en-US" altLang="ko-KR" sz="16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  <a:sym typeface="Wingdings"/>
                  </a:rPr>
                  <a:t>erwartet</a:t>
                </a:r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  <a:sym typeface="Wingdings"/>
                  </a:rPr>
                  <a:t> </a:t>
                </a:r>
                <a:r>
                  <a:rPr lang="en-US" altLang="ko-KR" sz="16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  <a:sym typeface="Wingdings"/>
                  </a:rPr>
                  <a:t>euch</a:t>
                </a:r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  <a:sym typeface="Wingdings"/>
                  </a:rPr>
                  <a:t>?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3131839" y="1515555"/>
              <a:ext cx="7200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1760" y="2467459"/>
            <a:ext cx="5471867" cy="922016"/>
            <a:chOff x="2195736" y="2902945"/>
            <a:chExt cx="5471867" cy="922016"/>
          </a:xfrm>
        </p:grpSpPr>
        <p:sp>
          <p:nvSpPr>
            <p:cNvPr id="6" name="Oval 5"/>
            <p:cNvSpPr/>
            <p:nvPr/>
          </p:nvSpPr>
          <p:spPr>
            <a:xfrm>
              <a:off x="2195738" y="2913028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059091" y="2902945"/>
              <a:ext cx="4608512" cy="922016"/>
              <a:chOff x="803640" y="3332058"/>
              <a:chExt cx="2059657" cy="740247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803640" y="3549085"/>
                <a:ext cx="2059657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Arial" charset="0"/>
                  <a:buChar char="•"/>
                </a:pPr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SBWLs</a:t>
                </a:r>
              </a:p>
              <a:p>
                <a:pPr marL="171450" indent="-171450">
                  <a:buFont typeface="Arial" charset="0"/>
                  <a:buChar char="•"/>
                </a:pPr>
                <a:r>
                  <a:rPr lang="en-US" altLang="ko-KR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Auslandssemester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803640" y="3332058"/>
                <a:ext cx="2059657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Weitere</a:t>
                </a:r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6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Stationen</a:t>
                </a:r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in </a:t>
                </a:r>
                <a:r>
                  <a:rPr lang="en-US" altLang="ko-KR" sz="16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Eurem</a:t>
                </a:r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6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Studium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2195736" y="3042235"/>
              <a:ext cx="7200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835696" y="3363293"/>
            <a:ext cx="5472608" cy="720080"/>
            <a:chOff x="1691676" y="3656583"/>
            <a:chExt cx="5472608" cy="720080"/>
          </a:xfrm>
        </p:grpSpPr>
        <p:sp>
          <p:nvSpPr>
            <p:cNvPr id="18" name="TextBox 17"/>
            <p:cNvSpPr txBox="1"/>
            <p:nvPr/>
          </p:nvSpPr>
          <p:spPr>
            <a:xfrm>
              <a:off x="2555772" y="3846519"/>
              <a:ext cx="460851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Tipps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&amp; Tricks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1691676" y="3656583"/>
              <a:ext cx="720084" cy="720080"/>
              <a:chOff x="1643673" y="3804267"/>
              <a:chExt cx="720084" cy="720080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1643677" y="3804267"/>
                <a:ext cx="720080" cy="72008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643673" y="3933473"/>
                <a:ext cx="72008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1331640" y="4299942"/>
            <a:ext cx="5472609" cy="720080"/>
            <a:chOff x="1188362" y="4380750"/>
            <a:chExt cx="5472609" cy="720080"/>
          </a:xfrm>
        </p:grpSpPr>
        <p:sp>
          <p:nvSpPr>
            <p:cNvPr id="29" name="TextBox 28"/>
            <p:cNvSpPr txBox="1"/>
            <p:nvPr/>
          </p:nvSpPr>
          <p:spPr>
            <a:xfrm>
              <a:off x="2052459" y="4571934"/>
              <a:ext cx="460851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Individuelle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Beratung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1188362" y="4380750"/>
              <a:ext cx="720086" cy="720080"/>
              <a:chOff x="1333867" y="4581597"/>
              <a:chExt cx="720086" cy="720080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1333873" y="4581597"/>
                <a:ext cx="720080" cy="72008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333867" y="4710801"/>
                <a:ext cx="72008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412315"/>
            <a:ext cx="1543158" cy="57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chemeClr val="accent1"/>
                </a:solidFill>
              </a:rPr>
              <a:t>Auslandssemester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Inhaltsplatzhalter 4"/>
          <p:cNvSpPr txBox="1">
            <a:spLocks/>
          </p:cNvSpPr>
          <p:nvPr/>
        </p:nvSpPr>
        <p:spPr>
          <a:xfrm>
            <a:off x="323528" y="1235224"/>
            <a:ext cx="8229600" cy="356877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Mögliche anrechenbare Kurse:</a:t>
            </a:r>
          </a:p>
          <a:p>
            <a:pPr lvl="1"/>
            <a:r>
              <a:rPr lang="de-DE" sz="1600" dirty="0"/>
              <a:t>Mikroökonomik</a:t>
            </a:r>
          </a:p>
          <a:p>
            <a:pPr lvl="1"/>
            <a:r>
              <a:rPr lang="de-DE" sz="1600" dirty="0"/>
              <a:t>Makroökonomik</a:t>
            </a:r>
          </a:p>
          <a:p>
            <a:pPr lvl="1"/>
            <a:r>
              <a:rPr lang="de-DE" sz="1600" dirty="0"/>
              <a:t>Zukunftsfähiges Wirtschaften II (</a:t>
            </a:r>
            <a:r>
              <a:rPr lang="de-DE" sz="1600" dirty="0" err="1"/>
              <a:t>iBW</a:t>
            </a:r>
            <a:r>
              <a:rPr lang="de-DE" sz="1600" dirty="0"/>
              <a:t>, BW)</a:t>
            </a:r>
          </a:p>
          <a:p>
            <a:pPr lvl="1"/>
            <a:r>
              <a:rPr lang="de-DE" sz="1600" dirty="0"/>
              <a:t>Wirtschaft- und Finanzpolitik (</a:t>
            </a:r>
            <a:r>
              <a:rPr lang="de-DE" sz="1600" dirty="0" err="1"/>
              <a:t>WiPol</a:t>
            </a:r>
            <a:r>
              <a:rPr lang="de-DE" sz="1600" dirty="0"/>
              <a:t>)</a:t>
            </a:r>
          </a:p>
          <a:p>
            <a:pPr lvl="1"/>
            <a:r>
              <a:rPr lang="de-DE" sz="1600" dirty="0"/>
              <a:t>Marketing</a:t>
            </a:r>
          </a:p>
          <a:p>
            <a:pPr lvl="1"/>
            <a:r>
              <a:rPr lang="de-DE" sz="1600" dirty="0"/>
              <a:t>Beschaffung, Logistik und Produktion (BLP)</a:t>
            </a:r>
          </a:p>
          <a:p>
            <a:pPr lvl="1"/>
            <a:r>
              <a:rPr lang="de-DE" sz="1600" dirty="0"/>
              <a:t>Finanzierung</a:t>
            </a:r>
          </a:p>
          <a:p>
            <a:pPr lvl="1"/>
            <a:r>
              <a:rPr lang="de-DE" sz="1600" dirty="0"/>
              <a:t>SBWL-Kurse</a:t>
            </a:r>
            <a:endParaRPr lang="de-DE" sz="1600" b="1" dirty="0"/>
          </a:p>
          <a:p>
            <a:pPr marL="0" indent="0">
              <a:buNone/>
            </a:pPr>
            <a:endParaRPr lang="de-DE" sz="1800" b="1" dirty="0"/>
          </a:p>
          <a:p>
            <a:pPr marL="0" indent="0">
              <a:buNone/>
            </a:pPr>
            <a:r>
              <a:rPr lang="de-DE" sz="1800" b="1" dirty="0"/>
              <a:t>Liste vom ZAS für jeweilige Uni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chemeClr val="accent1"/>
                </a:solidFill>
              </a:rPr>
              <a:t>Voraussetzungen</a:t>
            </a:r>
            <a:r>
              <a:rPr lang="en-US" altLang="ko-KR" dirty="0">
                <a:solidFill>
                  <a:schemeClr val="accent1"/>
                </a:solidFill>
              </a:rPr>
              <a:t> </a:t>
            </a:r>
            <a:r>
              <a:rPr lang="en-US" altLang="ko-KR" dirty="0" err="1">
                <a:solidFill>
                  <a:schemeClr val="accent1"/>
                </a:solidFill>
              </a:rPr>
              <a:t>für</a:t>
            </a:r>
            <a:r>
              <a:rPr lang="en-US" altLang="ko-KR" dirty="0">
                <a:solidFill>
                  <a:schemeClr val="accent1"/>
                </a:solidFill>
              </a:rPr>
              <a:t> SBWLs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6"/>
          <a:stretch/>
        </p:blipFill>
        <p:spPr>
          <a:xfrm>
            <a:off x="7452320" y="4515966"/>
            <a:ext cx="1543158" cy="468514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3528" y="661442"/>
            <a:ext cx="7200800" cy="288032"/>
          </a:xfrm>
        </p:spPr>
        <p:txBody>
          <a:bodyPr/>
          <a:lstStyle/>
          <a:p>
            <a:pPr lvl="0"/>
            <a:r>
              <a:rPr lang="en-US" altLang="ko-KR" dirty="0" err="1"/>
              <a:t>WiSo</a:t>
            </a:r>
            <a:r>
              <a:rPr lang="en-US" altLang="ko-KR" dirty="0"/>
              <a:t> &amp; </a:t>
            </a:r>
            <a:r>
              <a:rPr lang="en-US" altLang="ko-KR" dirty="0" err="1"/>
              <a:t>WiRe</a:t>
            </a:r>
            <a:endParaRPr lang="en-US" altLang="ko-KR" dirty="0"/>
          </a:p>
        </p:txBody>
      </p:sp>
      <p:graphicFrame>
        <p:nvGraphicFramePr>
          <p:cNvPr id="6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174717"/>
              </p:ext>
            </p:extLst>
          </p:nvPr>
        </p:nvGraphicFramePr>
        <p:xfrm>
          <a:off x="323527" y="1180434"/>
          <a:ext cx="8424936" cy="32635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12468">
                  <a:extLst>
                    <a:ext uri="{9D8B030D-6E8A-4147-A177-3AD203B41FA5}">
                      <a16:colId xmlns:a16="http://schemas.microsoft.com/office/drawing/2014/main" val="1104730784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val="3624436337"/>
                    </a:ext>
                  </a:extLst>
                </a:gridCol>
              </a:tblGrid>
              <a:tr h="50383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err="1"/>
                        <a:t>WiSo</a:t>
                      </a:r>
                      <a:r>
                        <a:rPr lang="de-DE" sz="2000" dirty="0"/>
                        <a:t> (2019)</a:t>
                      </a:r>
                      <a:endParaRPr lang="de-AT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err="1"/>
                        <a:t>WiRe</a:t>
                      </a:r>
                      <a:r>
                        <a:rPr lang="de-DE" sz="2000" dirty="0"/>
                        <a:t> (2016)</a:t>
                      </a:r>
                      <a:endParaRPr lang="de-AT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6449344"/>
                  </a:ext>
                </a:extLst>
              </a:tr>
              <a:tr h="503831"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b="1" dirty="0"/>
                        <a:t>Allgemeine</a:t>
                      </a:r>
                      <a:r>
                        <a:rPr lang="de-DE" sz="2000" b="1" baseline="0" dirty="0"/>
                        <a:t> Voraussetzungen für das Hauptstudium</a:t>
                      </a:r>
                      <a:endParaRPr lang="de-AT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057668"/>
                  </a:ext>
                </a:extLst>
              </a:tr>
              <a:tr h="863784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27</a:t>
                      </a:r>
                      <a:r>
                        <a:rPr lang="de-DE" sz="2000" baseline="0" dirty="0"/>
                        <a:t> ECTS aus CBK</a:t>
                      </a:r>
                    </a:p>
                    <a:p>
                      <a:pPr algn="ctr"/>
                      <a:r>
                        <a:rPr lang="de-DE" sz="2000" baseline="0" dirty="0"/>
                        <a:t>(inkl. </a:t>
                      </a:r>
                      <a:r>
                        <a:rPr lang="de-DE" sz="2000" baseline="0" dirty="0">
                          <a:solidFill>
                            <a:srgbClr val="00B0F0"/>
                          </a:solidFill>
                        </a:rPr>
                        <a:t>AMC I</a:t>
                      </a:r>
                      <a:r>
                        <a:rPr lang="de-DE" sz="2000" baseline="0" dirty="0">
                          <a:solidFill>
                            <a:schemeClr val="dk1"/>
                          </a:solidFill>
                        </a:rPr>
                        <a:t> +</a:t>
                      </a:r>
                      <a:r>
                        <a:rPr lang="de-DE" sz="2000" baseline="0" dirty="0"/>
                        <a:t> </a:t>
                      </a:r>
                      <a:r>
                        <a:rPr lang="de-DE" sz="2000" baseline="0" dirty="0">
                          <a:solidFill>
                            <a:srgbClr val="00B0F0"/>
                          </a:solidFill>
                        </a:rPr>
                        <a:t>AMC II</a:t>
                      </a:r>
                      <a:r>
                        <a:rPr lang="de-DE" sz="2000" baseline="0" dirty="0"/>
                        <a:t> + </a:t>
                      </a:r>
                      <a:r>
                        <a:rPr lang="de-DE" sz="2000" baseline="0" dirty="0">
                          <a:solidFill>
                            <a:srgbClr val="00B0F0"/>
                          </a:solidFill>
                        </a:rPr>
                        <a:t>WPR I</a:t>
                      </a:r>
                      <a:r>
                        <a:rPr lang="de-DE" sz="2000" baseline="0" dirty="0"/>
                        <a:t>)</a:t>
                      </a:r>
                      <a:endParaRPr lang="de-AT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GLZR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1572824"/>
                  </a:ext>
                </a:extLst>
              </a:tr>
              <a:tr h="503831"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b="1" dirty="0"/>
                        <a:t>Zusätzliche Voraussetzungen für SBWLs</a:t>
                      </a:r>
                      <a:endParaRPr lang="de-AT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de-A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3764233"/>
                  </a:ext>
                </a:extLst>
              </a:tr>
              <a:tr h="888247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00B0F0"/>
                          </a:solidFill>
                        </a:rPr>
                        <a:t>Statistik</a:t>
                      </a:r>
                      <a:r>
                        <a:rPr lang="de-DE" sz="2000" dirty="0"/>
                        <a:t> + </a:t>
                      </a:r>
                      <a:r>
                        <a:rPr lang="de-DE" sz="2000" dirty="0">
                          <a:solidFill>
                            <a:srgbClr val="00B0F0"/>
                          </a:solidFill>
                        </a:rPr>
                        <a:t>BIS I</a:t>
                      </a:r>
                      <a:endParaRPr lang="de-AT" sz="2000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00B0F0"/>
                          </a:solidFill>
                        </a:rPr>
                        <a:t>AMC I</a:t>
                      </a:r>
                      <a:r>
                        <a:rPr lang="de-DE" sz="2000" dirty="0"/>
                        <a:t> + </a:t>
                      </a:r>
                      <a:r>
                        <a:rPr lang="de-DE" sz="2000" dirty="0">
                          <a:solidFill>
                            <a:srgbClr val="00B0F0"/>
                          </a:solidFill>
                        </a:rPr>
                        <a:t>AMC II</a:t>
                      </a:r>
                      <a:r>
                        <a:rPr lang="de-DE" sz="2000" baseline="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de-DE" sz="2000" dirty="0"/>
                        <a:t>+ </a:t>
                      </a:r>
                      <a:r>
                        <a:rPr lang="de-DE" sz="2000" dirty="0">
                          <a:solidFill>
                            <a:srgbClr val="00B0F0"/>
                          </a:solidFill>
                        </a:rPr>
                        <a:t>Statistik</a:t>
                      </a:r>
                      <a:endParaRPr lang="de-DE" sz="2000" dirty="0">
                        <a:solidFill>
                          <a:schemeClr val="dk1"/>
                        </a:solidFill>
                      </a:endParaRPr>
                    </a:p>
                    <a:p>
                      <a:pPr algn="ctr"/>
                      <a:r>
                        <a:rPr lang="de-DE" sz="2000" dirty="0"/>
                        <a:t>+ </a:t>
                      </a:r>
                      <a:r>
                        <a:rPr lang="de-DE" sz="2000" dirty="0">
                          <a:solidFill>
                            <a:srgbClr val="00B0F0"/>
                          </a:solidFill>
                        </a:rPr>
                        <a:t>8 ECTS</a:t>
                      </a:r>
                      <a:r>
                        <a:rPr lang="de-DE" sz="2000" dirty="0"/>
                        <a:t> aus BWL/Mathematik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6996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671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272211" y="1059582"/>
            <a:ext cx="2599282" cy="108012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ko-KR" sz="2800" dirty="0" err="1">
                <a:latin typeface="+mj-lt"/>
              </a:rPr>
              <a:t>Fragen</a:t>
            </a:r>
            <a:r>
              <a:rPr lang="en-US" altLang="ko-KR" sz="2800" dirty="0">
                <a:latin typeface="+mj-lt"/>
              </a:rPr>
              <a:t> &amp; </a:t>
            </a:r>
            <a:r>
              <a:rPr lang="en-US" altLang="ko-KR" sz="2800" dirty="0" err="1">
                <a:latin typeface="+mj-lt"/>
              </a:rPr>
              <a:t>weitere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Infos</a:t>
            </a:r>
            <a:r>
              <a:rPr lang="en-US" altLang="ko-KR" sz="2800" dirty="0">
                <a:latin typeface="+mj-lt"/>
              </a:rPr>
              <a:t>: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836814" y="2139702"/>
            <a:ext cx="3470076" cy="2160240"/>
          </a:xfrm>
          <a:prstGeom prst="rect">
            <a:avLst/>
          </a:prstGeom>
        </p:spPr>
        <p:txBody>
          <a:bodyPr/>
          <a:lstStyle/>
          <a:p>
            <a:r>
              <a:rPr lang="de-AT" sz="1800" dirty="0">
                <a:hlinkClick r:id="rId2"/>
              </a:rPr>
              <a:t>beratung@oeh-wu.at</a:t>
            </a:r>
            <a:r>
              <a:rPr lang="de-AT" sz="1800" dirty="0"/>
              <a:t> oder </a:t>
            </a:r>
            <a:br>
              <a:rPr lang="de-AT" sz="1800" dirty="0"/>
            </a:br>
            <a:r>
              <a:rPr lang="de-AT" sz="1800" dirty="0"/>
              <a:t>+43 (1) 31336 5400</a:t>
            </a:r>
          </a:p>
          <a:p>
            <a:pPr marL="228600" lvl="2" indent="0">
              <a:buNone/>
            </a:pPr>
            <a:r>
              <a:rPr lang="de-AT" sz="1800" dirty="0"/>
              <a:t>  </a:t>
            </a:r>
          </a:p>
          <a:p>
            <a:r>
              <a:rPr lang="de-AT" sz="1800" dirty="0"/>
              <a:t>Broschüren der ÖH 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chemeClr val="accent1"/>
                </a:solidFill>
              </a:rPr>
              <a:t>Vorlesungstypen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err="1"/>
              <a:t>Lehrveranstaltungsprüfung</a:t>
            </a:r>
            <a:r>
              <a:rPr lang="en-US" altLang="ko-KR" dirty="0"/>
              <a:t> (LVP), </a:t>
            </a:r>
            <a:r>
              <a:rPr lang="en-US" altLang="ko-KR" dirty="0" err="1"/>
              <a:t>Prüfungsimmanente</a:t>
            </a:r>
            <a:r>
              <a:rPr lang="en-US" altLang="ko-KR" dirty="0"/>
              <a:t> </a:t>
            </a:r>
            <a:r>
              <a:rPr lang="en-US" altLang="ko-KR" dirty="0" err="1"/>
              <a:t>Lehrveranstaltung</a:t>
            </a:r>
            <a:r>
              <a:rPr lang="en-US" altLang="ko-KR" dirty="0"/>
              <a:t> (PI) und </a:t>
            </a:r>
            <a:r>
              <a:rPr lang="en-US" altLang="ko-KR" dirty="0" err="1"/>
              <a:t>Vorlesungsübung</a:t>
            </a:r>
            <a:r>
              <a:rPr lang="en-US" altLang="ko-KR" dirty="0"/>
              <a:t> (VUE)</a:t>
            </a:r>
          </a:p>
        </p:txBody>
      </p:sp>
      <p:sp>
        <p:nvSpPr>
          <p:cNvPr id="66" name="Oval 65"/>
          <p:cNvSpPr/>
          <p:nvPr/>
        </p:nvSpPr>
        <p:spPr>
          <a:xfrm>
            <a:off x="1173688" y="1525538"/>
            <a:ext cx="2721020" cy="2721020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Oval 66"/>
          <p:cNvSpPr/>
          <p:nvPr/>
        </p:nvSpPr>
        <p:spPr>
          <a:xfrm>
            <a:off x="1549015" y="1900865"/>
            <a:ext cx="1970363" cy="19703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5004048" y="1525536"/>
            <a:ext cx="2721020" cy="2721020"/>
            <a:chOff x="971599" y="2533402"/>
            <a:chExt cx="974451" cy="974451"/>
          </a:xfrm>
        </p:grpSpPr>
        <p:sp>
          <p:nvSpPr>
            <p:cNvPr id="73" name="Oval 72"/>
            <p:cNvSpPr/>
            <p:nvPr/>
          </p:nvSpPr>
          <p:spPr>
            <a:xfrm>
              <a:off x="971599" y="2533402"/>
              <a:ext cx="974451" cy="974451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106011" y="2667814"/>
              <a:ext cx="705626" cy="7056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7" name="Text Placeholder 1"/>
          <p:cNvSpPr txBox="1">
            <a:spLocks/>
          </p:cNvSpPr>
          <p:nvPr/>
        </p:nvSpPr>
        <p:spPr>
          <a:xfrm>
            <a:off x="1997525" y="2598012"/>
            <a:ext cx="1073341" cy="5760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LVP</a:t>
            </a:r>
            <a:endParaRPr lang="ko-KR" altLang="en-US" b="1" dirty="0"/>
          </a:p>
        </p:txBody>
      </p:sp>
      <p:sp>
        <p:nvSpPr>
          <p:cNvPr id="78" name="Text Placeholder 1"/>
          <p:cNvSpPr txBox="1">
            <a:spLocks/>
          </p:cNvSpPr>
          <p:nvPr/>
        </p:nvSpPr>
        <p:spPr>
          <a:xfrm>
            <a:off x="6056270" y="2598012"/>
            <a:ext cx="616572" cy="5760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/>
              <a:t>PI</a:t>
            </a:r>
            <a:endParaRPr lang="ko-KR" altLang="en-US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412315"/>
            <a:ext cx="1543158" cy="572165"/>
          </a:xfrm>
          <a:prstGeom prst="rect">
            <a:avLst/>
          </a:prstGeom>
        </p:spPr>
      </p:pic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3088868" y="1525536"/>
            <a:ext cx="2721020" cy="2721020"/>
            <a:chOff x="971599" y="2533402"/>
            <a:chExt cx="974451" cy="974451"/>
          </a:xfrm>
        </p:grpSpPr>
        <p:sp>
          <p:nvSpPr>
            <p:cNvPr id="14" name="Oval 13"/>
            <p:cNvSpPr/>
            <p:nvPr/>
          </p:nvSpPr>
          <p:spPr>
            <a:xfrm>
              <a:off x="971599" y="2533402"/>
              <a:ext cx="974451" cy="974451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106011" y="2667814"/>
              <a:ext cx="705626" cy="7056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6" name="Text Placeholder 1"/>
          <p:cNvSpPr txBox="1">
            <a:spLocks/>
          </p:cNvSpPr>
          <p:nvPr/>
        </p:nvSpPr>
        <p:spPr>
          <a:xfrm>
            <a:off x="3841741" y="2598012"/>
            <a:ext cx="1215269" cy="5760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/>
              <a:t>VUE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412315"/>
            <a:ext cx="1543158" cy="57216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Lehrveranstaltungsprüfung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LVP</a:t>
            </a:r>
          </a:p>
        </p:txBody>
      </p:sp>
      <p:sp>
        <p:nvSpPr>
          <p:cNvPr id="4" name="Block Arc 3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5453715"/>
              <a:gd name="adj3" fmla="val 116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1964022"/>
              <a:gd name="adj3" fmla="val 114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19690711"/>
              <a:gd name="adj3" fmla="val 1157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Oval 7"/>
          <p:cNvSpPr/>
          <p:nvPr/>
        </p:nvSpPr>
        <p:spPr>
          <a:xfrm>
            <a:off x="1612996" y="4181155"/>
            <a:ext cx="246558" cy="24655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1959905" y="1519416"/>
            <a:ext cx="221420" cy="221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1959905" y="2077066"/>
            <a:ext cx="221420" cy="221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1959905" y="2634716"/>
            <a:ext cx="221420" cy="2214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1959905" y="3192366"/>
            <a:ext cx="221420" cy="2214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67744" y="1415209"/>
            <a:ext cx="648072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ym typeface="Wingdings"/>
              </a:rPr>
              <a:t>LV-</a:t>
            </a:r>
            <a:r>
              <a:rPr lang="en-US" dirty="0" err="1">
                <a:ln w="0"/>
                <a:sym typeface="Wingdings"/>
              </a:rPr>
              <a:t>Anmeldung</a:t>
            </a:r>
            <a:r>
              <a:rPr lang="en-US" dirty="0">
                <a:ln w="0"/>
                <a:sym typeface="Wingdings"/>
              </a:rPr>
              <a:t> optional (LPIS)</a:t>
            </a:r>
            <a:br>
              <a:rPr lang="en-US" dirty="0">
                <a:ln w="0"/>
                <a:sym typeface="Wingdings"/>
              </a:rPr>
            </a:br>
            <a:endParaRPr lang="en-US" dirty="0">
              <a:ln w="0"/>
              <a:sym typeface="Wingdings"/>
            </a:endParaRPr>
          </a:p>
          <a:p>
            <a:r>
              <a:rPr lang="en-US" dirty="0" err="1">
                <a:ln w="0"/>
              </a:rPr>
              <a:t>Keine</a:t>
            </a:r>
            <a:r>
              <a:rPr lang="en-US" dirty="0">
                <a:ln w="0"/>
              </a:rPr>
              <a:t> </a:t>
            </a:r>
            <a:r>
              <a:rPr lang="en-US" dirty="0" err="1">
                <a:ln w="0"/>
              </a:rPr>
              <a:t>Anwesenheitspflicht</a:t>
            </a:r>
            <a:br>
              <a:rPr lang="en-US" dirty="0">
                <a:ln w="0"/>
              </a:rPr>
            </a:br>
            <a:endParaRPr lang="en-US" dirty="0">
              <a:ln w="0"/>
            </a:endParaRPr>
          </a:p>
          <a:p>
            <a:r>
              <a:rPr lang="en-US" dirty="0" err="1">
                <a:ln w="0"/>
              </a:rPr>
              <a:t>Größere</a:t>
            </a:r>
            <a:r>
              <a:rPr lang="en-US" dirty="0">
                <a:ln w="0"/>
              </a:rPr>
              <a:t> </a:t>
            </a:r>
            <a:r>
              <a:rPr lang="en-US" dirty="0" err="1">
                <a:ln w="0"/>
              </a:rPr>
              <a:t>Studierendenzahl</a:t>
            </a:r>
            <a:endParaRPr lang="en-US" dirty="0">
              <a:ln w="0"/>
            </a:endParaRPr>
          </a:p>
          <a:p>
            <a:endParaRPr lang="en-US" dirty="0">
              <a:ln w="0"/>
            </a:endParaRPr>
          </a:p>
          <a:p>
            <a:r>
              <a:rPr lang="en-US" dirty="0" err="1">
                <a:ln w="0"/>
              </a:rPr>
              <a:t>Prüfungen</a:t>
            </a:r>
            <a:r>
              <a:rPr lang="en-US" dirty="0">
                <a:ln w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>
                <a:ln w="0"/>
              </a:rPr>
              <a:t>	</a:t>
            </a:r>
            <a:r>
              <a:rPr lang="en-US" sz="1600" dirty="0">
                <a:ln w="0"/>
                <a:sym typeface="Wingdings"/>
              </a:rPr>
              <a:t> 3x/Semester </a:t>
            </a:r>
            <a:r>
              <a:rPr lang="en-US" sz="1600" dirty="0" err="1">
                <a:ln w="0"/>
                <a:sym typeface="Wingdings"/>
              </a:rPr>
              <a:t>innerhalb</a:t>
            </a:r>
            <a:r>
              <a:rPr lang="en-US" sz="1600" dirty="0">
                <a:ln w="0"/>
                <a:sym typeface="Wingdings"/>
              </a:rPr>
              <a:t> der </a:t>
            </a:r>
            <a:r>
              <a:rPr lang="en-US" sz="1600" dirty="0" err="1">
                <a:ln w="0"/>
                <a:sym typeface="Wingdings"/>
              </a:rPr>
              <a:t>Prüfungswochen</a:t>
            </a:r>
            <a:endParaRPr lang="en-US" sz="1600" dirty="0">
              <a:ln w="0"/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n w="0"/>
                <a:sym typeface="Wingdings"/>
              </a:rPr>
              <a:t>	 </a:t>
            </a:r>
            <a:r>
              <a:rPr lang="en-US" sz="1600" dirty="0" err="1">
                <a:ln w="0"/>
                <a:sym typeface="Wingdings"/>
              </a:rPr>
              <a:t>Selbständige</a:t>
            </a:r>
            <a:r>
              <a:rPr lang="en-US" sz="1600" dirty="0">
                <a:ln w="0"/>
                <a:sym typeface="Wingdings"/>
              </a:rPr>
              <a:t> </a:t>
            </a:r>
            <a:r>
              <a:rPr lang="en-US" sz="1600" dirty="0" err="1">
                <a:ln w="0"/>
                <a:sym typeface="Wingdings"/>
              </a:rPr>
              <a:t>Anmeldung</a:t>
            </a:r>
            <a:endParaRPr lang="en-US" sz="1600" dirty="0">
              <a:ln w="0"/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n w="0"/>
                <a:sym typeface="Wingdings"/>
              </a:rPr>
              <a:t>	 </a:t>
            </a:r>
            <a:r>
              <a:rPr lang="en-US" sz="1600" dirty="0" err="1">
                <a:ln w="0"/>
                <a:sym typeface="Wingdings"/>
              </a:rPr>
              <a:t>Vorläufige</a:t>
            </a:r>
            <a:r>
              <a:rPr lang="en-US" sz="1600" dirty="0">
                <a:ln w="0"/>
                <a:sym typeface="Wingdings"/>
              </a:rPr>
              <a:t> </a:t>
            </a:r>
            <a:r>
              <a:rPr lang="en-US" sz="1600" dirty="0" err="1">
                <a:ln w="0"/>
                <a:sym typeface="Wingdings"/>
              </a:rPr>
              <a:t>Prüfungstermine</a:t>
            </a:r>
            <a:r>
              <a:rPr lang="en-US" sz="1600" dirty="0">
                <a:ln w="0"/>
                <a:sym typeface="Wingdings"/>
              </a:rPr>
              <a:t> </a:t>
            </a:r>
            <a:r>
              <a:rPr lang="en-US" sz="1600" dirty="0" err="1">
                <a:ln w="0"/>
                <a:sym typeface="Wingdings"/>
              </a:rPr>
              <a:t>gibt</a:t>
            </a:r>
            <a:r>
              <a:rPr lang="en-US" sz="1600" dirty="0">
                <a:ln w="0"/>
                <a:sym typeface="Wingdings"/>
              </a:rPr>
              <a:t> es online</a:t>
            </a:r>
          </a:p>
        </p:txBody>
      </p:sp>
    </p:spTree>
    <p:extLst>
      <p:ext uri="{BB962C8B-B14F-4D97-AF65-F5344CB8AC3E}">
        <p14:creationId xmlns:p14="http://schemas.microsoft.com/office/powerpoint/2010/main" val="1468186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Prüfungsimmanente</a:t>
            </a:r>
            <a:r>
              <a:rPr lang="en-US" altLang="ko-KR" dirty="0"/>
              <a:t> LV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PI</a:t>
            </a:r>
          </a:p>
        </p:txBody>
      </p:sp>
      <p:sp>
        <p:nvSpPr>
          <p:cNvPr id="4" name="Block Arc 3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5453715"/>
              <a:gd name="adj3" fmla="val 116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1964022"/>
              <a:gd name="adj3" fmla="val 114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19690711"/>
              <a:gd name="adj3" fmla="val 1157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Oval 7"/>
          <p:cNvSpPr/>
          <p:nvPr/>
        </p:nvSpPr>
        <p:spPr>
          <a:xfrm>
            <a:off x="1612996" y="4181155"/>
            <a:ext cx="246558" cy="24655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1959905" y="1519416"/>
            <a:ext cx="221420" cy="221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1959905" y="2055862"/>
            <a:ext cx="221420" cy="221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1959905" y="2881256"/>
            <a:ext cx="221420" cy="2214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1959905" y="3442011"/>
            <a:ext cx="221420" cy="2214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34614" y="1445389"/>
            <a:ext cx="6768752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ym typeface="Wingdings"/>
              </a:rPr>
              <a:t>Anmeldung unbedingt notwendig (LPIS)</a:t>
            </a:r>
            <a:br>
              <a:rPr lang="de-AT" dirty="0">
                <a:sym typeface="Wingdings"/>
              </a:rPr>
            </a:br>
            <a:endParaRPr lang="de-AT" dirty="0">
              <a:sym typeface="Wingdings"/>
            </a:endParaRPr>
          </a:p>
          <a:p>
            <a:r>
              <a:rPr lang="de-AT" b="1" dirty="0"/>
              <a:t>Anwesenheitspflicht</a:t>
            </a:r>
            <a:r>
              <a:rPr lang="de-AT" dirty="0"/>
              <a:t> </a:t>
            </a:r>
            <a:r>
              <a:rPr lang="de-AT" dirty="0">
                <a:sym typeface="Wingdings"/>
              </a:rPr>
              <a:t> Anwesenheitsrate wird vom</a:t>
            </a:r>
          </a:p>
          <a:p>
            <a:r>
              <a:rPr lang="de-AT" dirty="0">
                <a:sym typeface="Wingdings"/>
              </a:rPr>
              <a:t>Vortragenden bestimmt</a:t>
            </a:r>
            <a:endParaRPr lang="de-AT" b="1" dirty="0"/>
          </a:p>
          <a:p>
            <a:endParaRPr lang="de-AT" dirty="0"/>
          </a:p>
          <a:p>
            <a:r>
              <a:rPr lang="de-AT" dirty="0"/>
              <a:t>Eher kleinere Studierendenzahl (20-60)</a:t>
            </a:r>
          </a:p>
          <a:p>
            <a:endParaRPr lang="de-AT" dirty="0"/>
          </a:p>
          <a:p>
            <a:r>
              <a:rPr lang="de-AT" dirty="0"/>
              <a:t>Beurteilung: </a:t>
            </a:r>
            <a:r>
              <a:rPr lang="de-AT" b="1" dirty="0"/>
              <a:t>mind. 3 Teilleistungen</a:t>
            </a:r>
          </a:p>
          <a:p>
            <a:pPr>
              <a:lnSpc>
                <a:spcPct val="150000"/>
              </a:lnSpc>
            </a:pPr>
            <a:r>
              <a:rPr lang="de-AT" b="1" dirty="0"/>
              <a:t>	</a:t>
            </a:r>
            <a:r>
              <a:rPr lang="de-AT" sz="1600" dirty="0">
                <a:sym typeface="Wingdings"/>
              </a:rPr>
              <a:t> </a:t>
            </a:r>
            <a:r>
              <a:rPr lang="de-AT" sz="1600" dirty="0"/>
              <a:t>Klausur, Präsentation, Mitarbeit, Hausübungen</a:t>
            </a:r>
          </a:p>
          <a:p>
            <a:pPr>
              <a:lnSpc>
                <a:spcPct val="150000"/>
              </a:lnSpc>
            </a:pPr>
            <a:r>
              <a:rPr lang="de-AT" sz="1600" dirty="0"/>
              <a:t>	</a:t>
            </a:r>
            <a:r>
              <a:rPr lang="de-AT" sz="1600" dirty="0">
                <a:sym typeface="Wingdings"/>
              </a:rPr>
              <a:t> E</a:t>
            </a:r>
            <a:r>
              <a:rPr lang="de-AT" sz="1600" dirty="0"/>
              <a:t>ntweder vom Institut oder Vortragenden festgelegt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412315"/>
            <a:ext cx="1543158" cy="57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098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Vorlesungsübung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VUE</a:t>
            </a:r>
          </a:p>
        </p:txBody>
      </p:sp>
      <p:sp>
        <p:nvSpPr>
          <p:cNvPr id="4" name="Block Arc 3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5453715"/>
              <a:gd name="adj3" fmla="val 116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1964022"/>
              <a:gd name="adj3" fmla="val 114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19690711"/>
              <a:gd name="adj3" fmla="val 1157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Oval 7"/>
          <p:cNvSpPr/>
          <p:nvPr/>
        </p:nvSpPr>
        <p:spPr>
          <a:xfrm>
            <a:off x="1612996" y="4181155"/>
            <a:ext cx="246558" cy="24655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1959905" y="1519416"/>
            <a:ext cx="221420" cy="221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1959905" y="2077066"/>
            <a:ext cx="221420" cy="221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1959905" y="2634716"/>
            <a:ext cx="221420" cy="2214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67744" y="1415209"/>
            <a:ext cx="6768752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ym typeface="Wingdings"/>
              </a:rPr>
              <a:t>Anmeldung unbedingt notwendig (LPIS)</a:t>
            </a:r>
            <a:br>
              <a:rPr lang="de-AT" dirty="0">
                <a:sym typeface="Wingdings"/>
              </a:rPr>
            </a:br>
            <a:endParaRPr lang="de-AT" dirty="0">
              <a:sym typeface="Wingdings"/>
            </a:endParaRPr>
          </a:p>
          <a:p>
            <a:r>
              <a:rPr lang="de-AT" b="1" dirty="0"/>
              <a:t>Anwesenheitspflicht</a:t>
            </a:r>
            <a:r>
              <a:rPr lang="de-AT" dirty="0"/>
              <a:t> </a:t>
            </a:r>
            <a:r>
              <a:rPr lang="de-AT" dirty="0">
                <a:sym typeface="Wingdings"/>
              </a:rPr>
              <a:t> reduziert im Vergleich zu PIs</a:t>
            </a:r>
            <a:br>
              <a:rPr lang="de-AT" b="1" dirty="0"/>
            </a:br>
            <a:endParaRPr lang="de-AT" dirty="0"/>
          </a:p>
          <a:p>
            <a:r>
              <a:rPr lang="de-AT" dirty="0"/>
              <a:t>Beurteilung: </a:t>
            </a:r>
            <a:r>
              <a:rPr lang="de-AT" b="1" dirty="0"/>
              <a:t>mind. 2 Teilleistungen:</a:t>
            </a:r>
          </a:p>
          <a:p>
            <a:pPr>
              <a:lnSpc>
                <a:spcPct val="150000"/>
              </a:lnSpc>
            </a:pPr>
            <a:r>
              <a:rPr lang="de-AT" b="1" dirty="0"/>
              <a:t>	</a:t>
            </a:r>
            <a:r>
              <a:rPr lang="de-AT" sz="1600" dirty="0">
                <a:sym typeface="Wingdings"/>
              </a:rPr>
              <a:t> </a:t>
            </a:r>
            <a:r>
              <a:rPr lang="de-AT" sz="1600" dirty="0"/>
              <a:t>Klausur, Präsentation, Mitarbeit, Hausübungen</a:t>
            </a:r>
          </a:p>
          <a:p>
            <a:pPr>
              <a:lnSpc>
                <a:spcPct val="150000"/>
              </a:lnSpc>
            </a:pPr>
            <a:r>
              <a:rPr lang="de-AT" sz="1600" dirty="0"/>
              <a:t>	</a:t>
            </a:r>
            <a:r>
              <a:rPr lang="de-AT" sz="1600" dirty="0">
                <a:sym typeface="Wingdings"/>
              </a:rPr>
              <a:t> E</a:t>
            </a:r>
            <a:r>
              <a:rPr lang="de-AT" sz="1600" dirty="0"/>
              <a:t>ntweder vom Institut oder Vortragenden festgelegt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412315"/>
            <a:ext cx="1543158" cy="57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47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chemeClr val="accent1"/>
                </a:solidFill>
              </a:rPr>
              <a:t>Vorlesungsverzeichnis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VVZ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83568" y="1635646"/>
            <a:ext cx="657718" cy="2625825"/>
            <a:chOff x="514959" y="1481410"/>
            <a:chExt cx="657718" cy="2625825"/>
          </a:xfrm>
        </p:grpSpPr>
        <p:sp>
          <p:nvSpPr>
            <p:cNvPr id="21" name="Trapezoid 13"/>
            <p:cNvSpPr/>
            <p:nvPr/>
          </p:nvSpPr>
          <p:spPr>
            <a:xfrm>
              <a:off x="539552" y="1481410"/>
              <a:ext cx="608532" cy="514550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Rectangle 18"/>
            <p:cNvSpPr/>
            <p:nvPr/>
          </p:nvSpPr>
          <p:spPr>
            <a:xfrm>
              <a:off x="514959" y="2527896"/>
              <a:ext cx="657718" cy="522571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Rounded Rectangle 7"/>
            <p:cNvSpPr/>
            <p:nvPr/>
          </p:nvSpPr>
          <p:spPr>
            <a:xfrm>
              <a:off x="692182" y="3582403"/>
              <a:ext cx="303271" cy="524832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" name="Inhaltsplatzhalter 2"/>
          <p:cNvSpPr txBox="1">
            <a:spLocks/>
          </p:cNvSpPr>
          <p:nvPr/>
        </p:nvSpPr>
        <p:spPr>
          <a:xfrm>
            <a:off x="1691680" y="1444985"/>
            <a:ext cx="7128792" cy="3142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Vorlesungen während des Semesters</a:t>
            </a:r>
          </a:p>
          <a:p>
            <a:pPr lvl="1"/>
            <a:r>
              <a:rPr lang="de-DE" sz="1600" dirty="0"/>
              <a:t>Reguläre Vorlesungen </a:t>
            </a:r>
          </a:p>
          <a:p>
            <a:pPr lvl="1"/>
            <a:r>
              <a:rPr lang="de-DE" sz="1600" dirty="0"/>
              <a:t>Zusatzangebote (z.B. Prüfungsvorbereitungskurse)</a:t>
            </a:r>
            <a:br>
              <a:rPr lang="de-DE" sz="1600" dirty="0"/>
            </a:br>
            <a:endParaRPr lang="de-DE" sz="1600" dirty="0"/>
          </a:p>
          <a:p>
            <a:r>
              <a:rPr lang="de-DE" sz="1800" dirty="0"/>
              <a:t>Sommer-/(Oster-/)Winteruniangebot </a:t>
            </a:r>
            <a:r>
              <a:rPr lang="de-DE" sz="1800" dirty="0">
                <a:sym typeface="Wingdings" panose="05000000000000000000" pitchFamily="2" charset="2"/>
              </a:rPr>
              <a:t></a:t>
            </a:r>
            <a:r>
              <a:rPr lang="de-DE" sz="1800" dirty="0"/>
              <a:t> Studienbeschleunigungs-programm</a:t>
            </a:r>
            <a:br>
              <a:rPr lang="de-DE" sz="1800" dirty="0"/>
            </a:br>
            <a:endParaRPr lang="de-DE" sz="1800" dirty="0"/>
          </a:p>
          <a:p>
            <a:r>
              <a:rPr lang="de-DE" sz="1800" dirty="0" err="1"/>
              <a:t>Bridging</a:t>
            </a:r>
            <a:r>
              <a:rPr lang="de-DE" sz="1800" dirty="0"/>
              <a:t> Courses</a:t>
            </a:r>
            <a:br>
              <a:rPr lang="de-DE" sz="1800" dirty="0"/>
            </a:br>
            <a:endParaRPr lang="de-DE" sz="1800" dirty="0"/>
          </a:p>
          <a:p>
            <a:r>
              <a:rPr lang="de-DE" sz="1800" dirty="0"/>
              <a:t>Wahlfächer</a:t>
            </a:r>
          </a:p>
        </p:txBody>
      </p:sp>
      <p:sp>
        <p:nvSpPr>
          <p:cNvPr id="7" name="Rectangle 6"/>
          <p:cNvSpPr/>
          <p:nvPr/>
        </p:nvSpPr>
        <p:spPr>
          <a:xfrm>
            <a:off x="5508104" y="4587974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>
                <a:hlinkClick r:id="rId2"/>
              </a:rPr>
              <a:t>vvz.wu.ac.at</a:t>
            </a:r>
            <a:endParaRPr lang="de-D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412315"/>
            <a:ext cx="1543158" cy="57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32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LPIS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LVP &amp; PI</a:t>
            </a:r>
          </a:p>
        </p:txBody>
      </p:sp>
      <p:sp>
        <p:nvSpPr>
          <p:cNvPr id="10" name="Parallelogram 15">
            <a:extLst>
              <a:ext uri="{FF2B5EF4-FFF2-40B4-BE49-F238E27FC236}">
                <a16:creationId xmlns:a16="http://schemas.microsoft.com/office/drawing/2014/main" id="{10918B66-BF26-4025-ADDC-349460C71C20}"/>
              </a:ext>
            </a:extLst>
          </p:cNvPr>
          <p:cNvSpPr>
            <a:spLocks noChangeAspect="1"/>
          </p:cNvSpPr>
          <p:nvPr/>
        </p:nvSpPr>
        <p:spPr>
          <a:xfrm flipH="1">
            <a:off x="1691680" y="85378"/>
            <a:ext cx="782364" cy="78236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24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23528" y="1237506"/>
            <a:ext cx="8229600" cy="147560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Anmeldung für Vorlesungen</a:t>
            </a:r>
          </a:p>
          <a:p>
            <a:r>
              <a:rPr lang="de-AT" sz="1800" dirty="0"/>
              <a:t>bei PIs verpflichtend – großer Andrang</a:t>
            </a:r>
          </a:p>
          <a:p>
            <a:r>
              <a:rPr lang="de-AT" sz="1800" dirty="0"/>
              <a:t>Atomuhr stellen – 14:01/15:01 alle Plätze weg </a:t>
            </a:r>
            <a:r>
              <a:rPr lang="de-AT" sz="1800" b="1" dirty="0">
                <a:solidFill>
                  <a:srgbClr val="FF0000"/>
                </a:solidFill>
              </a:rPr>
              <a:t>(13:59:59 bzw. 14:59:59) </a:t>
            </a:r>
          </a:p>
          <a:p>
            <a:pPr marL="0" indent="0">
              <a:buFont typeface="Arial" pitchFamily="34" charset="0"/>
              <a:buNone/>
            </a:pPr>
            <a:endParaRPr lang="de-AT" sz="1800" b="1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Gerda\Desktop\WU\ÖH\After Steop\AMC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3" t="-1405" r="-1" b="17531"/>
          <a:stretch/>
        </p:blipFill>
        <p:spPr bwMode="auto">
          <a:xfrm>
            <a:off x="1619672" y="2318931"/>
            <a:ext cx="6006802" cy="219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412315"/>
            <a:ext cx="1543158" cy="57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32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LPIS	   	  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LVP &amp; PI</a:t>
            </a:r>
          </a:p>
        </p:txBody>
      </p:sp>
      <p:sp>
        <p:nvSpPr>
          <p:cNvPr id="10" name="Parallelogram 15">
            <a:extLst>
              <a:ext uri="{FF2B5EF4-FFF2-40B4-BE49-F238E27FC236}">
                <a16:creationId xmlns:a16="http://schemas.microsoft.com/office/drawing/2014/main" id="{10918B66-BF26-4025-ADDC-349460C71C20}"/>
              </a:ext>
            </a:extLst>
          </p:cNvPr>
          <p:cNvSpPr>
            <a:spLocks noChangeAspect="1"/>
          </p:cNvSpPr>
          <p:nvPr/>
        </p:nvSpPr>
        <p:spPr>
          <a:xfrm flipH="1">
            <a:off x="1691680" y="85378"/>
            <a:ext cx="782364" cy="78236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24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323528" y="1362272"/>
            <a:ext cx="8229600" cy="4701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de-AT" sz="1800" b="1" dirty="0"/>
              <a:t>Anmeldung offen:</a:t>
            </a:r>
          </a:p>
          <a:p>
            <a:endParaRPr lang="de-AT" sz="1800" dirty="0"/>
          </a:p>
        </p:txBody>
      </p:sp>
      <p:pic>
        <p:nvPicPr>
          <p:cNvPr id="8" name="Inhaltsplatzhalt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38138"/>
            <a:ext cx="8024336" cy="24482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412315"/>
            <a:ext cx="1543158" cy="57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3620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870</Words>
  <Application>Microsoft Office PowerPoint</Application>
  <PresentationFormat>Bildschirmpräsentation (16:9)</PresentationFormat>
  <Paragraphs>185</Paragraphs>
  <Slides>22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Arial</vt:lpstr>
      <vt:lpstr>Calibri</vt:lpstr>
      <vt:lpstr>Symbol</vt:lpstr>
      <vt:lpstr>Cover and End Slide Master</vt:lpstr>
      <vt:lpstr>Contents Slide Master</vt:lpstr>
      <vt:lpstr>Section Break Slide Master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Philipp Nicolas Henßler</cp:lastModifiedBy>
  <cp:revision>162</cp:revision>
  <cp:lastPrinted>2019-06-05T11:41:04Z</cp:lastPrinted>
  <dcterms:created xsi:type="dcterms:W3CDTF">2016-12-05T23:26:54Z</dcterms:created>
  <dcterms:modified xsi:type="dcterms:W3CDTF">2022-02-01T17:00:12Z</dcterms:modified>
</cp:coreProperties>
</file>