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8" r:id="rId5"/>
    <p:sldId id="289" r:id="rId6"/>
    <p:sldId id="300" r:id="rId7"/>
    <p:sldId id="301" r:id="rId8"/>
    <p:sldId id="302" r:id="rId9"/>
    <p:sldId id="303" r:id="rId10"/>
    <p:sldId id="312" r:id="rId11"/>
    <p:sldId id="304" r:id="rId12"/>
    <p:sldId id="305" r:id="rId13"/>
    <p:sldId id="306" r:id="rId14"/>
    <p:sldId id="308" r:id="rId15"/>
    <p:sldId id="309" r:id="rId16"/>
    <p:sldId id="310" r:id="rId17"/>
    <p:sldId id="311" r:id="rId18"/>
  </p:sldIdLst>
  <p:sldSz cx="9144000" cy="5715000" type="screen16x1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70" autoAdjust="0"/>
  </p:normalViewPr>
  <p:slideViewPr>
    <p:cSldViewPr snapToGrid="0" showGuides="1">
      <p:cViewPr>
        <p:scale>
          <a:sx n="101" d="100"/>
          <a:sy n="101" d="100"/>
        </p:scale>
        <p:origin x="878" y="67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F9653-73CB-E84E-B832-6CBE4C03ECC6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2B75625-5D07-7F49-B93B-2C2D5C297100}">
      <dgm:prSet phldrT="[Text]" custT="1"/>
      <dgm:spPr/>
      <dgm:t>
        <a:bodyPr/>
        <a:lstStyle/>
        <a:p>
          <a:r>
            <a:rPr lang="de-DE" sz="1600" dirty="0" err="1">
              <a:solidFill>
                <a:schemeClr val="bg1"/>
              </a:solidFill>
            </a:rPr>
            <a:t>Step</a:t>
          </a:r>
          <a:r>
            <a:rPr lang="de-DE" sz="1600" dirty="0">
              <a:solidFill>
                <a:schemeClr val="bg1"/>
              </a:solidFill>
            </a:rPr>
            <a:t> 4: </a:t>
          </a:r>
          <a:r>
            <a:rPr lang="de-DE" sz="1600" dirty="0" err="1" smtClean="0">
              <a:solidFill>
                <a:schemeClr val="bg1"/>
              </a:solidFill>
            </a:rPr>
            <a:t>Elective</a:t>
          </a:r>
          <a:r>
            <a:rPr lang="de-DE" sz="1600" dirty="0" smtClean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of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your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choice</a:t>
          </a:r>
          <a:endParaRPr lang="de-DE" sz="1600" dirty="0">
            <a:solidFill>
              <a:schemeClr val="bg1"/>
            </a:solidFill>
          </a:endParaRPr>
        </a:p>
      </dgm:t>
    </dgm:pt>
    <dgm:pt modelId="{7700519F-4708-4041-AA05-4DE7CB063B37}" type="parTrans" cxnId="{E686F14B-802F-1541-B9E4-FC822BA6F4AC}">
      <dgm:prSet/>
      <dgm:spPr/>
      <dgm:t>
        <a:bodyPr/>
        <a:lstStyle/>
        <a:p>
          <a:endParaRPr lang="de-DE" sz="1800"/>
        </a:p>
      </dgm:t>
    </dgm:pt>
    <dgm:pt modelId="{62D1FAAE-8545-1C4D-BD7A-DAACEC479463}" type="sibTrans" cxnId="{E686F14B-802F-1541-B9E4-FC822BA6F4AC}">
      <dgm:prSet/>
      <dgm:spPr/>
      <dgm:t>
        <a:bodyPr/>
        <a:lstStyle/>
        <a:p>
          <a:endParaRPr lang="de-DE" sz="1800"/>
        </a:p>
      </dgm:t>
    </dgm:pt>
    <dgm:pt modelId="{A9CDDF7C-D3F1-D34E-BF9E-45FD4FED794E}">
      <dgm:prSet phldrT="[Text]" custT="1"/>
      <dgm:spPr/>
      <dgm:t>
        <a:bodyPr/>
        <a:lstStyle/>
        <a:p>
          <a:r>
            <a:rPr lang="de-DE" sz="1600" dirty="0" err="1">
              <a:solidFill>
                <a:schemeClr val="bg1"/>
              </a:solidFill>
            </a:rPr>
            <a:t>Step</a:t>
          </a:r>
          <a:r>
            <a:rPr lang="de-DE" sz="1600" dirty="0">
              <a:solidFill>
                <a:schemeClr val="bg1"/>
              </a:solidFill>
            </a:rPr>
            <a:t> 2: </a:t>
          </a:r>
          <a:r>
            <a:rPr lang="de-DE" sz="1600" dirty="0" err="1" smtClean="0">
              <a:solidFill>
                <a:schemeClr val="bg1"/>
              </a:solidFill>
            </a:rPr>
            <a:t>Three</a:t>
          </a:r>
          <a:r>
            <a:rPr lang="de-DE" sz="1600" dirty="0" smtClean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core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fields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each</a:t>
          </a:r>
          <a:r>
            <a:rPr lang="de-DE" sz="1600" dirty="0">
              <a:solidFill>
                <a:schemeClr val="bg1"/>
              </a:solidFill>
            </a:rPr>
            <a:t> à </a:t>
          </a:r>
          <a:r>
            <a:rPr lang="de-DE" sz="1600" dirty="0" err="1">
              <a:solidFill>
                <a:schemeClr val="bg1"/>
              </a:solidFill>
            </a:rPr>
            <a:t>two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courses</a:t>
          </a:r>
          <a:r>
            <a:rPr lang="de-DE" sz="1600" dirty="0">
              <a:solidFill>
                <a:schemeClr val="bg1"/>
              </a:solidFill>
            </a:rPr>
            <a:t> (VUE </a:t>
          </a:r>
          <a:r>
            <a:rPr lang="de-DE" sz="1600" dirty="0" err="1">
              <a:solidFill>
                <a:schemeClr val="bg1"/>
              </a:solidFill>
            </a:rPr>
            <a:t>and</a:t>
          </a:r>
          <a:r>
            <a:rPr lang="de-DE" sz="1600" dirty="0">
              <a:solidFill>
                <a:schemeClr val="bg1"/>
              </a:solidFill>
            </a:rPr>
            <a:t> PI)</a:t>
          </a:r>
        </a:p>
      </dgm:t>
    </dgm:pt>
    <dgm:pt modelId="{F47B5F4A-1A1E-F64C-A9A2-D9AAB8779B44}" type="parTrans" cxnId="{28D502BA-9EF3-0A4E-935D-DE71C682DA2A}">
      <dgm:prSet/>
      <dgm:spPr/>
      <dgm:t>
        <a:bodyPr/>
        <a:lstStyle/>
        <a:p>
          <a:endParaRPr lang="de-DE" sz="1800"/>
        </a:p>
      </dgm:t>
    </dgm:pt>
    <dgm:pt modelId="{7248EA08-044F-C44D-A522-8813D209C46E}" type="sibTrans" cxnId="{28D502BA-9EF3-0A4E-935D-DE71C682DA2A}">
      <dgm:prSet/>
      <dgm:spPr/>
      <dgm:t>
        <a:bodyPr/>
        <a:lstStyle/>
        <a:p>
          <a:endParaRPr lang="de-DE" sz="1800"/>
        </a:p>
      </dgm:t>
    </dgm:pt>
    <dgm:pt modelId="{58449390-DFD2-7040-9D1A-73D5E00CADB0}">
      <dgm:prSet phldrT="[Text]" custT="1"/>
      <dgm:spPr/>
      <dgm:t>
        <a:bodyPr/>
        <a:lstStyle/>
        <a:p>
          <a:r>
            <a:rPr lang="de-DE" sz="1600" dirty="0" err="1">
              <a:solidFill>
                <a:schemeClr val="bg1"/>
              </a:solidFill>
            </a:rPr>
            <a:t>Step</a:t>
          </a:r>
          <a:r>
            <a:rPr lang="de-DE" sz="1600" dirty="0">
              <a:solidFill>
                <a:schemeClr val="bg1"/>
              </a:solidFill>
            </a:rPr>
            <a:t> 1: Working in diverse </a:t>
          </a:r>
          <a:r>
            <a:rPr lang="de-DE" sz="1600" dirty="0" err="1">
              <a:solidFill>
                <a:schemeClr val="bg1"/>
              </a:solidFill>
            </a:rPr>
            <a:t>teams</a:t>
          </a:r>
          <a:r>
            <a:rPr lang="de-DE" sz="1600" dirty="0">
              <a:solidFill>
                <a:schemeClr val="bg1"/>
              </a:solidFill>
            </a:rPr>
            <a:t> (AG)</a:t>
          </a:r>
        </a:p>
      </dgm:t>
    </dgm:pt>
    <dgm:pt modelId="{6EE591D6-CEA4-D046-8C95-5B44F6E349FE}" type="parTrans" cxnId="{7AD78B11-BB53-D947-9FF3-2D2F726F9F6F}">
      <dgm:prSet/>
      <dgm:spPr/>
      <dgm:t>
        <a:bodyPr/>
        <a:lstStyle/>
        <a:p>
          <a:endParaRPr lang="de-DE" sz="1800"/>
        </a:p>
      </dgm:t>
    </dgm:pt>
    <dgm:pt modelId="{90E67AE5-9F92-3048-9E03-A3EA72339D00}" type="sibTrans" cxnId="{7AD78B11-BB53-D947-9FF3-2D2F726F9F6F}">
      <dgm:prSet/>
      <dgm:spPr/>
      <dgm:t>
        <a:bodyPr/>
        <a:lstStyle/>
        <a:p>
          <a:endParaRPr lang="de-DE" sz="1800"/>
        </a:p>
      </dgm:t>
    </dgm:pt>
    <dgm:pt modelId="{2C18FA28-9C63-4E4D-B3BD-878E4F5FC982}">
      <dgm:prSet phldrT="[Text]" custT="1"/>
      <dgm:spPr/>
      <dgm:t>
        <a:bodyPr/>
        <a:lstStyle/>
        <a:p>
          <a:r>
            <a:rPr lang="de-DE" sz="1600" dirty="0" err="1">
              <a:solidFill>
                <a:schemeClr val="bg1"/>
              </a:solidFill>
            </a:rPr>
            <a:t>Step</a:t>
          </a:r>
          <a:r>
            <a:rPr lang="de-DE" sz="1600" dirty="0">
              <a:solidFill>
                <a:schemeClr val="bg1"/>
              </a:solidFill>
            </a:rPr>
            <a:t> 3: </a:t>
          </a:r>
          <a:r>
            <a:rPr lang="de-DE" sz="1600" dirty="0" err="1" smtClean="0">
              <a:solidFill>
                <a:schemeClr val="bg1"/>
              </a:solidFill>
            </a:rPr>
            <a:t>Choose</a:t>
          </a:r>
          <a:r>
            <a:rPr lang="de-DE" sz="1600" dirty="0" smtClean="0">
              <a:solidFill>
                <a:schemeClr val="bg1"/>
              </a:solidFill>
            </a:rPr>
            <a:t> </a:t>
          </a:r>
          <a:r>
            <a:rPr lang="de-DE" sz="1600" dirty="0">
              <a:solidFill>
                <a:schemeClr val="bg1"/>
              </a:solidFill>
            </a:rPr>
            <a:t>a </a:t>
          </a:r>
          <a:r>
            <a:rPr lang="de-DE" sz="1600" dirty="0" err="1">
              <a:solidFill>
                <a:schemeClr val="bg1"/>
              </a:solidFill>
            </a:rPr>
            <a:t>project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seminar</a:t>
          </a:r>
          <a:r>
            <a:rPr lang="de-DE" sz="1600" dirty="0">
              <a:solidFill>
                <a:schemeClr val="bg1"/>
              </a:solidFill>
            </a:rPr>
            <a:t> in </a:t>
          </a:r>
          <a:r>
            <a:rPr lang="de-DE" sz="1600" dirty="0" err="1">
              <a:solidFill>
                <a:schemeClr val="bg1"/>
              </a:solidFill>
            </a:rPr>
            <a:t>one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core</a:t>
          </a:r>
          <a:r>
            <a:rPr lang="de-DE" sz="1600" dirty="0">
              <a:solidFill>
                <a:schemeClr val="bg1"/>
              </a:solidFill>
            </a:rPr>
            <a:t> </a:t>
          </a:r>
          <a:r>
            <a:rPr lang="de-DE" sz="1600" dirty="0" err="1">
              <a:solidFill>
                <a:schemeClr val="bg1"/>
              </a:solidFill>
            </a:rPr>
            <a:t>field</a:t>
          </a:r>
          <a:r>
            <a:rPr lang="de-DE" sz="1600" dirty="0">
              <a:solidFill>
                <a:schemeClr val="bg1"/>
              </a:solidFill>
            </a:rPr>
            <a:t> (FS)</a:t>
          </a:r>
        </a:p>
      </dgm:t>
    </dgm:pt>
    <dgm:pt modelId="{9DC5DE8A-F23B-A04C-94AD-3FB45073DE1C}" type="parTrans" cxnId="{B30654D5-6BE1-134C-99EF-C39435434629}">
      <dgm:prSet/>
      <dgm:spPr/>
      <dgm:t>
        <a:bodyPr/>
        <a:lstStyle/>
        <a:p>
          <a:endParaRPr lang="de-DE" sz="1800"/>
        </a:p>
      </dgm:t>
    </dgm:pt>
    <dgm:pt modelId="{FAF084EC-188E-7A42-9989-2BACBF15FF02}" type="sibTrans" cxnId="{B30654D5-6BE1-134C-99EF-C39435434629}">
      <dgm:prSet/>
      <dgm:spPr/>
      <dgm:t>
        <a:bodyPr/>
        <a:lstStyle/>
        <a:p>
          <a:endParaRPr lang="de-DE" sz="1800"/>
        </a:p>
      </dgm:t>
    </dgm:pt>
    <dgm:pt modelId="{F317C28C-8946-4E29-8DD8-7A8DE111DA3D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bg1"/>
              </a:solidFill>
            </a:rPr>
            <a:t/>
          </a:r>
          <a:br>
            <a:rPr lang="de-DE" sz="1400" dirty="0" smtClean="0">
              <a:solidFill>
                <a:schemeClr val="bg1"/>
              </a:solidFill>
            </a:rPr>
          </a:br>
          <a:r>
            <a:rPr lang="de-DE" sz="1400" dirty="0" smtClean="0">
              <a:solidFill>
                <a:schemeClr val="bg1"/>
              </a:solidFill>
            </a:rPr>
            <a:t/>
          </a:r>
          <a:br>
            <a:rPr lang="de-DE" sz="1400" dirty="0" smtClean="0">
              <a:solidFill>
                <a:schemeClr val="bg1"/>
              </a:solidFill>
            </a:rPr>
          </a:br>
          <a:r>
            <a:rPr lang="de-DE" sz="1400" dirty="0" err="1" smtClean="0">
              <a:solidFill>
                <a:schemeClr val="bg1"/>
              </a:solidFill>
            </a:rPr>
            <a:t>Bachelor‘s</a:t>
          </a:r>
          <a:r>
            <a:rPr lang="de-DE" sz="1400" dirty="0" smtClean="0">
              <a:solidFill>
                <a:schemeClr val="bg1"/>
              </a:solidFill>
            </a:rPr>
            <a:t>   </a:t>
          </a:r>
          <a:r>
            <a:rPr lang="de-DE" sz="1400" dirty="0" err="1" smtClean="0">
              <a:solidFill>
                <a:schemeClr val="bg1"/>
              </a:solidFill>
            </a:rPr>
            <a:t>thesis</a:t>
          </a:r>
          <a:r>
            <a:rPr lang="de-DE" sz="1400" dirty="0" smtClean="0">
              <a:solidFill>
                <a:schemeClr val="bg1"/>
              </a:solidFill>
            </a:rPr>
            <a:t> </a:t>
          </a:r>
          <a:endParaRPr lang="de-DE" sz="1400" dirty="0">
            <a:solidFill>
              <a:schemeClr val="bg1"/>
            </a:solidFill>
          </a:endParaRPr>
        </a:p>
      </dgm:t>
    </dgm:pt>
    <dgm:pt modelId="{3322280D-73F7-4B23-B589-444C876A4AA4}" type="parTrans" cxnId="{9AF1154C-18B4-428C-A930-B2940DB8B1F3}">
      <dgm:prSet/>
      <dgm:spPr/>
      <dgm:t>
        <a:bodyPr/>
        <a:lstStyle/>
        <a:p>
          <a:endParaRPr lang="de-DE"/>
        </a:p>
      </dgm:t>
    </dgm:pt>
    <dgm:pt modelId="{5BD9D3DC-B1FF-4931-8D01-FF95BD71ADC8}" type="sibTrans" cxnId="{9AF1154C-18B4-428C-A930-B2940DB8B1F3}">
      <dgm:prSet/>
      <dgm:spPr/>
      <dgm:t>
        <a:bodyPr/>
        <a:lstStyle/>
        <a:p>
          <a:endParaRPr lang="de-DE"/>
        </a:p>
      </dgm:t>
    </dgm:pt>
    <dgm:pt modelId="{0017DD9D-5CB9-1B4C-AD29-0ECB0DF4DE84}" type="pres">
      <dgm:prSet presAssocID="{DDEF9653-73CB-E84E-B832-6CBE4C03ECC6}" presName="Name0" presStyleCnt="0">
        <dgm:presLayoutVars>
          <dgm:dir/>
          <dgm:animLvl val="lvl"/>
          <dgm:resizeHandles val="exact"/>
        </dgm:presLayoutVars>
      </dgm:prSet>
      <dgm:spPr/>
    </dgm:pt>
    <dgm:pt modelId="{51A80526-1985-49D2-845D-373058E2A3D8}" type="pres">
      <dgm:prSet presAssocID="{F317C28C-8946-4E29-8DD8-7A8DE111DA3D}" presName="Name8" presStyleCnt="0"/>
      <dgm:spPr/>
    </dgm:pt>
    <dgm:pt modelId="{2DC58D47-5779-4F7B-AAB2-009502FB2CF3}" type="pres">
      <dgm:prSet presAssocID="{F317C28C-8946-4E29-8DD8-7A8DE111DA3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C82EBF-D0C0-4E01-81DC-C7102BB1B513}" type="pres">
      <dgm:prSet presAssocID="{F317C28C-8946-4E29-8DD8-7A8DE111DA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6C1540-9ADF-D542-B1BE-A2CCB6C8563B}" type="pres">
      <dgm:prSet presAssocID="{B2B75625-5D07-7F49-B93B-2C2D5C297100}" presName="Name8" presStyleCnt="0"/>
      <dgm:spPr/>
    </dgm:pt>
    <dgm:pt modelId="{B638478C-7B86-F74B-AF11-7EA51B69199E}" type="pres">
      <dgm:prSet presAssocID="{B2B75625-5D07-7F49-B93B-2C2D5C29710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E334BA-4A49-4A46-8957-14C2C7B4AD8A}" type="pres">
      <dgm:prSet presAssocID="{B2B75625-5D07-7F49-B93B-2C2D5C2971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46178B-A550-3246-9269-0EAC8AF1298B}" type="pres">
      <dgm:prSet presAssocID="{2C18FA28-9C63-4E4D-B3BD-878E4F5FC982}" presName="Name8" presStyleCnt="0"/>
      <dgm:spPr/>
    </dgm:pt>
    <dgm:pt modelId="{B3BF3573-5A41-7A43-B272-E09B2224C5B9}" type="pres">
      <dgm:prSet presAssocID="{2C18FA28-9C63-4E4D-B3BD-878E4F5FC98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792C37-8F69-2947-B65E-025971222CE4}" type="pres">
      <dgm:prSet presAssocID="{2C18FA28-9C63-4E4D-B3BD-878E4F5FC9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3EA251-0A18-334B-B51B-10672A74A29C}" type="pres">
      <dgm:prSet presAssocID="{A9CDDF7C-D3F1-D34E-BF9E-45FD4FED794E}" presName="Name8" presStyleCnt="0"/>
      <dgm:spPr/>
    </dgm:pt>
    <dgm:pt modelId="{F1CF8B3E-3270-AE49-BAD7-20E8190340EA}" type="pres">
      <dgm:prSet presAssocID="{A9CDDF7C-D3F1-D34E-BF9E-45FD4FED794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A0348-CA6F-4042-9602-BBAB43BE830F}" type="pres">
      <dgm:prSet presAssocID="{A9CDDF7C-D3F1-D34E-BF9E-45FD4FED79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88D41B-BC7E-8340-9C05-B9E86E23AD89}" type="pres">
      <dgm:prSet presAssocID="{58449390-DFD2-7040-9D1A-73D5E00CADB0}" presName="Name8" presStyleCnt="0"/>
      <dgm:spPr/>
    </dgm:pt>
    <dgm:pt modelId="{65A35C17-7458-8C4F-909B-552B9EE2BC3A}" type="pres">
      <dgm:prSet presAssocID="{58449390-DFD2-7040-9D1A-73D5E00CADB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DC3970-4303-A04A-9DC7-DDFA81411D5F}" type="pres">
      <dgm:prSet presAssocID="{58449390-DFD2-7040-9D1A-73D5E00CAD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ED560E6-23F2-DA4F-96D8-E14F3996DE50}" type="presOf" srcId="{B2B75625-5D07-7F49-B93B-2C2D5C297100}" destId="{B638478C-7B86-F74B-AF11-7EA51B69199E}" srcOrd="0" destOrd="0" presId="urn:microsoft.com/office/officeart/2005/8/layout/pyramid1"/>
    <dgm:cxn modelId="{5B75EF51-4BA9-EC42-9145-7F4931924590}" type="presOf" srcId="{A9CDDF7C-D3F1-D34E-BF9E-45FD4FED794E}" destId="{F1CF8B3E-3270-AE49-BAD7-20E8190340EA}" srcOrd="0" destOrd="0" presId="urn:microsoft.com/office/officeart/2005/8/layout/pyramid1"/>
    <dgm:cxn modelId="{7AD78B11-BB53-D947-9FF3-2D2F726F9F6F}" srcId="{DDEF9653-73CB-E84E-B832-6CBE4C03ECC6}" destId="{58449390-DFD2-7040-9D1A-73D5E00CADB0}" srcOrd="4" destOrd="0" parTransId="{6EE591D6-CEA4-D046-8C95-5B44F6E349FE}" sibTransId="{90E67AE5-9F92-3048-9E03-A3EA72339D00}"/>
    <dgm:cxn modelId="{48C2A88C-C681-C345-881C-01BBDBB6B6C1}" type="presOf" srcId="{B2B75625-5D07-7F49-B93B-2C2D5C297100}" destId="{53E334BA-4A49-4A46-8957-14C2C7B4AD8A}" srcOrd="1" destOrd="0" presId="urn:microsoft.com/office/officeart/2005/8/layout/pyramid1"/>
    <dgm:cxn modelId="{98628F52-FDED-9E40-8873-FFAFA6CD4DDF}" type="presOf" srcId="{58449390-DFD2-7040-9D1A-73D5E00CADB0}" destId="{65A35C17-7458-8C4F-909B-552B9EE2BC3A}" srcOrd="0" destOrd="0" presId="urn:microsoft.com/office/officeart/2005/8/layout/pyramid1"/>
    <dgm:cxn modelId="{C31F32C6-AD1F-4E4F-9189-B71B12C574DD}" type="presOf" srcId="{A9CDDF7C-D3F1-D34E-BF9E-45FD4FED794E}" destId="{70AA0348-CA6F-4042-9602-BBAB43BE830F}" srcOrd="1" destOrd="0" presId="urn:microsoft.com/office/officeart/2005/8/layout/pyramid1"/>
    <dgm:cxn modelId="{28D502BA-9EF3-0A4E-935D-DE71C682DA2A}" srcId="{DDEF9653-73CB-E84E-B832-6CBE4C03ECC6}" destId="{A9CDDF7C-D3F1-D34E-BF9E-45FD4FED794E}" srcOrd="3" destOrd="0" parTransId="{F47B5F4A-1A1E-F64C-A9A2-D9AAB8779B44}" sibTransId="{7248EA08-044F-C44D-A522-8813D209C46E}"/>
    <dgm:cxn modelId="{8A4CC2B7-8791-46CC-A2F7-D8139AD878E5}" type="presOf" srcId="{F317C28C-8946-4E29-8DD8-7A8DE111DA3D}" destId="{82C82EBF-D0C0-4E01-81DC-C7102BB1B513}" srcOrd="1" destOrd="0" presId="urn:microsoft.com/office/officeart/2005/8/layout/pyramid1"/>
    <dgm:cxn modelId="{F6CE1AFE-B7F1-4FE3-BCD1-22776A5A6341}" type="presOf" srcId="{F317C28C-8946-4E29-8DD8-7A8DE111DA3D}" destId="{2DC58D47-5779-4F7B-AAB2-009502FB2CF3}" srcOrd="0" destOrd="0" presId="urn:microsoft.com/office/officeart/2005/8/layout/pyramid1"/>
    <dgm:cxn modelId="{F9FB3988-EE8F-A644-95C2-72C29D777410}" type="presOf" srcId="{58449390-DFD2-7040-9D1A-73D5E00CADB0}" destId="{1BDC3970-4303-A04A-9DC7-DDFA81411D5F}" srcOrd="1" destOrd="0" presId="urn:microsoft.com/office/officeart/2005/8/layout/pyramid1"/>
    <dgm:cxn modelId="{36CDF915-CC26-6341-8382-55DBD89A8DD2}" type="presOf" srcId="{DDEF9653-73CB-E84E-B832-6CBE4C03ECC6}" destId="{0017DD9D-5CB9-1B4C-AD29-0ECB0DF4DE84}" srcOrd="0" destOrd="0" presId="urn:microsoft.com/office/officeart/2005/8/layout/pyramid1"/>
    <dgm:cxn modelId="{E686F14B-802F-1541-B9E4-FC822BA6F4AC}" srcId="{DDEF9653-73CB-E84E-B832-6CBE4C03ECC6}" destId="{B2B75625-5D07-7F49-B93B-2C2D5C297100}" srcOrd="1" destOrd="0" parTransId="{7700519F-4708-4041-AA05-4DE7CB063B37}" sibTransId="{62D1FAAE-8545-1C4D-BD7A-DAACEC479463}"/>
    <dgm:cxn modelId="{25939CF2-5A46-444F-8BF3-79E2570980E9}" type="presOf" srcId="{2C18FA28-9C63-4E4D-B3BD-878E4F5FC982}" destId="{B3BF3573-5A41-7A43-B272-E09B2224C5B9}" srcOrd="0" destOrd="0" presId="urn:microsoft.com/office/officeart/2005/8/layout/pyramid1"/>
    <dgm:cxn modelId="{B30654D5-6BE1-134C-99EF-C39435434629}" srcId="{DDEF9653-73CB-E84E-B832-6CBE4C03ECC6}" destId="{2C18FA28-9C63-4E4D-B3BD-878E4F5FC982}" srcOrd="2" destOrd="0" parTransId="{9DC5DE8A-F23B-A04C-94AD-3FB45073DE1C}" sibTransId="{FAF084EC-188E-7A42-9989-2BACBF15FF02}"/>
    <dgm:cxn modelId="{1A7405A7-4F96-5B46-814A-69C830850D95}" type="presOf" srcId="{2C18FA28-9C63-4E4D-B3BD-878E4F5FC982}" destId="{49792C37-8F69-2947-B65E-025971222CE4}" srcOrd="1" destOrd="0" presId="urn:microsoft.com/office/officeart/2005/8/layout/pyramid1"/>
    <dgm:cxn modelId="{9AF1154C-18B4-428C-A930-B2940DB8B1F3}" srcId="{DDEF9653-73CB-E84E-B832-6CBE4C03ECC6}" destId="{F317C28C-8946-4E29-8DD8-7A8DE111DA3D}" srcOrd="0" destOrd="0" parTransId="{3322280D-73F7-4B23-B589-444C876A4AA4}" sibTransId="{5BD9D3DC-B1FF-4931-8D01-FF95BD71ADC8}"/>
    <dgm:cxn modelId="{BB2A483B-2BB9-4FB3-BE09-B98EA5589CF9}" type="presParOf" srcId="{0017DD9D-5CB9-1B4C-AD29-0ECB0DF4DE84}" destId="{51A80526-1985-49D2-845D-373058E2A3D8}" srcOrd="0" destOrd="0" presId="urn:microsoft.com/office/officeart/2005/8/layout/pyramid1"/>
    <dgm:cxn modelId="{B2740C26-ADA6-40E9-B1B8-BA19C97A2CC1}" type="presParOf" srcId="{51A80526-1985-49D2-845D-373058E2A3D8}" destId="{2DC58D47-5779-4F7B-AAB2-009502FB2CF3}" srcOrd="0" destOrd="0" presId="urn:microsoft.com/office/officeart/2005/8/layout/pyramid1"/>
    <dgm:cxn modelId="{3A7102A1-6AC5-4B6B-92F7-615BFCFBF19D}" type="presParOf" srcId="{51A80526-1985-49D2-845D-373058E2A3D8}" destId="{82C82EBF-D0C0-4E01-81DC-C7102BB1B513}" srcOrd="1" destOrd="0" presId="urn:microsoft.com/office/officeart/2005/8/layout/pyramid1"/>
    <dgm:cxn modelId="{E7C0CD22-A0F8-C141-A24D-FE5ED6DB6D02}" type="presParOf" srcId="{0017DD9D-5CB9-1B4C-AD29-0ECB0DF4DE84}" destId="{966C1540-9ADF-D542-B1BE-A2CCB6C8563B}" srcOrd="1" destOrd="0" presId="urn:microsoft.com/office/officeart/2005/8/layout/pyramid1"/>
    <dgm:cxn modelId="{367156CD-3F2D-5441-9987-2A6B0F7820B5}" type="presParOf" srcId="{966C1540-9ADF-D542-B1BE-A2CCB6C8563B}" destId="{B638478C-7B86-F74B-AF11-7EA51B69199E}" srcOrd="0" destOrd="0" presId="urn:microsoft.com/office/officeart/2005/8/layout/pyramid1"/>
    <dgm:cxn modelId="{B46737ED-BFE2-C343-BA67-3630B0B3B129}" type="presParOf" srcId="{966C1540-9ADF-D542-B1BE-A2CCB6C8563B}" destId="{53E334BA-4A49-4A46-8957-14C2C7B4AD8A}" srcOrd="1" destOrd="0" presId="urn:microsoft.com/office/officeart/2005/8/layout/pyramid1"/>
    <dgm:cxn modelId="{BF453CBE-2AA0-D940-BAA2-062CCA822EC0}" type="presParOf" srcId="{0017DD9D-5CB9-1B4C-AD29-0ECB0DF4DE84}" destId="{6946178B-A550-3246-9269-0EAC8AF1298B}" srcOrd="2" destOrd="0" presId="urn:microsoft.com/office/officeart/2005/8/layout/pyramid1"/>
    <dgm:cxn modelId="{BD3129D3-CEDB-8D44-B1A6-7CBB1F9740F8}" type="presParOf" srcId="{6946178B-A550-3246-9269-0EAC8AF1298B}" destId="{B3BF3573-5A41-7A43-B272-E09B2224C5B9}" srcOrd="0" destOrd="0" presId="urn:microsoft.com/office/officeart/2005/8/layout/pyramid1"/>
    <dgm:cxn modelId="{8946E5D5-17A1-B248-83AF-371AAEC5AEFB}" type="presParOf" srcId="{6946178B-A550-3246-9269-0EAC8AF1298B}" destId="{49792C37-8F69-2947-B65E-025971222CE4}" srcOrd="1" destOrd="0" presId="urn:microsoft.com/office/officeart/2005/8/layout/pyramid1"/>
    <dgm:cxn modelId="{810485E2-B696-4D44-97F5-4073C44F0E26}" type="presParOf" srcId="{0017DD9D-5CB9-1B4C-AD29-0ECB0DF4DE84}" destId="{C73EA251-0A18-334B-B51B-10672A74A29C}" srcOrd="3" destOrd="0" presId="urn:microsoft.com/office/officeart/2005/8/layout/pyramid1"/>
    <dgm:cxn modelId="{58A2483C-01E3-794B-8F0F-EAC2C514A94C}" type="presParOf" srcId="{C73EA251-0A18-334B-B51B-10672A74A29C}" destId="{F1CF8B3E-3270-AE49-BAD7-20E8190340EA}" srcOrd="0" destOrd="0" presId="urn:microsoft.com/office/officeart/2005/8/layout/pyramid1"/>
    <dgm:cxn modelId="{12297E76-DC60-2647-AD20-F05C5D0817F7}" type="presParOf" srcId="{C73EA251-0A18-334B-B51B-10672A74A29C}" destId="{70AA0348-CA6F-4042-9602-BBAB43BE830F}" srcOrd="1" destOrd="0" presId="urn:microsoft.com/office/officeart/2005/8/layout/pyramid1"/>
    <dgm:cxn modelId="{D551F7BB-CBD7-6147-B952-938028453A9B}" type="presParOf" srcId="{0017DD9D-5CB9-1B4C-AD29-0ECB0DF4DE84}" destId="{6B88D41B-BC7E-8340-9C05-B9E86E23AD89}" srcOrd="4" destOrd="0" presId="urn:microsoft.com/office/officeart/2005/8/layout/pyramid1"/>
    <dgm:cxn modelId="{452CCBDE-5734-F949-896C-C54AEF4C9A29}" type="presParOf" srcId="{6B88D41B-BC7E-8340-9C05-B9E86E23AD89}" destId="{65A35C17-7458-8C4F-909B-552B9EE2BC3A}" srcOrd="0" destOrd="0" presId="urn:microsoft.com/office/officeart/2005/8/layout/pyramid1"/>
    <dgm:cxn modelId="{18C618EA-B39D-0643-A204-2F1FBE0136AA}" type="presParOf" srcId="{6B88D41B-BC7E-8340-9C05-B9E86E23AD89}" destId="{1BDC3970-4303-A04A-9DC7-DDFA81411D5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D2013-4F1B-4A71-A831-A552784162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B0C533-D08B-4C56-8898-671F966A97B5}">
      <dgm:prSet phldrT="[Text]" custT="1"/>
      <dgm:spPr/>
      <dgm:t>
        <a:bodyPr/>
        <a:lstStyle/>
        <a:p>
          <a:r>
            <a:rPr lang="de-DE" sz="1600" dirty="0" smtClean="0"/>
            <a:t>Special Topics in Financial Management</a:t>
          </a:r>
          <a:endParaRPr lang="de-DE" sz="1600" dirty="0"/>
        </a:p>
      </dgm:t>
    </dgm:pt>
    <dgm:pt modelId="{FB670617-F1F1-42E7-80A4-837ED261DEDD}" type="parTrans" cxnId="{887B00BD-12C3-46F9-BF54-B893F92C684F}">
      <dgm:prSet/>
      <dgm:spPr/>
      <dgm:t>
        <a:bodyPr/>
        <a:lstStyle/>
        <a:p>
          <a:endParaRPr lang="de-DE" sz="1800"/>
        </a:p>
      </dgm:t>
    </dgm:pt>
    <dgm:pt modelId="{46D46EE1-A629-4CCF-A76D-0FF7872C3F00}" type="sibTrans" cxnId="{887B00BD-12C3-46F9-BF54-B893F92C684F}">
      <dgm:prSet/>
      <dgm:spPr/>
      <dgm:t>
        <a:bodyPr/>
        <a:lstStyle/>
        <a:p>
          <a:endParaRPr lang="de-DE" sz="1800"/>
        </a:p>
      </dgm:t>
    </dgm:pt>
    <dgm:pt modelId="{05F2E2A0-D300-491B-ABC3-14AB4487E535}">
      <dgm:prSet phldrT="[Text]" custT="1"/>
      <dgm:spPr/>
      <dgm:t>
        <a:bodyPr/>
        <a:lstStyle/>
        <a:p>
          <a:r>
            <a:rPr lang="de-DE" sz="1200" dirty="0" smtClean="0"/>
            <a:t>International Financial Management</a:t>
          </a:r>
          <a:endParaRPr lang="de-DE" sz="1200" dirty="0"/>
        </a:p>
      </dgm:t>
    </dgm:pt>
    <dgm:pt modelId="{891844C8-C899-4388-BDB6-CF898071A851}" type="parTrans" cxnId="{486A71EB-E9AC-48FA-9613-1A10AB5743DA}">
      <dgm:prSet/>
      <dgm:spPr/>
      <dgm:t>
        <a:bodyPr/>
        <a:lstStyle/>
        <a:p>
          <a:endParaRPr lang="de-DE" sz="1800"/>
        </a:p>
      </dgm:t>
    </dgm:pt>
    <dgm:pt modelId="{92D96D0F-AE0D-42CD-887A-7C8917B03C95}" type="sibTrans" cxnId="{486A71EB-E9AC-48FA-9613-1A10AB5743DA}">
      <dgm:prSet/>
      <dgm:spPr/>
      <dgm:t>
        <a:bodyPr/>
        <a:lstStyle/>
        <a:p>
          <a:endParaRPr lang="de-DE" sz="1800"/>
        </a:p>
      </dgm:t>
    </dgm:pt>
    <dgm:pt modelId="{B638AE9E-D75D-4B10-A5A3-ADBB7251AFB8}">
      <dgm:prSet phldrT="[Text]" custT="1"/>
      <dgm:spPr/>
      <dgm:t>
        <a:bodyPr/>
        <a:lstStyle/>
        <a:p>
          <a:r>
            <a:rPr lang="de-DE" sz="1600" dirty="0" smtClean="0"/>
            <a:t>Special Topics in Marketing Management</a:t>
          </a:r>
          <a:endParaRPr lang="de-DE" sz="1600" dirty="0"/>
        </a:p>
      </dgm:t>
    </dgm:pt>
    <dgm:pt modelId="{2C5D6A4D-729B-4411-B190-166619467C8A}" type="parTrans" cxnId="{A4CDFEC0-ED38-45B7-8F06-04C8D99E3DAC}">
      <dgm:prSet/>
      <dgm:spPr/>
      <dgm:t>
        <a:bodyPr/>
        <a:lstStyle/>
        <a:p>
          <a:endParaRPr lang="de-DE" sz="1800"/>
        </a:p>
      </dgm:t>
    </dgm:pt>
    <dgm:pt modelId="{3FF0D31E-6231-4225-BF48-7B5B9F00DFEB}" type="sibTrans" cxnId="{A4CDFEC0-ED38-45B7-8F06-04C8D99E3DAC}">
      <dgm:prSet/>
      <dgm:spPr/>
      <dgm:t>
        <a:bodyPr/>
        <a:lstStyle/>
        <a:p>
          <a:endParaRPr lang="de-DE" sz="1800"/>
        </a:p>
      </dgm:t>
    </dgm:pt>
    <dgm:pt modelId="{52F35991-6876-4DB4-AE8D-7D7C751DA96B}">
      <dgm:prSet phldrT="[Text]" custT="1"/>
      <dgm:spPr/>
      <dgm:t>
        <a:bodyPr/>
        <a:lstStyle/>
        <a:p>
          <a:r>
            <a:rPr lang="de-AT" sz="1200" dirty="0" err="1" smtClean="0"/>
            <a:t>Conscious</a:t>
          </a:r>
          <a:r>
            <a:rPr lang="de-AT" sz="1200" dirty="0" smtClean="0"/>
            <a:t> Marketing</a:t>
          </a:r>
          <a:endParaRPr lang="de-DE" sz="1200" dirty="0"/>
        </a:p>
      </dgm:t>
    </dgm:pt>
    <dgm:pt modelId="{E21B2390-54CB-4400-89A4-45E6D348053D}" type="parTrans" cxnId="{767592B6-30E1-42A6-9D73-86936340D62C}">
      <dgm:prSet/>
      <dgm:spPr/>
      <dgm:t>
        <a:bodyPr/>
        <a:lstStyle/>
        <a:p>
          <a:endParaRPr lang="de-DE" sz="1800"/>
        </a:p>
      </dgm:t>
    </dgm:pt>
    <dgm:pt modelId="{FFA21896-E7F6-4596-9DE2-1459C6A0B63D}" type="sibTrans" cxnId="{767592B6-30E1-42A6-9D73-86936340D62C}">
      <dgm:prSet/>
      <dgm:spPr/>
      <dgm:t>
        <a:bodyPr/>
        <a:lstStyle/>
        <a:p>
          <a:endParaRPr lang="de-DE" sz="1800"/>
        </a:p>
      </dgm:t>
    </dgm:pt>
    <dgm:pt modelId="{2BC60266-BFA6-4014-83A3-E749360EF5A5}">
      <dgm:prSet phldrT="[Text]" custT="1"/>
      <dgm:spPr/>
      <dgm:t>
        <a:bodyPr/>
        <a:lstStyle/>
        <a:p>
          <a:r>
            <a:rPr lang="en-US" sz="1600" dirty="0" smtClean="0">
              <a:effectLst/>
            </a:rPr>
            <a:t>Advanced Strategic Management and Strategic Leadership</a:t>
          </a:r>
          <a:endParaRPr lang="de-DE" sz="1600" dirty="0"/>
        </a:p>
      </dgm:t>
    </dgm:pt>
    <dgm:pt modelId="{39F17077-9C8A-4E99-B6E9-97CFAC5AD34C}" type="parTrans" cxnId="{6AFC6E70-1649-42B3-BE4D-05F751588D73}">
      <dgm:prSet/>
      <dgm:spPr/>
      <dgm:t>
        <a:bodyPr/>
        <a:lstStyle/>
        <a:p>
          <a:endParaRPr lang="de-DE" sz="1800"/>
        </a:p>
      </dgm:t>
    </dgm:pt>
    <dgm:pt modelId="{9E76058D-FEFD-4BE8-BE85-2CC0A32C35E0}" type="sibTrans" cxnId="{6AFC6E70-1649-42B3-BE4D-05F751588D73}">
      <dgm:prSet/>
      <dgm:spPr/>
      <dgm:t>
        <a:bodyPr/>
        <a:lstStyle/>
        <a:p>
          <a:endParaRPr lang="de-DE" sz="1800"/>
        </a:p>
      </dgm:t>
    </dgm:pt>
    <dgm:pt modelId="{FE42CF60-4FD7-403F-8CF5-A4C1D307402C}">
      <dgm:prSet phldrT="[Text]" custT="1"/>
      <dgm:spPr/>
      <dgm:t>
        <a:bodyPr/>
        <a:lstStyle/>
        <a:p>
          <a:r>
            <a:rPr lang="de-DE" sz="1200" dirty="0" err="1" smtClean="0"/>
            <a:t>Advanced</a:t>
          </a:r>
          <a:r>
            <a:rPr lang="de-DE" sz="1200" dirty="0" smtClean="0"/>
            <a:t> Strategic Management</a:t>
          </a:r>
          <a:endParaRPr lang="de-DE" sz="1200" dirty="0"/>
        </a:p>
      </dgm:t>
    </dgm:pt>
    <dgm:pt modelId="{BFAEFA1C-1BE2-4793-BE1B-BC2E0BAE9E1F}" type="parTrans" cxnId="{9E0FF90A-CA34-43E0-B635-A987B0CE4443}">
      <dgm:prSet/>
      <dgm:spPr/>
      <dgm:t>
        <a:bodyPr/>
        <a:lstStyle/>
        <a:p>
          <a:endParaRPr lang="de-DE" sz="1800"/>
        </a:p>
      </dgm:t>
    </dgm:pt>
    <dgm:pt modelId="{3E058A93-137B-410D-9D9B-48B4771BD4B2}" type="sibTrans" cxnId="{9E0FF90A-CA34-43E0-B635-A987B0CE4443}">
      <dgm:prSet/>
      <dgm:spPr/>
      <dgm:t>
        <a:bodyPr/>
        <a:lstStyle/>
        <a:p>
          <a:endParaRPr lang="de-DE" sz="1800"/>
        </a:p>
      </dgm:t>
    </dgm:pt>
    <dgm:pt modelId="{4FC933C0-03A5-4B53-8F4A-86F3FA2C0E1F}">
      <dgm:prSet phldrT="[Text]" custT="1"/>
      <dgm:spPr/>
      <dgm:t>
        <a:bodyPr/>
        <a:lstStyle/>
        <a:p>
          <a:r>
            <a:rPr lang="de-DE" sz="1200" dirty="0" err="1" smtClean="0"/>
            <a:t>Advanced</a:t>
          </a:r>
          <a:r>
            <a:rPr lang="de-DE" sz="1200" dirty="0" smtClean="0"/>
            <a:t> Strategic Leadership</a:t>
          </a:r>
          <a:endParaRPr lang="de-DE" sz="1200" dirty="0"/>
        </a:p>
      </dgm:t>
    </dgm:pt>
    <dgm:pt modelId="{06BE24C9-E278-431E-89AF-6247FC9736D9}" type="parTrans" cxnId="{711BBEF7-557E-42D9-B388-EB36B109F569}">
      <dgm:prSet/>
      <dgm:spPr/>
      <dgm:t>
        <a:bodyPr/>
        <a:lstStyle/>
        <a:p>
          <a:endParaRPr lang="de-DE" sz="1800"/>
        </a:p>
      </dgm:t>
    </dgm:pt>
    <dgm:pt modelId="{3D18EC6D-502B-4A0B-AAC2-6C64B94A8350}" type="sibTrans" cxnId="{711BBEF7-557E-42D9-B388-EB36B109F569}">
      <dgm:prSet/>
      <dgm:spPr/>
      <dgm:t>
        <a:bodyPr/>
        <a:lstStyle/>
        <a:p>
          <a:endParaRPr lang="de-DE" sz="1800"/>
        </a:p>
      </dgm:t>
    </dgm:pt>
    <dgm:pt modelId="{37886AA2-0422-4D1E-8F06-D629C7CFF626}">
      <dgm:prSet phldrT="[Text]" custT="1"/>
      <dgm:spPr/>
      <dgm:t>
        <a:bodyPr/>
        <a:lstStyle/>
        <a:p>
          <a:r>
            <a:rPr lang="de-DE" sz="1600" dirty="0" err="1" smtClean="0"/>
            <a:t>Elective</a:t>
          </a:r>
          <a:endParaRPr lang="de-DE" sz="1600" dirty="0"/>
        </a:p>
      </dgm:t>
    </dgm:pt>
    <dgm:pt modelId="{8635ACE0-A9BA-44EB-A62F-FAE54AD2AE44}" type="parTrans" cxnId="{608463DB-F9F6-44C3-B350-50A96282C2E9}">
      <dgm:prSet/>
      <dgm:spPr/>
      <dgm:t>
        <a:bodyPr/>
        <a:lstStyle/>
        <a:p>
          <a:endParaRPr lang="de-DE" sz="1800"/>
        </a:p>
      </dgm:t>
    </dgm:pt>
    <dgm:pt modelId="{7191AF6F-83A3-4BA0-AAED-A202024D2303}" type="sibTrans" cxnId="{608463DB-F9F6-44C3-B350-50A96282C2E9}">
      <dgm:prSet/>
      <dgm:spPr/>
      <dgm:t>
        <a:bodyPr/>
        <a:lstStyle/>
        <a:p>
          <a:endParaRPr lang="de-DE" sz="1800"/>
        </a:p>
      </dgm:t>
    </dgm:pt>
    <dgm:pt modelId="{A86EA851-A0F5-414E-931B-4616E9BD9FB8}">
      <dgm:prSet phldrT="[Text]" custT="1"/>
      <dgm:spPr/>
      <dgm:t>
        <a:bodyPr/>
        <a:lstStyle/>
        <a:p>
          <a:r>
            <a:rPr lang="en-US" sz="1200" dirty="0" smtClean="0"/>
            <a:t>Business Ethics and CSR</a:t>
          </a:r>
          <a:endParaRPr lang="de-DE" sz="1200" dirty="0"/>
        </a:p>
      </dgm:t>
    </dgm:pt>
    <dgm:pt modelId="{C461B1EF-08D3-4B5F-B6FA-301500C7E66C}" type="parTrans" cxnId="{8F789D64-724F-4E05-88B7-1C80650EA93D}">
      <dgm:prSet/>
      <dgm:spPr/>
      <dgm:t>
        <a:bodyPr/>
        <a:lstStyle/>
        <a:p>
          <a:endParaRPr lang="de-DE" sz="1800"/>
        </a:p>
      </dgm:t>
    </dgm:pt>
    <dgm:pt modelId="{AD403FB8-37E3-41C6-ACB4-D8744DEFD263}" type="sibTrans" cxnId="{8F789D64-724F-4E05-88B7-1C80650EA93D}">
      <dgm:prSet/>
      <dgm:spPr/>
      <dgm:t>
        <a:bodyPr/>
        <a:lstStyle/>
        <a:p>
          <a:endParaRPr lang="de-DE" sz="1800"/>
        </a:p>
      </dgm:t>
    </dgm:pt>
    <dgm:pt modelId="{8217C589-9778-4CDB-913B-60A09B6356D7}">
      <dgm:prSet phldrT="[Text]" custT="1"/>
      <dgm:spPr/>
      <dgm:t>
        <a:bodyPr/>
        <a:lstStyle/>
        <a:p>
          <a:r>
            <a:rPr lang="de-AT" sz="1200" dirty="0" smtClean="0"/>
            <a:t>International Supply Chain </a:t>
          </a:r>
          <a:r>
            <a:rPr lang="de-AT" sz="1200" dirty="0" smtClean="0"/>
            <a:t>Management</a:t>
          </a:r>
          <a:endParaRPr lang="de-DE" sz="1200" dirty="0"/>
        </a:p>
      </dgm:t>
    </dgm:pt>
    <dgm:pt modelId="{BACE16BA-AA89-4906-AF18-46C1C65F8650}" type="parTrans" cxnId="{E15266A7-2E36-4003-8B5F-AEF73CF48D4E}">
      <dgm:prSet/>
      <dgm:spPr/>
      <dgm:t>
        <a:bodyPr/>
        <a:lstStyle/>
        <a:p>
          <a:endParaRPr lang="de-DE" sz="1800"/>
        </a:p>
      </dgm:t>
    </dgm:pt>
    <dgm:pt modelId="{B368A741-117C-4EBA-A959-DBB489A38213}" type="sibTrans" cxnId="{E15266A7-2E36-4003-8B5F-AEF73CF48D4E}">
      <dgm:prSet/>
      <dgm:spPr/>
      <dgm:t>
        <a:bodyPr/>
        <a:lstStyle/>
        <a:p>
          <a:endParaRPr lang="de-DE" sz="1800"/>
        </a:p>
      </dgm:t>
    </dgm:pt>
    <dgm:pt modelId="{F41C07E2-EC8E-4AC8-8411-1C33C6E3F202}">
      <dgm:prSet phldrT="[Text]" custT="1"/>
      <dgm:spPr/>
      <dgm:t>
        <a:bodyPr/>
        <a:lstStyle/>
        <a:p>
          <a:r>
            <a:rPr lang="de-AT" sz="1200" b="0" dirty="0" smtClean="0"/>
            <a:t>Human </a:t>
          </a:r>
          <a:r>
            <a:rPr lang="de-AT" sz="1200" b="0" dirty="0" err="1" smtClean="0"/>
            <a:t>Resource</a:t>
          </a:r>
          <a:r>
            <a:rPr lang="de-AT" sz="1200" b="0" dirty="0" smtClean="0"/>
            <a:t> Management in an International Environment</a:t>
          </a:r>
          <a:endParaRPr lang="de-DE" sz="1200" b="0" dirty="0"/>
        </a:p>
      </dgm:t>
    </dgm:pt>
    <dgm:pt modelId="{D867A7F9-AC78-46CE-B4F7-CA4D2A55B3EE}" type="parTrans" cxnId="{FFE56EDC-1518-4D09-8124-71AB35429804}">
      <dgm:prSet/>
      <dgm:spPr/>
      <dgm:t>
        <a:bodyPr/>
        <a:lstStyle/>
        <a:p>
          <a:endParaRPr lang="de-DE" sz="1800"/>
        </a:p>
      </dgm:t>
    </dgm:pt>
    <dgm:pt modelId="{93F0A31A-4280-4A31-A61A-EF7A13F87BF8}" type="sibTrans" cxnId="{FFE56EDC-1518-4D09-8124-71AB35429804}">
      <dgm:prSet/>
      <dgm:spPr/>
      <dgm:t>
        <a:bodyPr/>
        <a:lstStyle/>
        <a:p>
          <a:endParaRPr lang="de-DE" sz="1800"/>
        </a:p>
      </dgm:t>
    </dgm:pt>
    <dgm:pt modelId="{FD794B61-7DC4-4334-A94C-48693B65170A}">
      <dgm:prSet phldrT="[Text]" custT="1"/>
      <dgm:spPr/>
      <dgm:t>
        <a:bodyPr/>
        <a:lstStyle/>
        <a:p>
          <a:r>
            <a:rPr lang="de-AT" sz="1200" dirty="0" err="1" smtClean="0"/>
            <a:t>Sustainable</a:t>
          </a:r>
          <a:r>
            <a:rPr lang="de-AT" sz="1200" dirty="0" smtClean="0"/>
            <a:t> </a:t>
          </a:r>
          <a:r>
            <a:rPr lang="de-AT" sz="1200" dirty="0" err="1" smtClean="0"/>
            <a:t>Finance</a:t>
          </a:r>
          <a:r>
            <a:rPr lang="de-AT" sz="1200" dirty="0" smtClean="0"/>
            <a:t> (</a:t>
          </a:r>
          <a:r>
            <a:rPr lang="de-AT" sz="1200" dirty="0" err="1" smtClean="0"/>
            <a:t>summer</a:t>
          </a:r>
          <a:r>
            <a:rPr lang="de-AT" sz="1200" dirty="0" smtClean="0"/>
            <a:t> </a:t>
          </a:r>
          <a:r>
            <a:rPr lang="de-AT" sz="1200" dirty="0" err="1" smtClean="0"/>
            <a:t>semester</a:t>
          </a:r>
          <a:r>
            <a:rPr lang="de-AT" sz="1200" dirty="0" smtClean="0"/>
            <a:t>)</a:t>
          </a:r>
          <a:endParaRPr lang="de-DE" sz="1200" dirty="0"/>
        </a:p>
      </dgm:t>
    </dgm:pt>
    <dgm:pt modelId="{C68A79CC-1345-49CC-BA72-6361E3242CC5}" type="parTrans" cxnId="{36EDA11A-D16D-41C2-BB8B-2A6DB284EEC6}">
      <dgm:prSet/>
      <dgm:spPr/>
      <dgm:t>
        <a:bodyPr/>
        <a:lstStyle/>
        <a:p>
          <a:endParaRPr lang="de-DE" sz="1800"/>
        </a:p>
      </dgm:t>
    </dgm:pt>
    <dgm:pt modelId="{831A0EFD-502D-469F-8D3D-28F92C799F20}" type="sibTrans" cxnId="{36EDA11A-D16D-41C2-BB8B-2A6DB284EEC6}">
      <dgm:prSet/>
      <dgm:spPr/>
      <dgm:t>
        <a:bodyPr/>
        <a:lstStyle/>
        <a:p>
          <a:endParaRPr lang="de-DE" sz="1800"/>
        </a:p>
      </dgm:t>
    </dgm:pt>
    <dgm:pt modelId="{0CF4F338-33D0-4350-B19E-C2FF601B36DC}">
      <dgm:prSet phldrT="[Text]" custT="1"/>
      <dgm:spPr/>
      <dgm:t>
        <a:bodyPr/>
        <a:lstStyle/>
        <a:p>
          <a:r>
            <a:rPr lang="de-DE" sz="1200" dirty="0" err="1" smtClean="0"/>
            <a:t>Sustainable</a:t>
          </a:r>
          <a:r>
            <a:rPr lang="de-DE" sz="1200" dirty="0" smtClean="0"/>
            <a:t> </a:t>
          </a:r>
          <a:r>
            <a:rPr lang="de-DE" sz="1200" dirty="0" err="1" smtClean="0"/>
            <a:t>Tourism</a:t>
          </a:r>
          <a:endParaRPr lang="de-DE" sz="1200" dirty="0"/>
        </a:p>
      </dgm:t>
    </dgm:pt>
    <dgm:pt modelId="{947E5CC5-176F-42C1-9886-73BEEEF5AE76}" type="parTrans" cxnId="{0E8A538A-CE6D-4232-A0E4-D0C022BFDD8C}">
      <dgm:prSet/>
      <dgm:spPr/>
      <dgm:t>
        <a:bodyPr/>
        <a:lstStyle/>
        <a:p>
          <a:endParaRPr lang="de-DE" sz="1800"/>
        </a:p>
      </dgm:t>
    </dgm:pt>
    <dgm:pt modelId="{9B25AED9-4020-48DE-9109-461816968CEA}" type="sibTrans" cxnId="{0E8A538A-CE6D-4232-A0E4-D0C022BFDD8C}">
      <dgm:prSet/>
      <dgm:spPr/>
      <dgm:t>
        <a:bodyPr/>
        <a:lstStyle/>
        <a:p>
          <a:endParaRPr lang="de-DE" sz="1800"/>
        </a:p>
      </dgm:t>
    </dgm:pt>
    <dgm:pt modelId="{00FD3959-052D-486C-B610-E4A956786160}">
      <dgm:prSet phldrT="[Text]" custT="1"/>
      <dgm:spPr/>
      <dgm:t>
        <a:bodyPr/>
        <a:lstStyle/>
        <a:p>
          <a:r>
            <a:rPr lang="de-AT" sz="1200" dirty="0" smtClean="0"/>
            <a:t>Marketing </a:t>
          </a:r>
          <a:r>
            <a:rPr lang="de-AT" sz="1200" dirty="0" err="1" smtClean="0"/>
            <a:t>Strategies</a:t>
          </a:r>
          <a:r>
            <a:rPr lang="de-AT" sz="1200" dirty="0" smtClean="0"/>
            <a:t> for Emerging </a:t>
          </a:r>
          <a:r>
            <a:rPr lang="de-AT" sz="1200" dirty="0" err="1" smtClean="0"/>
            <a:t>Markets</a:t>
          </a:r>
          <a:endParaRPr lang="de-DE" sz="1200" dirty="0"/>
        </a:p>
      </dgm:t>
    </dgm:pt>
    <dgm:pt modelId="{620AE54F-E377-4B48-88EF-4E7C580D98BC}" type="sibTrans" cxnId="{160BE8CA-9FC6-456C-9EBC-8F4C8C4494FA}">
      <dgm:prSet/>
      <dgm:spPr/>
      <dgm:t>
        <a:bodyPr/>
        <a:lstStyle/>
        <a:p>
          <a:endParaRPr lang="de-DE" sz="1800"/>
        </a:p>
      </dgm:t>
    </dgm:pt>
    <dgm:pt modelId="{24C42CBC-242F-427B-BEE5-AC7F785CF708}" type="parTrans" cxnId="{160BE8CA-9FC6-456C-9EBC-8F4C8C4494FA}">
      <dgm:prSet/>
      <dgm:spPr/>
      <dgm:t>
        <a:bodyPr/>
        <a:lstStyle/>
        <a:p>
          <a:endParaRPr lang="de-DE" sz="1800"/>
        </a:p>
      </dgm:t>
    </dgm:pt>
    <dgm:pt modelId="{DA54F788-576F-4B91-81A4-51044748FE93}">
      <dgm:prSet phldrT="[Text]" custT="1"/>
      <dgm:spPr/>
      <dgm:t>
        <a:bodyPr/>
        <a:lstStyle/>
        <a:p>
          <a:r>
            <a:rPr lang="en-US" sz="1200" dirty="0" smtClean="0"/>
            <a:t>Credit Risk: Analysis, Measurement and Management</a:t>
          </a:r>
          <a:endParaRPr lang="de-DE" sz="1200" dirty="0"/>
        </a:p>
      </dgm:t>
    </dgm:pt>
    <dgm:pt modelId="{6EB9623C-E168-4776-B92A-A3F9452061AF}" type="parTrans" cxnId="{E7D73CB3-723E-4ABC-95E7-26FA1C8B5B0B}">
      <dgm:prSet/>
      <dgm:spPr/>
      <dgm:t>
        <a:bodyPr/>
        <a:lstStyle/>
        <a:p>
          <a:endParaRPr lang="de-DE"/>
        </a:p>
      </dgm:t>
    </dgm:pt>
    <dgm:pt modelId="{0E090864-5945-495A-9EB1-B486DF4BD637}" type="sibTrans" cxnId="{E7D73CB3-723E-4ABC-95E7-26FA1C8B5B0B}">
      <dgm:prSet/>
      <dgm:spPr/>
      <dgm:t>
        <a:bodyPr/>
        <a:lstStyle/>
        <a:p>
          <a:endParaRPr lang="de-DE"/>
        </a:p>
      </dgm:t>
    </dgm:pt>
    <dgm:pt modelId="{750C2A9D-B9C9-4B70-B188-4533CB103146}">
      <dgm:prSet phldrT="[Text]" custT="1"/>
      <dgm:spPr/>
      <dgm:t>
        <a:bodyPr/>
        <a:lstStyle/>
        <a:p>
          <a:r>
            <a:rPr lang="en-US" sz="1200" dirty="0" smtClean="0"/>
            <a:t>Managing innovation and disruptive technologies</a:t>
          </a:r>
          <a:endParaRPr lang="de-DE" sz="1200" b="0" dirty="0"/>
        </a:p>
      </dgm:t>
    </dgm:pt>
    <dgm:pt modelId="{8F68EBE9-6EFF-41FF-9AD8-64EFF67C1D12}" type="parTrans" cxnId="{B6133F72-62C5-43B5-BE92-D1CDE134B9F2}">
      <dgm:prSet/>
      <dgm:spPr/>
      <dgm:t>
        <a:bodyPr/>
        <a:lstStyle/>
        <a:p>
          <a:endParaRPr lang="de-DE"/>
        </a:p>
      </dgm:t>
    </dgm:pt>
    <dgm:pt modelId="{40F64263-E405-48D3-A608-079BA50C543D}" type="sibTrans" cxnId="{B6133F72-62C5-43B5-BE92-D1CDE134B9F2}">
      <dgm:prSet/>
      <dgm:spPr/>
      <dgm:t>
        <a:bodyPr/>
        <a:lstStyle/>
        <a:p>
          <a:endParaRPr lang="de-DE"/>
        </a:p>
      </dgm:t>
    </dgm:pt>
    <dgm:pt modelId="{C9E023EA-DF88-4A3B-A58E-017EA6E99630}" type="pres">
      <dgm:prSet presAssocID="{D07D2013-4F1B-4A71-A831-A552784162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2265A4-4B84-4A85-B421-2F9B06C7C713}" type="pres">
      <dgm:prSet presAssocID="{0AB0C533-D08B-4C56-8898-671F966A97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EB02C2-AD06-41BB-B6FE-37FB2A0A504A}" type="pres">
      <dgm:prSet presAssocID="{0AB0C533-D08B-4C56-8898-671F966A97B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4A52A9-DBEA-42A0-8E73-4A49A8A0526C}" type="pres">
      <dgm:prSet presAssocID="{B638AE9E-D75D-4B10-A5A3-ADBB7251AFB8}" presName="parentText" presStyleLbl="node1" presStyleIdx="1" presStyleCnt="4" custLinFactNeighborX="-306" custLinFactNeighborY="12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B9983F-AE9A-4B86-9200-6F5719D68263}" type="pres">
      <dgm:prSet presAssocID="{B638AE9E-D75D-4B10-A5A3-ADBB7251AFB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9FAD54-00CB-47FE-A733-3C614569E683}" type="pres">
      <dgm:prSet presAssocID="{2BC60266-BFA6-4014-83A3-E749360EF5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10F0C8-2F7A-4B5F-95AA-BD49999F260D}" type="pres">
      <dgm:prSet presAssocID="{2BC60266-BFA6-4014-83A3-E749360EF5A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49EE64-0CDB-4C41-AB2E-70A2371CA7BF}" type="pres">
      <dgm:prSet presAssocID="{37886AA2-0422-4D1E-8F06-D629C7CFF6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E19FD-4DC7-49FE-BF02-1C89E4A945B6}" type="pres">
      <dgm:prSet presAssocID="{37886AA2-0422-4D1E-8F06-D629C7CFF62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F789D64-724F-4E05-88B7-1C80650EA93D}" srcId="{37886AA2-0422-4D1E-8F06-D629C7CFF626}" destId="{A86EA851-A0F5-414E-931B-4616E9BD9FB8}" srcOrd="0" destOrd="0" parTransId="{C461B1EF-08D3-4B5F-B6FA-301500C7E66C}" sibTransId="{AD403FB8-37E3-41C6-ACB4-D8744DEFD263}"/>
    <dgm:cxn modelId="{0234F5E5-8574-428F-8CAC-2C88E4B19AC9}" type="presOf" srcId="{0AB0C533-D08B-4C56-8898-671F966A97B5}" destId="{1C2265A4-4B84-4A85-B421-2F9B06C7C713}" srcOrd="0" destOrd="0" presId="urn:microsoft.com/office/officeart/2005/8/layout/vList2"/>
    <dgm:cxn modelId="{7E643311-8D35-479B-A0B9-7720AB01C5E6}" type="presOf" srcId="{52F35991-6876-4DB4-AE8D-7D7C751DA96B}" destId="{58B9983F-AE9A-4B86-9200-6F5719D68263}" srcOrd="0" destOrd="0" presId="urn:microsoft.com/office/officeart/2005/8/layout/vList2"/>
    <dgm:cxn modelId="{767592B6-30E1-42A6-9D73-86936340D62C}" srcId="{B638AE9E-D75D-4B10-A5A3-ADBB7251AFB8}" destId="{52F35991-6876-4DB4-AE8D-7D7C751DA96B}" srcOrd="0" destOrd="0" parTransId="{E21B2390-54CB-4400-89A4-45E6D348053D}" sibTransId="{FFA21896-E7F6-4596-9DE2-1459C6A0B63D}"/>
    <dgm:cxn modelId="{B6133F72-62C5-43B5-BE92-D1CDE134B9F2}" srcId="{37886AA2-0422-4D1E-8F06-D629C7CFF626}" destId="{750C2A9D-B9C9-4B70-B188-4533CB103146}" srcOrd="3" destOrd="0" parTransId="{8F68EBE9-6EFF-41FF-9AD8-64EFF67C1D12}" sibTransId="{40F64263-E405-48D3-A608-079BA50C543D}"/>
    <dgm:cxn modelId="{711BBEF7-557E-42D9-B388-EB36B109F569}" srcId="{2BC60266-BFA6-4014-83A3-E749360EF5A5}" destId="{4FC933C0-03A5-4B53-8F4A-86F3FA2C0E1F}" srcOrd="1" destOrd="0" parTransId="{06BE24C9-E278-431E-89AF-6247FC9736D9}" sibTransId="{3D18EC6D-502B-4A0B-AAC2-6C64B94A8350}"/>
    <dgm:cxn modelId="{F1B1794E-0884-453D-B400-D5E3BF09A150}" type="presOf" srcId="{05F2E2A0-D300-491B-ABC3-14AB4487E535}" destId="{A3EB02C2-AD06-41BB-B6FE-37FB2A0A504A}" srcOrd="0" destOrd="0" presId="urn:microsoft.com/office/officeart/2005/8/layout/vList2"/>
    <dgm:cxn modelId="{A4CDFEC0-ED38-45B7-8F06-04C8D99E3DAC}" srcId="{D07D2013-4F1B-4A71-A831-A552784162B7}" destId="{B638AE9E-D75D-4B10-A5A3-ADBB7251AFB8}" srcOrd="1" destOrd="0" parTransId="{2C5D6A4D-729B-4411-B190-166619467C8A}" sibTransId="{3FF0D31E-6231-4225-BF48-7B5B9F00DFEB}"/>
    <dgm:cxn modelId="{E7D73CB3-723E-4ABC-95E7-26FA1C8B5B0B}" srcId="{0AB0C533-D08B-4C56-8898-671F966A97B5}" destId="{DA54F788-576F-4B91-81A4-51044748FE93}" srcOrd="2" destOrd="0" parTransId="{6EB9623C-E168-4776-B92A-A3F9452061AF}" sibTransId="{0E090864-5945-495A-9EB1-B486DF4BD637}"/>
    <dgm:cxn modelId="{613A5C15-104D-491E-A782-35810CCB1987}" type="presOf" srcId="{8217C589-9778-4CDB-913B-60A09B6356D7}" destId="{D9AE19FD-4DC7-49FE-BF02-1C89E4A945B6}" srcOrd="0" destOrd="1" presId="urn:microsoft.com/office/officeart/2005/8/layout/vList2"/>
    <dgm:cxn modelId="{887B00BD-12C3-46F9-BF54-B893F92C684F}" srcId="{D07D2013-4F1B-4A71-A831-A552784162B7}" destId="{0AB0C533-D08B-4C56-8898-671F966A97B5}" srcOrd="0" destOrd="0" parTransId="{FB670617-F1F1-42E7-80A4-837ED261DEDD}" sibTransId="{46D46EE1-A629-4CCF-A76D-0FF7872C3F00}"/>
    <dgm:cxn modelId="{D6ED03CE-A8E8-48C6-8307-63C639C2322F}" type="presOf" srcId="{A86EA851-A0F5-414E-931B-4616E9BD9FB8}" destId="{D9AE19FD-4DC7-49FE-BF02-1C89E4A945B6}" srcOrd="0" destOrd="0" presId="urn:microsoft.com/office/officeart/2005/8/layout/vList2"/>
    <dgm:cxn modelId="{E6D41E62-CAF9-4216-93C0-612294085CE5}" type="presOf" srcId="{B638AE9E-D75D-4B10-A5A3-ADBB7251AFB8}" destId="{274A52A9-DBEA-42A0-8E73-4A49A8A0526C}" srcOrd="0" destOrd="0" presId="urn:microsoft.com/office/officeart/2005/8/layout/vList2"/>
    <dgm:cxn modelId="{5029484D-EC74-434C-85B5-C9DB6E397207}" type="presOf" srcId="{D07D2013-4F1B-4A71-A831-A552784162B7}" destId="{C9E023EA-DF88-4A3B-A58E-017EA6E99630}" srcOrd="0" destOrd="0" presId="urn:microsoft.com/office/officeart/2005/8/layout/vList2"/>
    <dgm:cxn modelId="{E15266A7-2E36-4003-8B5F-AEF73CF48D4E}" srcId="{37886AA2-0422-4D1E-8F06-D629C7CFF626}" destId="{8217C589-9778-4CDB-913B-60A09B6356D7}" srcOrd="1" destOrd="0" parTransId="{BACE16BA-AA89-4906-AF18-46C1C65F8650}" sibTransId="{B368A741-117C-4EBA-A959-DBB489A38213}"/>
    <dgm:cxn modelId="{36EDA11A-D16D-41C2-BB8B-2A6DB284EEC6}" srcId="{0AB0C533-D08B-4C56-8898-671F966A97B5}" destId="{FD794B61-7DC4-4334-A94C-48693B65170A}" srcOrd="1" destOrd="0" parTransId="{C68A79CC-1345-49CC-BA72-6361E3242CC5}" sibTransId="{831A0EFD-502D-469F-8D3D-28F92C799F20}"/>
    <dgm:cxn modelId="{FFE56EDC-1518-4D09-8124-71AB35429804}" srcId="{37886AA2-0422-4D1E-8F06-D629C7CFF626}" destId="{F41C07E2-EC8E-4AC8-8411-1C33C6E3F202}" srcOrd="2" destOrd="0" parTransId="{D867A7F9-AC78-46CE-B4F7-CA4D2A55B3EE}" sibTransId="{93F0A31A-4280-4A31-A61A-EF7A13F87BF8}"/>
    <dgm:cxn modelId="{00F1BCEE-30A8-44E3-91E7-5038DC3B8798}" type="presOf" srcId="{750C2A9D-B9C9-4B70-B188-4533CB103146}" destId="{D9AE19FD-4DC7-49FE-BF02-1C89E4A945B6}" srcOrd="0" destOrd="3" presId="urn:microsoft.com/office/officeart/2005/8/layout/vList2"/>
    <dgm:cxn modelId="{C08F488C-6B33-425A-A7AB-0865FEB0EC22}" type="presOf" srcId="{37886AA2-0422-4D1E-8F06-D629C7CFF626}" destId="{5F49EE64-0CDB-4C41-AB2E-70A2371CA7BF}" srcOrd="0" destOrd="0" presId="urn:microsoft.com/office/officeart/2005/8/layout/vList2"/>
    <dgm:cxn modelId="{9E0FF90A-CA34-43E0-B635-A987B0CE4443}" srcId="{2BC60266-BFA6-4014-83A3-E749360EF5A5}" destId="{FE42CF60-4FD7-403F-8CF5-A4C1D307402C}" srcOrd="0" destOrd="0" parTransId="{BFAEFA1C-1BE2-4793-BE1B-BC2E0BAE9E1F}" sibTransId="{3E058A93-137B-410D-9D9B-48B4771BD4B2}"/>
    <dgm:cxn modelId="{6AFC6E70-1649-42B3-BE4D-05F751588D73}" srcId="{D07D2013-4F1B-4A71-A831-A552784162B7}" destId="{2BC60266-BFA6-4014-83A3-E749360EF5A5}" srcOrd="2" destOrd="0" parTransId="{39F17077-9C8A-4E99-B6E9-97CFAC5AD34C}" sibTransId="{9E76058D-FEFD-4BE8-BE85-2CC0A32C35E0}"/>
    <dgm:cxn modelId="{120C955C-72B4-4B2A-9608-C7AFC9721F37}" type="presOf" srcId="{F41C07E2-EC8E-4AC8-8411-1C33C6E3F202}" destId="{D9AE19FD-4DC7-49FE-BF02-1C89E4A945B6}" srcOrd="0" destOrd="2" presId="urn:microsoft.com/office/officeart/2005/8/layout/vList2"/>
    <dgm:cxn modelId="{A71142D4-E305-43B6-9C45-F0BB9BB17062}" type="presOf" srcId="{DA54F788-576F-4B91-81A4-51044748FE93}" destId="{A3EB02C2-AD06-41BB-B6FE-37FB2A0A504A}" srcOrd="0" destOrd="2" presId="urn:microsoft.com/office/officeart/2005/8/layout/vList2"/>
    <dgm:cxn modelId="{82AFFF39-E49E-424F-9FC3-6177038F7FA7}" type="presOf" srcId="{0CF4F338-33D0-4350-B19E-C2FF601B36DC}" destId="{58B9983F-AE9A-4B86-9200-6F5719D68263}" srcOrd="0" destOrd="2" presId="urn:microsoft.com/office/officeart/2005/8/layout/vList2"/>
    <dgm:cxn modelId="{160BE8CA-9FC6-456C-9EBC-8F4C8C4494FA}" srcId="{B638AE9E-D75D-4B10-A5A3-ADBB7251AFB8}" destId="{00FD3959-052D-486C-B610-E4A956786160}" srcOrd="1" destOrd="0" parTransId="{24C42CBC-242F-427B-BEE5-AC7F785CF708}" sibTransId="{620AE54F-E377-4B48-88EF-4E7C580D98BC}"/>
    <dgm:cxn modelId="{608463DB-F9F6-44C3-B350-50A96282C2E9}" srcId="{D07D2013-4F1B-4A71-A831-A552784162B7}" destId="{37886AA2-0422-4D1E-8F06-D629C7CFF626}" srcOrd="3" destOrd="0" parTransId="{8635ACE0-A9BA-44EB-A62F-FAE54AD2AE44}" sibTransId="{7191AF6F-83A3-4BA0-AAED-A202024D2303}"/>
    <dgm:cxn modelId="{486A71EB-E9AC-48FA-9613-1A10AB5743DA}" srcId="{0AB0C533-D08B-4C56-8898-671F966A97B5}" destId="{05F2E2A0-D300-491B-ABC3-14AB4487E535}" srcOrd="0" destOrd="0" parTransId="{891844C8-C899-4388-BDB6-CF898071A851}" sibTransId="{92D96D0F-AE0D-42CD-887A-7C8917B03C95}"/>
    <dgm:cxn modelId="{56D33EE7-5A56-4044-A8A6-BB5A508097E8}" type="presOf" srcId="{FE42CF60-4FD7-403F-8CF5-A4C1D307402C}" destId="{0C10F0C8-2F7A-4B5F-95AA-BD49999F260D}" srcOrd="0" destOrd="0" presId="urn:microsoft.com/office/officeart/2005/8/layout/vList2"/>
    <dgm:cxn modelId="{CBE2F508-7952-4B20-B7D4-A3BB0C998EC2}" type="presOf" srcId="{FD794B61-7DC4-4334-A94C-48693B65170A}" destId="{A3EB02C2-AD06-41BB-B6FE-37FB2A0A504A}" srcOrd="0" destOrd="1" presId="urn:microsoft.com/office/officeart/2005/8/layout/vList2"/>
    <dgm:cxn modelId="{0A26588B-1C0D-4659-92B7-9C4298977AC4}" type="presOf" srcId="{2BC60266-BFA6-4014-83A3-E749360EF5A5}" destId="{479FAD54-00CB-47FE-A733-3C614569E683}" srcOrd="0" destOrd="0" presId="urn:microsoft.com/office/officeart/2005/8/layout/vList2"/>
    <dgm:cxn modelId="{922373F5-285D-4F3B-9DF3-22CBFC928C65}" type="presOf" srcId="{4FC933C0-03A5-4B53-8F4A-86F3FA2C0E1F}" destId="{0C10F0C8-2F7A-4B5F-95AA-BD49999F260D}" srcOrd="0" destOrd="1" presId="urn:microsoft.com/office/officeart/2005/8/layout/vList2"/>
    <dgm:cxn modelId="{0E8A538A-CE6D-4232-A0E4-D0C022BFDD8C}" srcId="{B638AE9E-D75D-4B10-A5A3-ADBB7251AFB8}" destId="{0CF4F338-33D0-4350-B19E-C2FF601B36DC}" srcOrd="2" destOrd="0" parTransId="{947E5CC5-176F-42C1-9886-73BEEEF5AE76}" sibTransId="{9B25AED9-4020-48DE-9109-461816968CEA}"/>
    <dgm:cxn modelId="{6911F94B-B559-41FB-93F8-1C3CD7A8CB25}" type="presOf" srcId="{00FD3959-052D-486C-B610-E4A956786160}" destId="{58B9983F-AE9A-4B86-9200-6F5719D68263}" srcOrd="0" destOrd="1" presId="urn:microsoft.com/office/officeart/2005/8/layout/vList2"/>
    <dgm:cxn modelId="{23B4E08D-51C0-489A-AA5D-7CFD14C010AD}" type="presParOf" srcId="{C9E023EA-DF88-4A3B-A58E-017EA6E99630}" destId="{1C2265A4-4B84-4A85-B421-2F9B06C7C713}" srcOrd="0" destOrd="0" presId="urn:microsoft.com/office/officeart/2005/8/layout/vList2"/>
    <dgm:cxn modelId="{8206F218-DF1A-48A9-9084-0EA877FC0DA0}" type="presParOf" srcId="{C9E023EA-DF88-4A3B-A58E-017EA6E99630}" destId="{A3EB02C2-AD06-41BB-B6FE-37FB2A0A504A}" srcOrd="1" destOrd="0" presId="urn:microsoft.com/office/officeart/2005/8/layout/vList2"/>
    <dgm:cxn modelId="{A0CBE744-4EA0-4B50-9B52-429D0417A5B1}" type="presParOf" srcId="{C9E023EA-DF88-4A3B-A58E-017EA6E99630}" destId="{274A52A9-DBEA-42A0-8E73-4A49A8A0526C}" srcOrd="2" destOrd="0" presId="urn:microsoft.com/office/officeart/2005/8/layout/vList2"/>
    <dgm:cxn modelId="{A02FB945-F358-4001-8062-3165E4349DFA}" type="presParOf" srcId="{C9E023EA-DF88-4A3B-A58E-017EA6E99630}" destId="{58B9983F-AE9A-4B86-9200-6F5719D68263}" srcOrd="3" destOrd="0" presId="urn:microsoft.com/office/officeart/2005/8/layout/vList2"/>
    <dgm:cxn modelId="{ECD7346A-CC2D-410E-96E3-187FA0AEDC2E}" type="presParOf" srcId="{C9E023EA-DF88-4A3B-A58E-017EA6E99630}" destId="{479FAD54-00CB-47FE-A733-3C614569E683}" srcOrd="4" destOrd="0" presId="urn:microsoft.com/office/officeart/2005/8/layout/vList2"/>
    <dgm:cxn modelId="{F9CC6ED1-FE65-4738-8193-FF869C6657CE}" type="presParOf" srcId="{C9E023EA-DF88-4A3B-A58E-017EA6E99630}" destId="{0C10F0C8-2F7A-4B5F-95AA-BD49999F260D}" srcOrd="5" destOrd="0" presId="urn:microsoft.com/office/officeart/2005/8/layout/vList2"/>
    <dgm:cxn modelId="{3D45AE3C-5EB9-48BB-A558-D100DB283F24}" type="presParOf" srcId="{C9E023EA-DF88-4A3B-A58E-017EA6E99630}" destId="{5F49EE64-0CDB-4C41-AB2E-70A2371CA7BF}" srcOrd="6" destOrd="0" presId="urn:microsoft.com/office/officeart/2005/8/layout/vList2"/>
    <dgm:cxn modelId="{FCBCD579-E64C-4DD9-94B3-AB8211D49B52}" type="presParOf" srcId="{C9E023EA-DF88-4A3B-A58E-017EA6E99630}" destId="{D9AE19FD-4DC7-49FE-BF02-1C89E4A945B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58D47-5779-4F7B-AAB2-009502FB2CF3}">
      <dsp:nvSpPr>
        <dsp:cNvPr id="0" name=""/>
        <dsp:cNvSpPr/>
      </dsp:nvSpPr>
      <dsp:spPr>
        <a:xfrm>
          <a:off x="3199979" y="0"/>
          <a:ext cx="1599989" cy="819635"/>
        </a:xfrm>
        <a:prstGeom prst="trapezoid">
          <a:avLst>
            <a:gd name="adj" fmla="val 976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</a:rPr>
            <a:t/>
          </a:r>
          <a:br>
            <a:rPr lang="de-DE" sz="1400" kern="1200" dirty="0" smtClean="0">
              <a:solidFill>
                <a:schemeClr val="bg1"/>
              </a:solidFill>
            </a:rPr>
          </a:br>
          <a:r>
            <a:rPr lang="de-DE" sz="1400" kern="1200" dirty="0" smtClean="0">
              <a:solidFill>
                <a:schemeClr val="bg1"/>
              </a:solidFill>
            </a:rPr>
            <a:t/>
          </a:r>
          <a:br>
            <a:rPr lang="de-DE" sz="1400" kern="1200" dirty="0" smtClean="0">
              <a:solidFill>
                <a:schemeClr val="bg1"/>
              </a:solidFill>
            </a:rPr>
          </a:br>
          <a:r>
            <a:rPr lang="de-DE" sz="1400" kern="1200" dirty="0" err="1" smtClean="0">
              <a:solidFill>
                <a:schemeClr val="bg1"/>
              </a:solidFill>
            </a:rPr>
            <a:t>Bachelor‘s</a:t>
          </a:r>
          <a:r>
            <a:rPr lang="de-DE" sz="1400" kern="1200" dirty="0" smtClean="0">
              <a:solidFill>
                <a:schemeClr val="bg1"/>
              </a:solidFill>
            </a:rPr>
            <a:t>   </a:t>
          </a:r>
          <a:r>
            <a:rPr lang="de-DE" sz="1400" kern="1200" dirty="0" err="1" smtClean="0">
              <a:solidFill>
                <a:schemeClr val="bg1"/>
              </a:solidFill>
            </a:rPr>
            <a:t>thesis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3199979" y="0"/>
        <a:ext cx="1599989" cy="819635"/>
      </dsp:txXfrm>
    </dsp:sp>
    <dsp:sp modelId="{B638478C-7B86-F74B-AF11-7EA51B69199E}">
      <dsp:nvSpPr>
        <dsp:cNvPr id="0" name=""/>
        <dsp:cNvSpPr/>
      </dsp:nvSpPr>
      <dsp:spPr>
        <a:xfrm>
          <a:off x="2399984" y="819635"/>
          <a:ext cx="3199979" cy="819635"/>
        </a:xfrm>
        <a:prstGeom prst="trapezoid">
          <a:avLst>
            <a:gd name="adj" fmla="val 976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chemeClr val="bg1"/>
              </a:solidFill>
            </a:rPr>
            <a:t>Step</a:t>
          </a:r>
          <a:r>
            <a:rPr lang="de-DE" sz="1600" kern="1200" dirty="0">
              <a:solidFill>
                <a:schemeClr val="bg1"/>
              </a:solidFill>
            </a:rPr>
            <a:t> 4: </a:t>
          </a:r>
          <a:r>
            <a:rPr lang="de-DE" sz="1600" kern="1200" dirty="0" err="1" smtClean="0">
              <a:solidFill>
                <a:schemeClr val="bg1"/>
              </a:solidFill>
            </a:rPr>
            <a:t>Elective</a:t>
          </a:r>
          <a:r>
            <a:rPr lang="de-DE" sz="1600" kern="1200" dirty="0" smtClean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of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your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choice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2959980" y="819635"/>
        <a:ext cx="2079986" cy="819635"/>
      </dsp:txXfrm>
    </dsp:sp>
    <dsp:sp modelId="{B3BF3573-5A41-7A43-B272-E09B2224C5B9}">
      <dsp:nvSpPr>
        <dsp:cNvPr id="0" name=""/>
        <dsp:cNvSpPr/>
      </dsp:nvSpPr>
      <dsp:spPr>
        <a:xfrm>
          <a:off x="1599989" y="1639270"/>
          <a:ext cx="4799968" cy="819635"/>
        </a:xfrm>
        <a:prstGeom prst="trapezoid">
          <a:avLst>
            <a:gd name="adj" fmla="val 976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chemeClr val="bg1"/>
              </a:solidFill>
            </a:rPr>
            <a:t>Step</a:t>
          </a:r>
          <a:r>
            <a:rPr lang="de-DE" sz="1600" kern="1200" dirty="0">
              <a:solidFill>
                <a:schemeClr val="bg1"/>
              </a:solidFill>
            </a:rPr>
            <a:t> 3: </a:t>
          </a:r>
          <a:r>
            <a:rPr lang="de-DE" sz="1600" kern="1200" dirty="0" err="1" smtClean="0">
              <a:solidFill>
                <a:schemeClr val="bg1"/>
              </a:solidFill>
            </a:rPr>
            <a:t>Choose</a:t>
          </a:r>
          <a:r>
            <a:rPr lang="de-DE" sz="1600" kern="1200" dirty="0" smtClean="0">
              <a:solidFill>
                <a:schemeClr val="bg1"/>
              </a:solidFill>
            </a:rPr>
            <a:t> </a:t>
          </a:r>
          <a:r>
            <a:rPr lang="de-DE" sz="1600" kern="1200" dirty="0">
              <a:solidFill>
                <a:schemeClr val="bg1"/>
              </a:solidFill>
            </a:rPr>
            <a:t>a </a:t>
          </a:r>
          <a:r>
            <a:rPr lang="de-DE" sz="1600" kern="1200" dirty="0" err="1">
              <a:solidFill>
                <a:schemeClr val="bg1"/>
              </a:solidFill>
            </a:rPr>
            <a:t>project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seminar</a:t>
          </a:r>
          <a:r>
            <a:rPr lang="de-DE" sz="1600" kern="1200" dirty="0">
              <a:solidFill>
                <a:schemeClr val="bg1"/>
              </a:solidFill>
            </a:rPr>
            <a:t> in </a:t>
          </a:r>
          <a:r>
            <a:rPr lang="de-DE" sz="1600" kern="1200" dirty="0" err="1">
              <a:solidFill>
                <a:schemeClr val="bg1"/>
              </a:solidFill>
            </a:rPr>
            <a:t>one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core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field</a:t>
          </a:r>
          <a:r>
            <a:rPr lang="de-DE" sz="1600" kern="1200" dirty="0">
              <a:solidFill>
                <a:schemeClr val="bg1"/>
              </a:solidFill>
            </a:rPr>
            <a:t> (FS)</a:t>
          </a:r>
        </a:p>
      </dsp:txBody>
      <dsp:txXfrm>
        <a:off x="2439984" y="1639270"/>
        <a:ext cx="3119979" cy="819635"/>
      </dsp:txXfrm>
    </dsp:sp>
    <dsp:sp modelId="{F1CF8B3E-3270-AE49-BAD7-20E8190340EA}">
      <dsp:nvSpPr>
        <dsp:cNvPr id="0" name=""/>
        <dsp:cNvSpPr/>
      </dsp:nvSpPr>
      <dsp:spPr>
        <a:xfrm>
          <a:off x="799994" y="2458905"/>
          <a:ext cx="6399958" cy="819635"/>
        </a:xfrm>
        <a:prstGeom prst="trapezoid">
          <a:avLst>
            <a:gd name="adj" fmla="val 976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chemeClr val="bg1"/>
              </a:solidFill>
            </a:rPr>
            <a:t>Step</a:t>
          </a:r>
          <a:r>
            <a:rPr lang="de-DE" sz="1600" kern="1200" dirty="0">
              <a:solidFill>
                <a:schemeClr val="bg1"/>
              </a:solidFill>
            </a:rPr>
            <a:t> 2: </a:t>
          </a:r>
          <a:r>
            <a:rPr lang="de-DE" sz="1600" kern="1200" dirty="0" err="1" smtClean="0">
              <a:solidFill>
                <a:schemeClr val="bg1"/>
              </a:solidFill>
            </a:rPr>
            <a:t>Three</a:t>
          </a:r>
          <a:r>
            <a:rPr lang="de-DE" sz="1600" kern="1200" dirty="0" smtClean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core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fields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each</a:t>
          </a:r>
          <a:r>
            <a:rPr lang="de-DE" sz="1600" kern="1200" dirty="0">
              <a:solidFill>
                <a:schemeClr val="bg1"/>
              </a:solidFill>
            </a:rPr>
            <a:t> à </a:t>
          </a:r>
          <a:r>
            <a:rPr lang="de-DE" sz="1600" kern="1200" dirty="0" err="1">
              <a:solidFill>
                <a:schemeClr val="bg1"/>
              </a:solidFill>
            </a:rPr>
            <a:t>two</a:t>
          </a:r>
          <a:r>
            <a:rPr lang="de-DE" sz="1600" kern="1200" dirty="0">
              <a:solidFill>
                <a:schemeClr val="bg1"/>
              </a:solidFill>
            </a:rPr>
            <a:t> </a:t>
          </a:r>
          <a:r>
            <a:rPr lang="de-DE" sz="1600" kern="1200" dirty="0" err="1">
              <a:solidFill>
                <a:schemeClr val="bg1"/>
              </a:solidFill>
            </a:rPr>
            <a:t>courses</a:t>
          </a:r>
          <a:r>
            <a:rPr lang="de-DE" sz="1600" kern="1200" dirty="0">
              <a:solidFill>
                <a:schemeClr val="bg1"/>
              </a:solidFill>
            </a:rPr>
            <a:t> (VUE </a:t>
          </a:r>
          <a:r>
            <a:rPr lang="de-DE" sz="1600" kern="1200" dirty="0" err="1">
              <a:solidFill>
                <a:schemeClr val="bg1"/>
              </a:solidFill>
            </a:rPr>
            <a:t>and</a:t>
          </a:r>
          <a:r>
            <a:rPr lang="de-DE" sz="1600" kern="1200" dirty="0">
              <a:solidFill>
                <a:schemeClr val="bg1"/>
              </a:solidFill>
            </a:rPr>
            <a:t> PI)</a:t>
          </a:r>
        </a:p>
      </dsp:txBody>
      <dsp:txXfrm>
        <a:off x="1919987" y="2458905"/>
        <a:ext cx="4159972" cy="819635"/>
      </dsp:txXfrm>
    </dsp:sp>
    <dsp:sp modelId="{65A35C17-7458-8C4F-909B-552B9EE2BC3A}">
      <dsp:nvSpPr>
        <dsp:cNvPr id="0" name=""/>
        <dsp:cNvSpPr/>
      </dsp:nvSpPr>
      <dsp:spPr>
        <a:xfrm>
          <a:off x="0" y="3278540"/>
          <a:ext cx="7999948" cy="819635"/>
        </a:xfrm>
        <a:prstGeom prst="trapezoid">
          <a:avLst>
            <a:gd name="adj" fmla="val 976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chemeClr val="bg1"/>
              </a:solidFill>
            </a:rPr>
            <a:t>Step</a:t>
          </a:r>
          <a:r>
            <a:rPr lang="de-DE" sz="1600" kern="1200" dirty="0">
              <a:solidFill>
                <a:schemeClr val="bg1"/>
              </a:solidFill>
            </a:rPr>
            <a:t> 1: Working in diverse </a:t>
          </a:r>
          <a:r>
            <a:rPr lang="de-DE" sz="1600" kern="1200" dirty="0" err="1">
              <a:solidFill>
                <a:schemeClr val="bg1"/>
              </a:solidFill>
            </a:rPr>
            <a:t>teams</a:t>
          </a:r>
          <a:r>
            <a:rPr lang="de-DE" sz="1600" kern="1200" dirty="0">
              <a:solidFill>
                <a:schemeClr val="bg1"/>
              </a:solidFill>
            </a:rPr>
            <a:t> (AG)</a:t>
          </a:r>
        </a:p>
      </dsp:txBody>
      <dsp:txXfrm>
        <a:off x="1399990" y="3278540"/>
        <a:ext cx="5199966" cy="8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265A4-4B84-4A85-B421-2F9B06C7C713}">
      <dsp:nvSpPr>
        <dsp:cNvPr id="0" name=""/>
        <dsp:cNvSpPr/>
      </dsp:nvSpPr>
      <dsp:spPr>
        <a:xfrm>
          <a:off x="0" y="47850"/>
          <a:ext cx="7599422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Special Topics in Financial Management</a:t>
          </a:r>
          <a:endParaRPr lang="de-DE" sz="1600" kern="1200" dirty="0"/>
        </a:p>
      </dsp:txBody>
      <dsp:txXfrm>
        <a:off x="23760" y="71610"/>
        <a:ext cx="7551902" cy="439200"/>
      </dsp:txXfrm>
    </dsp:sp>
    <dsp:sp modelId="{A3EB02C2-AD06-41BB-B6FE-37FB2A0A504A}">
      <dsp:nvSpPr>
        <dsp:cNvPr id="0" name=""/>
        <dsp:cNvSpPr/>
      </dsp:nvSpPr>
      <dsp:spPr>
        <a:xfrm>
          <a:off x="0" y="534570"/>
          <a:ext cx="7599422" cy="60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kern="1200" dirty="0" smtClean="0"/>
            <a:t>International Financial Management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200" kern="1200" dirty="0" err="1" smtClean="0"/>
            <a:t>Sustainable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Finance</a:t>
          </a:r>
          <a:r>
            <a:rPr lang="de-AT" sz="1200" kern="1200" dirty="0" smtClean="0"/>
            <a:t> (</a:t>
          </a:r>
          <a:r>
            <a:rPr lang="de-AT" sz="1200" kern="1200" dirty="0" err="1" smtClean="0"/>
            <a:t>summer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semester</a:t>
          </a:r>
          <a:r>
            <a:rPr lang="de-AT" sz="1200" kern="1200" dirty="0" smtClean="0"/>
            <a:t>)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Credit Risk: Analysis, Measurement and Management</a:t>
          </a:r>
          <a:endParaRPr lang="de-DE" sz="1200" kern="1200" dirty="0"/>
        </a:p>
      </dsp:txBody>
      <dsp:txXfrm>
        <a:off x="0" y="534570"/>
        <a:ext cx="7599422" cy="605474"/>
      </dsp:txXfrm>
    </dsp:sp>
    <dsp:sp modelId="{274A52A9-DBEA-42A0-8E73-4A49A8A0526C}">
      <dsp:nvSpPr>
        <dsp:cNvPr id="0" name=""/>
        <dsp:cNvSpPr/>
      </dsp:nvSpPr>
      <dsp:spPr>
        <a:xfrm>
          <a:off x="0" y="1147752"/>
          <a:ext cx="7599422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Special Topics in Marketing Management</a:t>
          </a:r>
          <a:endParaRPr lang="de-DE" sz="1600" kern="1200" dirty="0"/>
        </a:p>
      </dsp:txBody>
      <dsp:txXfrm>
        <a:off x="23760" y="1171512"/>
        <a:ext cx="7551902" cy="439200"/>
      </dsp:txXfrm>
    </dsp:sp>
    <dsp:sp modelId="{58B9983F-AE9A-4B86-9200-6F5719D68263}">
      <dsp:nvSpPr>
        <dsp:cNvPr id="0" name=""/>
        <dsp:cNvSpPr/>
      </dsp:nvSpPr>
      <dsp:spPr>
        <a:xfrm>
          <a:off x="0" y="1626765"/>
          <a:ext cx="7599422" cy="60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200" kern="1200" dirty="0" err="1" smtClean="0"/>
            <a:t>Conscious</a:t>
          </a:r>
          <a:r>
            <a:rPr lang="de-AT" sz="1200" kern="1200" dirty="0" smtClean="0"/>
            <a:t> Marketing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200" kern="1200" dirty="0" smtClean="0"/>
            <a:t>Marketing </a:t>
          </a:r>
          <a:r>
            <a:rPr lang="de-AT" sz="1200" kern="1200" dirty="0" err="1" smtClean="0"/>
            <a:t>Strategies</a:t>
          </a:r>
          <a:r>
            <a:rPr lang="de-AT" sz="1200" kern="1200" dirty="0" smtClean="0"/>
            <a:t> for Emerging </a:t>
          </a:r>
          <a:r>
            <a:rPr lang="de-AT" sz="1200" kern="1200" dirty="0" err="1" smtClean="0"/>
            <a:t>Markets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kern="1200" dirty="0" err="1" smtClean="0"/>
            <a:t>Sustainable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Tourism</a:t>
          </a:r>
          <a:endParaRPr lang="de-DE" sz="1200" kern="1200" dirty="0"/>
        </a:p>
      </dsp:txBody>
      <dsp:txXfrm>
        <a:off x="0" y="1626765"/>
        <a:ext cx="7599422" cy="605474"/>
      </dsp:txXfrm>
    </dsp:sp>
    <dsp:sp modelId="{479FAD54-00CB-47FE-A733-3C614569E683}">
      <dsp:nvSpPr>
        <dsp:cNvPr id="0" name=""/>
        <dsp:cNvSpPr/>
      </dsp:nvSpPr>
      <dsp:spPr>
        <a:xfrm>
          <a:off x="0" y="2232240"/>
          <a:ext cx="7599422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</a:rPr>
            <a:t>Advanced Strategic Management and Strategic Leadership</a:t>
          </a:r>
          <a:endParaRPr lang="de-DE" sz="1600" kern="1200" dirty="0"/>
        </a:p>
      </dsp:txBody>
      <dsp:txXfrm>
        <a:off x="23760" y="2256000"/>
        <a:ext cx="7551902" cy="439200"/>
      </dsp:txXfrm>
    </dsp:sp>
    <dsp:sp modelId="{0C10F0C8-2F7A-4B5F-95AA-BD49999F260D}">
      <dsp:nvSpPr>
        <dsp:cNvPr id="0" name=""/>
        <dsp:cNvSpPr/>
      </dsp:nvSpPr>
      <dsp:spPr>
        <a:xfrm>
          <a:off x="0" y="2718960"/>
          <a:ext cx="759942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kern="1200" dirty="0" err="1" smtClean="0"/>
            <a:t>Advanced</a:t>
          </a:r>
          <a:r>
            <a:rPr lang="de-DE" sz="1200" kern="1200" dirty="0" smtClean="0"/>
            <a:t> Strategic Management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kern="1200" dirty="0" err="1" smtClean="0"/>
            <a:t>Advanced</a:t>
          </a:r>
          <a:r>
            <a:rPr lang="de-DE" sz="1200" kern="1200" dirty="0" smtClean="0"/>
            <a:t> Strategic Leadership</a:t>
          </a:r>
          <a:endParaRPr lang="de-DE" sz="1200" kern="1200" dirty="0"/>
        </a:p>
      </dsp:txBody>
      <dsp:txXfrm>
        <a:off x="0" y="2718960"/>
        <a:ext cx="7599422" cy="430560"/>
      </dsp:txXfrm>
    </dsp:sp>
    <dsp:sp modelId="{5F49EE64-0CDB-4C41-AB2E-70A2371CA7BF}">
      <dsp:nvSpPr>
        <dsp:cNvPr id="0" name=""/>
        <dsp:cNvSpPr/>
      </dsp:nvSpPr>
      <dsp:spPr>
        <a:xfrm>
          <a:off x="0" y="3149520"/>
          <a:ext cx="7599422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Elective</a:t>
          </a:r>
          <a:endParaRPr lang="de-DE" sz="1600" kern="1200" dirty="0"/>
        </a:p>
      </dsp:txBody>
      <dsp:txXfrm>
        <a:off x="23760" y="3173280"/>
        <a:ext cx="7551902" cy="439200"/>
      </dsp:txXfrm>
    </dsp:sp>
    <dsp:sp modelId="{D9AE19FD-4DC7-49FE-BF02-1C89E4A945B6}">
      <dsp:nvSpPr>
        <dsp:cNvPr id="0" name=""/>
        <dsp:cNvSpPr/>
      </dsp:nvSpPr>
      <dsp:spPr>
        <a:xfrm>
          <a:off x="0" y="3636240"/>
          <a:ext cx="7599422" cy="82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8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Business Ethics and CSR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200" kern="1200" dirty="0" smtClean="0"/>
            <a:t>International Supply Chain </a:t>
          </a:r>
          <a:r>
            <a:rPr lang="de-AT" sz="1200" kern="1200" dirty="0" smtClean="0"/>
            <a:t>Management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200" b="0" kern="1200" dirty="0" smtClean="0"/>
            <a:t>Human </a:t>
          </a:r>
          <a:r>
            <a:rPr lang="de-AT" sz="1200" b="0" kern="1200" dirty="0" err="1" smtClean="0"/>
            <a:t>Resource</a:t>
          </a:r>
          <a:r>
            <a:rPr lang="de-AT" sz="1200" b="0" kern="1200" dirty="0" smtClean="0"/>
            <a:t> Management in an International Environment</a:t>
          </a:r>
          <a:endParaRPr lang="de-DE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Managing innovation and disruptive technologies</a:t>
          </a:r>
          <a:endParaRPr lang="de-DE" sz="1200" b="0" kern="1200" dirty="0"/>
        </a:p>
      </dsp:txBody>
      <dsp:txXfrm>
        <a:off x="0" y="3636240"/>
        <a:ext cx="7599422" cy="82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02.05.2022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02.05.2022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017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654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327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992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622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953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249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000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338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397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632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02.05.2022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02.05.2022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fm@wu.ac.at" TargetMode="External"/><Relationship Id="rId2" Type="http://schemas.openxmlformats.org/officeDocument/2006/relationships/hyperlink" Target="https://www.wu.ac.at/cross-functional-managemen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hyperlink" Target="mailto:edith.littich@wu.ac.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Cross-Functional </a:t>
            </a:r>
            <a:r>
              <a:rPr lang="en-GB" dirty="0"/>
              <a:t>Management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620885"/>
          </a:xfrm>
        </p:spPr>
        <p:txBody>
          <a:bodyPr/>
          <a:lstStyle/>
          <a:p>
            <a:r>
              <a:rPr lang="en-GB" dirty="0" err="1"/>
              <a:t>Ao.Univ.Prof</a:t>
            </a:r>
            <a:r>
              <a:rPr lang="en-GB" dirty="0"/>
              <a:t>. Mag. </a:t>
            </a:r>
            <a:r>
              <a:rPr lang="en-GB" dirty="0" err="1"/>
              <a:t>Dr.</a:t>
            </a:r>
            <a:r>
              <a:rPr lang="en-GB" dirty="0"/>
              <a:t> Edith Littich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May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fields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 – </a:t>
            </a:r>
            <a:r>
              <a:rPr lang="de-DE" dirty="0" smtClean="0"/>
              <a:t>Strategic Management &amp; Strategic Leadership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08147" y="1344613"/>
            <a:ext cx="5137689" cy="3521855"/>
          </a:xfrm>
        </p:spPr>
        <p:txBody>
          <a:bodyPr/>
          <a:lstStyle/>
          <a:p>
            <a:pPr marL="138113" indent="-1588">
              <a:buNone/>
            </a:pPr>
            <a:r>
              <a:rPr lang="de-DE" b="1" dirty="0">
                <a:solidFill>
                  <a:schemeClr val="accent4"/>
                </a:solidFill>
              </a:rPr>
              <a:t>Strategic Management </a:t>
            </a:r>
            <a:r>
              <a:rPr lang="de-DE" b="1" dirty="0" err="1">
                <a:solidFill>
                  <a:schemeClr val="accent4"/>
                </a:solidFill>
              </a:rPr>
              <a:t>and</a:t>
            </a:r>
            <a:r>
              <a:rPr lang="de-DE" b="1" dirty="0">
                <a:solidFill>
                  <a:schemeClr val="accent4"/>
                </a:solidFill>
              </a:rPr>
              <a:t> Strategic Leadership </a:t>
            </a:r>
            <a:r>
              <a:rPr lang="de-DE" dirty="0"/>
              <a:t>(</a:t>
            </a:r>
            <a:r>
              <a:rPr lang="sv-SE" dirty="0"/>
              <a:t>Univ. Prof. Dr. Barbara Sporn</a:t>
            </a:r>
            <a:r>
              <a:rPr lang="de-DE" dirty="0"/>
              <a:t> &amp; </a:t>
            </a:r>
            <a:r>
              <a:rPr lang="de-DE" dirty="0" err="1"/>
              <a:t>team</a:t>
            </a:r>
            <a:r>
              <a:rPr lang="de-DE" dirty="0"/>
              <a:t>, </a:t>
            </a:r>
            <a:r>
              <a:rPr lang="en-US" dirty="0"/>
              <a:t>Department of Strategy &amp; Innovation</a:t>
            </a:r>
            <a:r>
              <a:rPr lang="de-DE" dirty="0"/>
              <a:t>)</a:t>
            </a:r>
            <a:endParaRPr lang="en-US" dirty="0"/>
          </a:p>
          <a:p>
            <a:pPr marL="138113" indent="-1588">
              <a:buNone/>
            </a:pPr>
            <a:endParaRPr lang="en-US" dirty="0"/>
          </a:p>
          <a:p>
            <a:pPr marL="138113" indent="-1588">
              <a:buNone/>
            </a:pPr>
            <a:r>
              <a:rPr lang="en-US" dirty="0"/>
              <a:t>What to expect: </a:t>
            </a:r>
          </a:p>
          <a:p>
            <a:pPr marL="695325" lvl="1" indent="-285750"/>
            <a:r>
              <a:rPr lang="en-US" sz="1400" dirty="0"/>
              <a:t>Work hands-on on real case scenarios: apply concepts and theories of strategic management and strategic leadership through in-depth analysis of case studies</a:t>
            </a:r>
          </a:p>
          <a:p>
            <a:pPr marL="695325" lvl="1" indent="-285750"/>
            <a:r>
              <a:rPr lang="en-US" sz="1400" dirty="0"/>
              <a:t>Hone your communication and presentation skills through interactive group assignments</a:t>
            </a:r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" y="1596043"/>
            <a:ext cx="2618509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409" y="1325105"/>
            <a:ext cx="7883428" cy="3541363"/>
          </a:xfrm>
        </p:spPr>
        <p:txBody>
          <a:bodyPr/>
          <a:lstStyle/>
          <a:p>
            <a:r>
              <a:rPr lang="en-GB" dirty="0"/>
              <a:t>The formal application requirements for Cross-Functional Management are identical to the requirements for other specializations at WU: 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sz="1600" b="1" dirty="0"/>
              <a:t>All STEOP </a:t>
            </a:r>
            <a:r>
              <a:rPr lang="de-DE" sz="1600" b="1" dirty="0" err="1"/>
              <a:t>exams</a:t>
            </a:r>
            <a:r>
              <a:rPr lang="de-DE" sz="1600" b="1" dirty="0"/>
              <a:t> </a:t>
            </a:r>
          </a:p>
          <a:p>
            <a:pPr lvl="1"/>
            <a:r>
              <a:rPr lang="en-US" sz="1600" dirty="0"/>
              <a:t>At least </a:t>
            </a:r>
            <a:r>
              <a:rPr lang="en-US" sz="1600" b="1" dirty="0"/>
              <a:t>27 ECTS credits from the Common Body of Knowledge</a:t>
            </a:r>
            <a:r>
              <a:rPr lang="en-US" sz="1600" dirty="0"/>
              <a:t>, including  Accounting  &amp;  Management Control I, Accounting &amp; Management Control II, Business Information Systems I, Statistics and Business in the Legal Context –Private Business Law I.</a:t>
            </a:r>
            <a:endParaRPr lang="de-AT" sz="1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297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endParaRPr lang="de-AT" dirty="0"/>
          </a:p>
        </p:txBody>
      </p:sp>
      <p:sp>
        <p:nvSpPr>
          <p:cNvPr id="5" name="Inhaltsplatzhalter 1"/>
          <p:cNvSpPr>
            <a:spLocks noGrp="1"/>
          </p:cNvSpPr>
          <p:nvPr>
            <p:ph sz="half" idx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Application:</a:t>
            </a:r>
          </a:p>
          <a:p>
            <a:r>
              <a:rPr lang="en-US" dirty="0"/>
              <a:t>Upon completion of all requirements:  </a:t>
            </a:r>
          </a:p>
          <a:p>
            <a:pPr>
              <a:buNone/>
            </a:pPr>
            <a:r>
              <a:rPr lang="en-US" dirty="0"/>
              <a:t>               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registration </a:t>
            </a:r>
            <a:r>
              <a:rPr lang="en-US" dirty="0" smtClean="0"/>
              <a:t>in </a:t>
            </a:r>
            <a:r>
              <a:rPr lang="en-US" dirty="0"/>
              <a:t>LPIS for "</a:t>
            </a:r>
            <a:r>
              <a:rPr lang="en-US" i="1" dirty="0" err="1"/>
              <a:t>Einstieg</a:t>
            </a:r>
            <a:r>
              <a:rPr lang="en-US" i="1" dirty="0"/>
              <a:t> in das </a:t>
            </a:r>
            <a:r>
              <a:rPr lang="en-US" i="1" dirty="0" err="1"/>
              <a:t>Programm</a:t>
            </a:r>
            <a:r>
              <a:rPr lang="en-US" i="1" dirty="0"/>
              <a:t> Cross-functional Management</a:t>
            </a:r>
            <a:r>
              <a:rPr lang="en-US" dirty="0"/>
              <a:t>"</a:t>
            </a:r>
          </a:p>
          <a:p>
            <a:pPr marL="0" indent="0">
              <a:buNone/>
            </a:pPr>
            <a:endParaRPr lang="en-US" sz="1700" b="1" dirty="0"/>
          </a:p>
          <a:p>
            <a:pPr>
              <a:spcAft>
                <a:spcPct val="0"/>
              </a:spcAft>
              <a:buNone/>
            </a:pPr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15688" y="1344613"/>
            <a:ext cx="3960000" cy="406744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700" b="1" dirty="0" smtClean="0"/>
              <a:t>Selection</a:t>
            </a:r>
            <a:endParaRPr lang="en-US" sz="1700" dirty="0" smtClean="0"/>
          </a:p>
          <a:p>
            <a:r>
              <a:rPr lang="en-US" sz="1700" dirty="0" smtClean="0"/>
              <a:t>Performance criteria:	</a:t>
            </a:r>
          </a:p>
          <a:p>
            <a:pPr lvl="1"/>
            <a:r>
              <a:rPr lang="en-US" sz="1700" b="1" dirty="0" smtClean="0">
                <a:solidFill>
                  <a:schemeClr val="accent4"/>
                </a:solidFill>
              </a:rPr>
              <a:t>English language skills</a:t>
            </a:r>
          </a:p>
          <a:p>
            <a:pPr lvl="2"/>
            <a:r>
              <a:rPr lang="en-US" sz="1600" dirty="0" smtClean="0"/>
              <a:t>EBC I : grade 3 or better;</a:t>
            </a:r>
          </a:p>
          <a:p>
            <a:pPr lvl="2"/>
            <a:r>
              <a:rPr lang="en-US" sz="1700" dirty="0" smtClean="0"/>
              <a:t>alternatively, EBC II: grade 2 or better, TOEFL (</a:t>
            </a:r>
            <a:r>
              <a:rPr lang="en-US" sz="1700" dirty="0" err="1" smtClean="0"/>
              <a:t>IbT</a:t>
            </a:r>
            <a:r>
              <a:rPr lang="en-US" sz="1700" dirty="0" smtClean="0"/>
              <a:t>) 90, IELTS 7, Cambridge Certificate in Advanced English (CAE), Business English Certificate (BEC Higher)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b="1" dirty="0" smtClean="0">
                <a:solidFill>
                  <a:schemeClr val="accent4"/>
                </a:solidFill>
              </a:rPr>
              <a:t>Previous academic performance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Grade average of results from the best 27 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Total grade average</a:t>
            </a:r>
          </a:p>
          <a:p>
            <a:pPr lvl="1">
              <a:buFont typeface="Wingdings" charset="2"/>
              <a:buNone/>
            </a:pPr>
            <a:endParaRPr lang="en-US" sz="1700" dirty="0" smtClean="0"/>
          </a:p>
          <a:p>
            <a:r>
              <a:rPr lang="en-US" sz="1700" dirty="0" smtClean="0"/>
              <a:t>Ranking based exclusively on those criteria – </a:t>
            </a:r>
            <a:r>
              <a:rPr lang="en-US" sz="1700" b="1" dirty="0" smtClean="0">
                <a:solidFill>
                  <a:schemeClr val="accent4"/>
                </a:solidFill>
              </a:rPr>
              <a:t>no entry exam</a:t>
            </a:r>
            <a:r>
              <a:rPr lang="en-US" b="1" dirty="0" smtClean="0">
                <a:solidFill>
                  <a:schemeClr val="accent4"/>
                </a:solidFill>
              </a:rPr>
              <a:t>!</a:t>
            </a:r>
          </a:p>
          <a:p>
            <a:endParaRPr lang="de-AT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614805" y="3524737"/>
            <a:ext cx="3933749" cy="183148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 smtClean="0"/>
              <a:t>Application period:</a:t>
            </a:r>
          </a:p>
          <a:p>
            <a:pPr marL="0" indent="0">
              <a:buNone/>
            </a:pPr>
            <a:r>
              <a:rPr lang="de-AT" dirty="0" smtClean="0"/>
              <a:t>24 August 2022 (2pm) – </a:t>
            </a:r>
          </a:p>
          <a:p>
            <a:pPr marL="0" indent="0">
              <a:buNone/>
            </a:pPr>
            <a:r>
              <a:rPr lang="de-AT" dirty="0" smtClean="0"/>
              <a:t>04 September 2022 </a:t>
            </a:r>
            <a:r>
              <a:rPr lang="en-US" dirty="0" smtClean="0"/>
              <a:t>midnight</a:t>
            </a:r>
            <a:endParaRPr lang="en-US" dirty="0" smtClean="0"/>
          </a:p>
          <a:p>
            <a:pPr>
              <a:buFont typeface="Wingdings" charset="2"/>
              <a:buNone/>
            </a:pPr>
            <a:r>
              <a:rPr lang="en-US" dirty="0" smtClean="0"/>
              <a:t>                </a:t>
            </a:r>
            <a:br>
              <a:rPr lang="en-US" dirty="0" smtClean="0"/>
            </a:br>
            <a:endParaRPr lang="en-US" sz="1700" b="1" dirty="0" smtClean="0"/>
          </a:p>
          <a:p>
            <a:pPr>
              <a:spcAft>
                <a:spcPct val="0"/>
              </a:spcAft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00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Career </a:t>
            </a:r>
            <a:r>
              <a:rPr lang="de-AT" dirty="0" err="1"/>
              <a:t>opportunities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90039" y="1572508"/>
            <a:ext cx="8394184" cy="3348141"/>
            <a:chOff x="405538" y="1704243"/>
            <a:chExt cx="8394184" cy="3348141"/>
          </a:xfrm>
        </p:grpSpPr>
        <p:sp>
          <p:nvSpPr>
            <p:cNvPr id="8" name="Rechteck 7"/>
            <p:cNvSpPr/>
            <p:nvPr/>
          </p:nvSpPr>
          <p:spPr>
            <a:xfrm>
              <a:off x="431517" y="1817086"/>
              <a:ext cx="295933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WU Master </a:t>
              </a:r>
              <a:r>
                <a:rPr lang="de-AT" dirty="0" err="1" smtClean="0"/>
                <a:t>Programs</a:t>
              </a:r>
              <a:endParaRPr lang="de-AT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05538" y="2444398"/>
              <a:ext cx="1221971" cy="307777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WU CEMS</a:t>
              </a:r>
              <a:endParaRPr lang="de-AT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92223" y="3082818"/>
              <a:ext cx="1208454" cy="307777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WU </a:t>
              </a:r>
              <a:r>
                <a:rPr lang="de-AT" sz="1400" dirty="0" err="1" smtClean="0"/>
                <a:t>ExInt</a:t>
              </a:r>
              <a:endParaRPr lang="de-AT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811489" y="2619871"/>
              <a:ext cx="1098626" cy="307777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WU SIMC</a:t>
              </a:r>
              <a:endParaRPr lang="de-AT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197632" y="3521936"/>
              <a:ext cx="1790345" cy="307777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WU Management</a:t>
              </a:r>
              <a:endParaRPr lang="de-AT" sz="14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397791" y="1704243"/>
              <a:ext cx="3136668" cy="4325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 smtClean="0"/>
                <a:t>Foreign</a:t>
              </a:r>
              <a:r>
                <a:rPr lang="de-AT" dirty="0" smtClean="0"/>
                <a:t> Master </a:t>
              </a:r>
              <a:r>
                <a:rPr lang="de-AT" dirty="0" err="1" smtClean="0"/>
                <a:t>Programs</a:t>
              </a:r>
              <a:endParaRPr lang="de-AT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399226" y="2304766"/>
              <a:ext cx="977064" cy="30777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err="1" smtClean="0"/>
                <a:t>Bocconi</a:t>
              </a:r>
              <a:endParaRPr lang="de-AT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656061" y="2499212"/>
              <a:ext cx="2099288" cy="51896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Rotterdam School </a:t>
              </a:r>
              <a:r>
                <a:rPr lang="de-AT" sz="1400" dirty="0" err="1" smtClean="0"/>
                <a:t>of</a:t>
              </a:r>
              <a:r>
                <a:rPr lang="de-AT" sz="1400" dirty="0" smtClean="0"/>
                <a:t> Management</a:t>
              </a:r>
              <a:endParaRPr lang="de-AT" sz="1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755152" y="2983642"/>
              <a:ext cx="743939" cy="30777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CBS</a:t>
              </a:r>
              <a:endParaRPr lang="de-AT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004894" y="3211339"/>
              <a:ext cx="1154407" cy="52322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Groningen (RUG)</a:t>
              </a:r>
              <a:endParaRPr lang="de-AT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502243" y="3897426"/>
              <a:ext cx="1612669" cy="52322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Aston Business School</a:t>
              </a:r>
              <a:endParaRPr lang="de-AT" sz="14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576140" y="3927718"/>
              <a:ext cx="1223582" cy="31371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UCD Dublin</a:t>
              </a:r>
              <a:endParaRPr lang="de-AT" sz="1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461269" y="4744607"/>
              <a:ext cx="22444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smtClean="0"/>
                <a:t>… </a:t>
              </a:r>
              <a:r>
                <a:rPr lang="de-AT" sz="1400" dirty="0" err="1" smtClean="0"/>
                <a:t>and</a:t>
              </a:r>
              <a:r>
                <a:rPr lang="de-AT" sz="1400" dirty="0" smtClean="0"/>
                <a:t> </a:t>
              </a:r>
              <a:r>
                <a:rPr lang="de-AT" sz="1400" dirty="0" err="1" smtClean="0"/>
                <a:t>many</a:t>
              </a:r>
              <a:r>
                <a:rPr lang="de-AT" sz="1400" dirty="0" smtClean="0"/>
                <a:t> </a:t>
              </a:r>
              <a:r>
                <a:rPr lang="de-AT" sz="1400" dirty="0" err="1" smtClean="0"/>
                <a:t>more</a:t>
              </a:r>
              <a:endParaRPr lang="de-AT" sz="1400" dirty="0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452" y="2325220"/>
              <a:ext cx="1448922" cy="2033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641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Further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contact</a:t>
            </a:r>
            <a:endParaRPr lang="de-AT" dirty="0"/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AT" sz="1600" dirty="0" err="1" smtClean="0"/>
              <a:t>You</a:t>
            </a:r>
            <a:r>
              <a:rPr lang="de-AT" sz="1600" dirty="0" smtClean="0"/>
              <a:t> </a:t>
            </a:r>
            <a:r>
              <a:rPr lang="de-AT" sz="1600" dirty="0" err="1"/>
              <a:t>can</a:t>
            </a:r>
            <a:r>
              <a:rPr lang="de-AT" sz="1600" dirty="0"/>
              <a:t> find </a:t>
            </a:r>
            <a:r>
              <a:rPr lang="de-AT" sz="1600" dirty="0" err="1"/>
              <a:t>further</a:t>
            </a:r>
            <a:r>
              <a:rPr lang="de-AT" sz="1600" dirty="0"/>
              <a:t> </a:t>
            </a:r>
            <a:r>
              <a:rPr lang="de-AT" sz="1600" dirty="0" err="1"/>
              <a:t>information</a:t>
            </a:r>
            <a:r>
              <a:rPr lang="de-AT" sz="1600" dirty="0"/>
              <a:t> on </a:t>
            </a:r>
            <a:r>
              <a:rPr lang="de-AT" sz="1600" dirty="0" err="1"/>
              <a:t>the</a:t>
            </a:r>
            <a:r>
              <a:rPr lang="de-AT" sz="1600" dirty="0"/>
              <a:t> CFM </a:t>
            </a:r>
            <a:r>
              <a:rPr lang="de-AT" sz="1600" dirty="0" err="1" smtClean="0"/>
              <a:t>website</a:t>
            </a:r>
            <a:endParaRPr lang="de-AT" sz="1600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de-AT" sz="1600" u="sng" dirty="0" smtClean="0">
                <a:hlinkClick r:id="rId2"/>
              </a:rPr>
              <a:t>https</a:t>
            </a:r>
            <a:r>
              <a:rPr lang="de-AT" sz="1600" u="sng" dirty="0">
                <a:hlinkClick r:id="rId2"/>
              </a:rPr>
              <a:t>://</a:t>
            </a:r>
            <a:r>
              <a:rPr lang="de-AT" sz="1600" u="sng" dirty="0" smtClean="0">
                <a:hlinkClick r:id="rId2"/>
              </a:rPr>
              <a:t>www.wu.ac.at/cross-functional-management</a:t>
            </a:r>
            <a:endParaRPr lang="de-AT" sz="16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19000" y="2529840"/>
            <a:ext cx="7645682" cy="3140304"/>
            <a:chOff x="1044224" y="2574696"/>
            <a:chExt cx="7645682" cy="3140304"/>
          </a:xfrm>
        </p:grpSpPr>
        <p:sp>
          <p:nvSpPr>
            <p:cNvPr id="8" name="Inhaltsplatzhalter 6"/>
            <p:cNvSpPr txBox="1">
              <a:spLocks/>
            </p:cNvSpPr>
            <p:nvPr/>
          </p:nvSpPr>
          <p:spPr>
            <a:xfrm>
              <a:off x="4142844" y="4314069"/>
              <a:ext cx="4547062" cy="1400931"/>
            </a:xfrm>
            <a:prstGeom prst="rect">
              <a:avLst/>
            </a:prstGeom>
          </p:spPr>
          <p:txBody>
            <a:bodyPr vert="horz" lIns="0" tIns="45715" rIns="0" bIns="45715" rtlCol="0">
              <a:normAutofit/>
            </a:bodyPr>
            <a:lstStyle>
              <a:lvl1pPr marL="266700" indent="-26670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27305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Wingdings" charset="2"/>
                <a:buChar char="§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14388" indent="-27305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4738" indent="-26670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1438" indent="-263525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43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96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0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03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Aft>
                  <a:spcPts val="0"/>
                </a:spcAft>
                <a:buFont typeface="Wingdings" charset="2"/>
                <a:buNone/>
              </a:pPr>
              <a:r>
                <a:rPr lang="de-AT" dirty="0" smtClean="0"/>
                <a:t>Anna Rösch</a:t>
              </a:r>
              <a:endParaRPr lang="de-AT" dirty="0"/>
            </a:p>
            <a:p>
              <a:pPr marL="0" indent="0" algn="ctr">
                <a:lnSpc>
                  <a:spcPct val="90000"/>
                </a:lnSpc>
                <a:spcAft>
                  <a:spcPts val="0"/>
                </a:spcAft>
                <a:buFont typeface="Wingdings" charset="2"/>
                <a:buNone/>
              </a:pPr>
              <a:r>
                <a:rPr lang="de-AT" dirty="0" smtClean="0"/>
                <a:t>Administrative </a:t>
              </a:r>
              <a:r>
                <a:rPr lang="de-AT" dirty="0" err="1" smtClean="0"/>
                <a:t>coordinator</a:t>
              </a:r>
              <a:endParaRPr lang="de-AT" dirty="0"/>
            </a:p>
            <a:p>
              <a:pPr marL="0" indent="0" algn="ctr">
                <a:lnSpc>
                  <a:spcPct val="90000"/>
                </a:lnSpc>
                <a:spcAft>
                  <a:spcPts val="0"/>
                </a:spcAft>
                <a:buFont typeface="Wingdings" charset="2"/>
                <a:buNone/>
              </a:pPr>
              <a:r>
                <a:rPr lang="de-AT" dirty="0">
                  <a:hlinkClick r:id="rId3"/>
                </a:rPr>
                <a:t>cfm@wu.ac.at</a:t>
              </a:r>
              <a:endParaRPr lang="de-AT" dirty="0"/>
            </a:p>
            <a:p>
              <a:pPr marL="0" indent="0" algn="ctr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de-AT" dirty="0" smtClean="0"/>
                <a:t>+43-1-31336-4390</a:t>
              </a:r>
              <a:endParaRPr lang="de-AT" dirty="0"/>
            </a:p>
          </p:txBody>
        </p:sp>
        <p:sp>
          <p:nvSpPr>
            <p:cNvPr id="9" name="Inhaltsplatzhalter 6"/>
            <p:cNvSpPr txBox="1">
              <a:spLocks/>
            </p:cNvSpPr>
            <p:nvPr/>
          </p:nvSpPr>
          <p:spPr>
            <a:xfrm>
              <a:off x="1044224" y="4314069"/>
              <a:ext cx="3506993" cy="1007141"/>
            </a:xfrm>
            <a:prstGeom prst="rect">
              <a:avLst/>
            </a:prstGeom>
          </p:spPr>
          <p:txBody>
            <a:bodyPr vert="horz" lIns="0" tIns="45715" rIns="0" bIns="45715" rtlCol="0">
              <a:normAutofit/>
            </a:bodyPr>
            <a:lstStyle>
              <a:lvl1pPr marL="266700" indent="-26670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27305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Wingdings" charset="2"/>
                <a:buChar char="§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14388" indent="-27305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4738" indent="-266700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1438" indent="-263525" algn="l" defTabSz="91430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43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96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0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03" indent="-228577" algn="l" defTabSz="91430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0"/>
                </a:spcAft>
                <a:buFont typeface="Wingdings" charset="2"/>
                <a:buNone/>
              </a:pPr>
              <a:r>
                <a:rPr lang="en-GB" smtClean="0"/>
                <a:t>Prof. Dr. Edith Littich</a:t>
              </a:r>
              <a:r>
                <a:rPr lang="de-AT" smtClean="0"/>
                <a:t/>
              </a:r>
              <a:br>
                <a:rPr lang="de-AT" smtClean="0"/>
              </a:br>
              <a:r>
                <a:rPr lang="de-AT" smtClean="0"/>
                <a:t>Academic coordinator</a:t>
              </a:r>
            </a:p>
            <a:p>
              <a:pPr marL="0" indent="0" algn="ctr">
                <a:spcAft>
                  <a:spcPts val="0"/>
                </a:spcAft>
                <a:buFont typeface="Wingdings" charset="2"/>
                <a:buNone/>
              </a:pPr>
              <a:r>
                <a:rPr lang="de-AT" smtClean="0">
                  <a:hlinkClick r:id="rId4"/>
                </a:rPr>
                <a:t>edith.littich@wu.ac.at</a:t>
              </a:r>
              <a:endParaRPr lang="de-AT" smtClean="0"/>
            </a:p>
            <a:p>
              <a:pPr marL="0" indent="0" algn="ctr">
                <a:buFont typeface="Wingdings" charset="2"/>
                <a:buNone/>
              </a:pPr>
              <a:endParaRPr lang="de-AT"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CF9B011-0676-7E4D-8166-256F8251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199" y="2574696"/>
              <a:ext cx="1096496" cy="1551244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80" y="2743075"/>
            <a:ext cx="1526138" cy="15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CFM was </a:t>
            </a:r>
            <a:r>
              <a:rPr lang="en-US" b="1" dirty="0">
                <a:solidFill>
                  <a:schemeClr val="accent4"/>
                </a:solidFill>
              </a:rPr>
              <a:t>relaunched</a:t>
            </a:r>
            <a:r>
              <a:rPr lang="en-US" dirty="0"/>
              <a:t> in winter semester 2020/21 </a:t>
            </a:r>
            <a:endParaRPr lang="en-US" dirty="0" smtClean="0"/>
          </a:p>
          <a:p>
            <a:r>
              <a:rPr lang="en-US" dirty="0" smtClean="0"/>
              <a:t>exclusively </a:t>
            </a:r>
            <a:r>
              <a:rPr lang="en-US" dirty="0"/>
              <a:t>for students of </a:t>
            </a:r>
            <a:r>
              <a:rPr lang="en-US" b="1" dirty="0">
                <a:solidFill>
                  <a:schemeClr val="accent4"/>
                </a:solidFill>
              </a:rPr>
              <a:t>International Business Administration</a:t>
            </a:r>
            <a:r>
              <a:rPr lang="en-US" dirty="0"/>
              <a:t>  </a:t>
            </a:r>
          </a:p>
          <a:p>
            <a:r>
              <a:rPr lang="en-US" dirty="0"/>
              <a:t>comprises courses worth </a:t>
            </a:r>
            <a:r>
              <a:rPr lang="en-US" b="1" dirty="0">
                <a:solidFill>
                  <a:schemeClr val="accent4"/>
                </a:solidFill>
              </a:rPr>
              <a:t>40 ECTS credits </a:t>
            </a:r>
            <a:r>
              <a:rPr lang="en-US" dirty="0"/>
              <a:t>(equivalent to two specializations), entirely taught in English</a:t>
            </a:r>
          </a:p>
          <a:p>
            <a:r>
              <a:rPr lang="en-US" b="1" dirty="0">
                <a:solidFill>
                  <a:schemeClr val="accent4"/>
                </a:solidFill>
              </a:rPr>
              <a:t>international classroom experience - </a:t>
            </a:r>
            <a:r>
              <a:rPr lang="en-US" dirty="0"/>
              <a:t>incoming exchange students participate in most courses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comprehensive program </a:t>
            </a:r>
            <a:r>
              <a:rPr lang="en-US" dirty="0"/>
              <a:t>jointly offered by various WU departments</a:t>
            </a:r>
          </a:p>
          <a:p>
            <a:r>
              <a:rPr lang="en-US" b="1" dirty="0">
                <a:solidFill>
                  <a:schemeClr val="accent4"/>
                </a:solidFill>
              </a:rPr>
              <a:t>essentials</a:t>
            </a:r>
          </a:p>
          <a:p>
            <a:pPr lvl="1"/>
            <a:r>
              <a:rPr lang="en-US" sz="1600" dirty="0"/>
              <a:t>three core fields: Financial Management, Strategic Management &amp; Strategic Leadership, Marketing Management</a:t>
            </a:r>
          </a:p>
          <a:p>
            <a:pPr lvl="1"/>
            <a:r>
              <a:rPr lang="en-US" sz="1600" dirty="0"/>
              <a:t>program enables students to simultaneously specialize in three functional business areas</a:t>
            </a:r>
          </a:p>
          <a:p>
            <a:pPr lvl="1"/>
            <a:r>
              <a:rPr lang="en-US" sz="1600" dirty="0"/>
              <a:t>students choose a field in which they do a project seminar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/>
              <a:t>P</a:t>
            </a:r>
            <a:r>
              <a:rPr lang="de-AT" dirty="0" err="1" smtClean="0"/>
              <a:t>rogram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8268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2408" y="1174132"/>
            <a:ext cx="8023303" cy="4079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You are looking for a comprehensive specialization </a:t>
            </a:r>
            <a:r>
              <a:rPr lang="en-US" dirty="0" smtClean="0"/>
              <a:t>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In CFM you gain knowledge in three business functions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You seek a highly qualified and diverse faculty?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CFM draws on excellent instructors from several WU departments and from business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You are looking for a specialization that offers interactive courses</a:t>
            </a:r>
            <a:r>
              <a:rPr lang="en-US" dirty="0" smtClean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CFM courses typically include many interactive formats (e.g. case studies, projects) and allow for intercultural learning opportunities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You want to prepare for your exchange semester abroad in an international classroom?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CFM courses include a significant number of incoming exchange students and are entirely taught in English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You want to be flexible regarding the sequence of courses?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CFM offers a high degree of flexibility, with many courses to be recognized from your exchange semester abroad</a:t>
            </a: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Why</a:t>
            </a:r>
            <a:r>
              <a:rPr lang="de-AT" dirty="0"/>
              <a:t> CFM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549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Structure</a:t>
            </a:r>
            <a:endParaRPr lang="de-AT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E38E434-C1BA-1142-9CAC-47AA61B02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211007"/>
              </p:ext>
            </p:extLst>
          </p:nvPr>
        </p:nvGraphicFramePr>
        <p:xfrm>
          <a:off x="572026" y="1205345"/>
          <a:ext cx="7999948" cy="409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103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Course </a:t>
            </a:r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09021"/>
              </p:ext>
            </p:extLst>
          </p:nvPr>
        </p:nvGraphicFramePr>
        <p:xfrm>
          <a:off x="271215" y="1108519"/>
          <a:ext cx="8725551" cy="414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550">
                  <a:extLst>
                    <a:ext uri="{9D8B030D-6E8A-4147-A177-3AD203B41FA5}">
                      <a16:colId xmlns:a16="http://schemas.microsoft.com/office/drawing/2014/main" val="4152279412"/>
                    </a:ext>
                  </a:extLst>
                </a:gridCol>
                <a:gridCol w="854842">
                  <a:extLst>
                    <a:ext uri="{9D8B030D-6E8A-4147-A177-3AD203B41FA5}">
                      <a16:colId xmlns:a16="http://schemas.microsoft.com/office/drawing/2014/main" val="2277097288"/>
                    </a:ext>
                  </a:extLst>
                </a:gridCol>
                <a:gridCol w="877946">
                  <a:extLst>
                    <a:ext uri="{9D8B030D-6E8A-4147-A177-3AD203B41FA5}">
                      <a16:colId xmlns:a16="http://schemas.microsoft.com/office/drawing/2014/main" val="3161132165"/>
                    </a:ext>
                  </a:extLst>
                </a:gridCol>
                <a:gridCol w="2495213">
                  <a:extLst>
                    <a:ext uri="{9D8B030D-6E8A-4147-A177-3AD203B41FA5}">
                      <a16:colId xmlns:a16="http://schemas.microsoft.com/office/drawing/2014/main" val="2814656578"/>
                    </a:ext>
                  </a:extLst>
                </a:gridCol>
              </a:tblGrid>
              <a:tr h="48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Course Title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ECTS </a:t>
                      </a:r>
                      <a:r>
                        <a:rPr lang="de-DE" sz="1400" kern="1200" dirty="0" err="1">
                          <a:effectLst/>
                        </a:rPr>
                        <a:t>Credits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Course Type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497293"/>
                  </a:ext>
                </a:extLst>
              </a:tr>
              <a:tr h="403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Working in Diverse Teams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effectLst/>
                        </a:rPr>
                        <a:t>1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AG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 b="1" dirty="0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Start CFM </a:t>
                      </a:r>
                      <a:r>
                        <a:rPr lang="de-AT" sz="1400" b="1" dirty="0" err="1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with</a:t>
                      </a:r>
                      <a:r>
                        <a:rPr lang="de-AT" sz="1400" b="1" dirty="0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AT" sz="1400" b="1" dirty="0" err="1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this</a:t>
                      </a:r>
                      <a:r>
                        <a:rPr lang="de-AT" sz="1400" b="1" dirty="0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de-AT" sz="1400" b="1" dirty="0" err="1" smtClean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course</a:t>
                      </a:r>
                      <a:endParaRPr lang="de-AT" sz="14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967028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Financial Management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VUE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900504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Special Topics in Financial Management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PI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554859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effectLst/>
                        </a:rPr>
                        <a:t>Marketing Management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VUE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16967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Special Topics in Marketing Management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PI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944693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Strategic Management and Strategic Leadership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VUE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821239"/>
                  </a:ext>
                </a:extLst>
              </a:tr>
              <a:tr h="48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Advanced Strategic Management and Strategic Leadership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PI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242905"/>
                  </a:ext>
                </a:extLst>
              </a:tr>
              <a:tr h="605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Project Seminar in one of above areas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FS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dirty="0" err="1" smtClean="0"/>
                        <a:t>Prerequisite</a:t>
                      </a:r>
                      <a:r>
                        <a:rPr lang="de-AT" sz="1400" b="1" dirty="0" smtClean="0"/>
                        <a:t> </a:t>
                      </a:r>
                      <a:r>
                        <a:rPr lang="de-AT" sz="1400" b="1" dirty="0" err="1" smtClean="0"/>
                        <a:t>for</a:t>
                      </a:r>
                      <a:r>
                        <a:rPr lang="de-AT" sz="1400" b="1" dirty="0" smtClean="0"/>
                        <a:t> FS</a:t>
                      </a:r>
                      <a:r>
                        <a:rPr lang="de-AT" sz="1400" dirty="0" smtClean="0"/>
                        <a:t>: </a:t>
                      </a:r>
                      <a:r>
                        <a:rPr lang="de-AT" sz="1400" dirty="0" err="1" smtClean="0"/>
                        <a:t>completion</a:t>
                      </a:r>
                      <a:r>
                        <a:rPr lang="de-AT" sz="1400" dirty="0" smtClean="0"/>
                        <a:t> of VUE + PI in </a:t>
                      </a:r>
                      <a:r>
                        <a:rPr lang="de-AT" sz="1400" dirty="0" err="1" smtClean="0"/>
                        <a:t>the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respective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core</a:t>
                      </a:r>
                      <a:r>
                        <a:rPr lang="de-AT" sz="1400" dirty="0" smtClean="0"/>
                        <a:t> </a:t>
                      </a:r>
                      <a:r>
                        <a:rPr lang="de-AT" sz="1400" dirty="0" err="1" smtClean="0"/>
                        <a:t>field</a:t>
                      </a:r>
                      <a:endParaRPr lang="de-AT" sz="1400" dirty="0" smtClean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017626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effectLst/>
                        </a:rPr>
                        <a:t>Elective</a:t>
                      </a:r>
                      <a:endParaRPr lang="de-AT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4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PI</a:t>
                      </a: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54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13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Examples</a:t>
            </a:r>
            <a:r>
              <a:rPr lang="de-AT" dirty="0" smtClean="0"/>
              <a:t> of </a:t>
            </a:r>
            <a:r>
              <a:rPr lang="de-AT" dirty="0" err="1" smtClean="0"/>
              <a:t>courses</a:t>
            </a:r>
            <a:r>
              <a:rPr lang="de-AT" dirty="0" smtClean="0"/>
              <a:t> </a:t>
            </a:r>
            <a:r>
              <a:rPr lang="de-AT" dirty="0" err="1" smtClean="0"/>
              <a:t>offered</a:t>
            </a:r>
            <a:r>
              <a:rPr lang="de-AT" dirty="0" smtClean="0"/>
              <a:t> (</a:t>
            </a:r>
            <a:r>
              <a:rPr lang="de-AT" dirty="0" err="1" smtClean="0"/>
              <a:t>study</a:t>
            </a:r>
            <a:r>
              <a:rPr lang="de-AT" dirty="0" smtClean="0"/>
              <a:t> </a:t>
            </a:r>
            <a:r>
              <a:rPr lang="de-AT" dirty="0" err="1" smtClean="0"/>
              <a:t>year</a:t>
            </a:r>
            <a:r>
              <a:rPr lang="de-AT" dirty="0" smtClean="0"/>
              <a:t> </a:t>
            </a:r>
            <a:r>
              <a:rPr lang="de-AT" dirty="0" smtClean="0"/>
              <a:t>2022/23)</a:t>
            </a:r>
            <a:endParaRPr lang="de-AT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246026056"/>
              </p:ext>
            </p:extLst>
          </p:nvPr>
        </p:nvGraphicFramePr>
        <p:xfrm>
          <a:off x="563676" y="1110023"/>
          <a:ext cx="7599422" cy="450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44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core field consists of two mandatory courses (course 1 =VUE , course 2 = PI) and a Project Seminar (FS) of choice worth 5 ECTS each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to take the VUE before the PI (or in a sequence in the same semester)</a:t>
            </a:r>
          </a:p>
          <a:p>
            <a:pPr lvl="1"/>
            <a:r>
              <a:rPr lang="en-US" dirty="0"/>
              <a:t>The completion of both, the VUE and the PI, are a prerequisite for the Project Seminar (FS) in that respective core field</a:t>
            </a:r>
          </a:p>
          <a:p>
            <a:pPr lvl="2"/>
            <a:r>
              <a:rPr lang="en-US" dirty="0"/>
              <a:t>E.g.: In order to take the Project Seminar in the core field Financial Management, you need to have completed Financial Management (VUE) and Special Topics in Financial Management (PI) </a:t>
            </a:r>
          </a:p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7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Core Fields – </a:t>
            </a:r>
            <a:r>
              <a:rPr lang="de-AT" dirty="0" err="1" smtClean="0"/>
              <a:t>Sequence</a:t>
            </a:r>
            <a:r>
              <a:rPr lang="de-AT" dirty="0" smtClean="0"/>
              <a:t> of </a:t>
            </a:r>
            <a:r>
              <a:rPr lang="de-AT" dirty="0" err="1" smtClean="0"/>
              <a:t>courses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8334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fields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 – Financial Management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08147" y="1344613"/>
            <a:ext cx="5137689" cy="3521855"/>
          </a:xfrm>
        </p:spPr>
        <p:txBody>
          <a:bodyPr/>
          <a:lstStyle/>
          <a:p>
            <a:pPr marL="138113" indent="-1588">
              <a:buNone/>
            </a:pPr>
            <a:r>
              <a:rPr lang="de-DE" b="1" dirty="0" err="1">
                <a:solidFill>
                  <a:schemeClr val="accent4"/>
                </a:solidFill>
              </a:rPr>
              <a:t>Finance</a:t>
            </a:r>
            <a:r>
              <a:rPr lang="de-DE" b="1" dirty="0">
                <a:solidFill>
                  <a:schemeClr val="accent4"/>
                </a:solidFill>
              </a:rPr>
              <a:t> </a:t>
            </a:r>
            <a:r>
              <a:rPr lang="de-DE" dirty="0"/>
              <a:t>(</a:t>
            </a:r>
            <a:r>
              <a:rPr lang="de-AT" dirty="0" err="1"/>
              <a:t>ao.Univ.Prof</a:t>
            </a:r>
            <a:r>
              <a:rPr lang="de-AT" dirty="0"/>
              <a:t>. Dr. Manfred Frühwirth </a:t>
            </a:r>
            <a:r>
              <a:rPr lang="de-DE" dirty="0"/>
              <a:t>&amp; </a:t>
            </a:r>
            <a:r>
              <a:rPr lang="de-DE" dirty="0" err="1"/>
              <a:t>team</a:t>
            </a:r>
            <a:r>
              <a:rPr lang="de-DE" dirty="0"/>
              <a:t>, </a:t>
            </a:r>
            <a:r>
              <a:rPr lang="en-US" dirty="0"/>
              <a:t>Department of Finance, Accounting &amp; Statistics</a:t>
            </a:r>
            <a:r>
              <a:rPr lang="de-DE" dirty="0"/>
              <a:t>)</a:t>
            </a:r>
            <a:endParaRPr lang="en-US" dirty="0"/>
          </a:p>
          <a:p>
            <a:pPr marL="138113" indent="-1588">
              <a:buNone/>
            </a:pPr>
            <a:endParaRPr lang="en-US" dirty="0"/>
          </a:p>
          <a:p>
            <a:pPr marL="138113" indent="-1588">
              <a:buNone/>
            </a:pPr>
            <a:r>
              <a:rPr lang="en-US" dirty="0"/>
              <a:t>What to expect: </a:t>
            </a:r>
          </a:p>
          <a:p>
            <a:pPr marL="695325" lvl="1" indent="-285750"/>
            <a:r>
              <a:rPr lang="en-US" sz="1400" dirty="0"/>
              <a:t>Overview over the different facets of Finance </a:t>
            </a:r>
          </a:p>
          <a:p>
            <a:pPr marL="695325" lvl="1" indent="-285750"/>
            <a:r>
              <a:rPr lang="en-US" sz="1400" dirty="0"/>
              <a:t>Apply financial tools and techniques to real-life situations - analyze and solve personal or corporate financial problems </a:t>
            </a:r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1" y="1344613"/>
            <a:ext cx="1757115" cy="25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56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fields</a:t>
            </a:r>
            <a:r>
              <a:rPr lang="de-DE" dirty="0"/>
              <a:t> in </a:t>
            </a:r>
            <a:r>
              <a:rPr lang="de-DE" dirty="0" err="1"/>
              <a:t>detail</a:t>
            </a:r>
            <a:r>
              <a:rPr lang="de-DE" dirty="0"/>
              <a:t> – </a:t>
            </a:r>
            <a:r>
              <a:rPr lang="de-DE" dirty="0" smtClean="0"/>
              <a:t>Marketing Management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08147" y="1344613"/>
            <a:ext cx="5137689" cy="3521855"/>
          </a:xfrm>
        </p:spPr>
        <p:txBody>
          <a:bodyPr/>
          <a:lstStyle/>
          <a:p>
            <a:pPr marL="138113" indent="-1588">
              <a:buNone/>
            </a:pPr>
            <a:r>
              <a:rPr lang="de-DE" b="1" dirty="0">
                <a:solidFill>
                  <a:schemeClr val="accent4"/>
                </a:solidFill>
              </a:rPr>
              <a:t>Marketing</a:t>
            </a:r>
            <a:r>
              <a:rPr lang="de-DE" dirty="0"/>
              <a:t> (Prof. Dr. Ulrike Kaiser &amp; </a:t>
            </a:r>
            <a:r>
              <a:rPr lang="de-DE" dirty="0" err="1"/>
              <a:t>team</a:t>
            </a:r>
            <a:r>
              <a:rPr lang="de-DE" dirty="0"/>
              <a:t>, Department of Marketing)</a:t>
            </a:r>
            <a:endParaRPr lang="en-US" dirty="0"/>
          </a:p>
          <a:p>
            <a:pPr marL="138113" indent="-1588">
              <a:buNone/>
            </a:pPr>
            <a:endParaRPr lang="en-US" dirty="0"/>
          </a:p>
          <a:p>
            <a:pPr marL="138113" indent="-1588">
              <a:buNone/>
            </a:pPr>
            <a:r>
              <a:rPr lang="en-US" dirty="0"/>
              <a:t>What to expect: </a:t>
            </a:r>
          </a:p>
          <a:p>
            <a:pPr lvl="2"/>
            <a:r>
              <a:rPr lang="en-US" dirty="0"/>
              <a:t>Foundations for a job or further academic studies in marketing, with a focus on digital marketing. </a:t>
            </a:r>
          </a:p>
          <a:p>
            <a:pPr lvl="2"/>
            <a:r>
              <a:rPr lang="en-US" dirty="0"/>
              <a:t>You will train your analytical and communication skills and gain practical experience in lectures, team projects and case studies in and outside class. </a:t>
            </a:r>
            <a:endParaRPr lang="de-AT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" y="1255222"/>
            <a:ext cx="2310939" cy="23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111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 [Schreibgeschützt]" id="{A42D00EF-BA9B-4B51-ACC5-F03F5B90FB9E}" vid="{1E073AD8-8E99-40C1-8B6E-A7C7918D285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8DFAF-C9AD-4CE5-A221-45D64FB05328}">
  <ds:schemaRefs>
    <ds:schemaRef ds:uri="http://purl.org/dc/elements/1.1/"/>
    <ds:schemaRef ds:uri="http://schemas.microsoft.com/office/2006/metadata/properties"/>
    <ds:schemaRef ds:uri="dde413db-0745-4f3a-8dca-564dc7ff6f7d"/>
    <ds:schemaRef ds:uri="1a8d9a65-8471-4209-a900-f8e11db75e0a"/>
    <ds:schemaRef ds:uri="http://purl.org/dc/terms/"/>
    <ds:schemaRef ds:uri="08b0a3ee-3d2a-451c-9a1a-7e5d5b0c9c77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9B4889-3CCA-46C6-8FD4-B0AB941A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16x10 - Kopie</Template>
  <TotalTime>0</TotalTime>
  <Words>1028</Words>
  <Application>Microsoft Office PowerPoint</Application>
  <PresentationFormat>Bildschirmpräsentation (16:10)</PresentationFormat>
  <Paragraphs>167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Georgia</vt:lpstr>
      <vt:lpstr>Times New Roman</vt:lpstr>
      <vt:lpstr>Verdana</vt:lpstr>
      <vt:lpstr>Wingdings</vt:lpstr>
      <vt:lpstr>WU 16:10</vt:lpstr>
      <vt:lpstr>Cross-Functional Management</vt:lpstr>
      <vt:lpstr>The Program</vt:lpstr>
      <vt:lpstr>Why CFM may be right for you</vt:lpstr>
      <vt:lpstr>Structure</vt:lpstr>
      <vt:lpstr>Course overview</vt:lpstr>
      <vt:lpstr>Examples of courses offered (study year 2022/23)</vt:lpstr>
      <vt:lpstr>Core Fields – Sequence of courses</vt:lpstr>
      <vt:lpstr>Core fields in detail – Financial Management</vt:lpstr>
      <vt:lpstr>Core fields in detail – Marketing Management</vt:lpstr>
      <vt:lpstr>Core fields in detail – Strategic Management &amp; Strategic Leadership</vt:lpstr>
      <vt:lpstr>Application requirements</vt:lpstr>
      <vt:lpstr>Application and selection</vt:lpstr>
      <vt:lpstr>Career opportunities</vt:lpstr>
      <vt:lpstr>Further information and contact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2021-04-21T10:20:10Z</dcterms:created>
  <dcterms:modified xsi:type="dcterms:W3CDTF">2022-05-02T07:15:17Z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