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media/image22.jpg" ContentType="image/jpeg"/>
  <Override PartName="/ppt/media/image23.jpg" ContentType="image/jpeg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60" r:id="rId3"/>
    <p:sldId id="257" r:id="rId4"/>
    <p:sldId id="259" r:id="rId5"/>
    <p:sldId id="266" r:id="rId6"/>
    <p:sldId id="261" r:id="rId7"/>
    <p:sldId id="267" r:id="rId8"/>
    <p:sldId id="258" r:id="rId9"/>
    <p:sldId id="263" r:id="rId10"/>
    <p:sldId id="262" r:id="rId11"/>
    <p:sldId id="269" r:id="rId12"/>
    <p:sldId id="270" r:id="rId13"/>
    <p:sldId id="265" r:id="rId14"/>
  </p:sldIdLst>
  <p:sldSz cx="9144000" cy="5715000" type="screen16x10"/>
  <p:notesSz cx="7099300" cy="10234613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8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8" d="100"/>
          <a:sy n="88" d="100"/>
        </p:scale>
        <p:origin x="660" y="5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09T09:30:38.756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432 1 24575,'-226'20'0,"28"-20"-1365,190 0-5461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09T09:31:17.84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24575,'0'0'0,"8"0"0,0 0 0,0 0 0,0 1 0,0 0 0,-1 0 0,1 1 0,9 3 0,-17-5 0,-2 6 0,16-2 0,141 8 0,49 9 0,-140-18 0,7 2 0,80-6 0,-150 0 0,1 1 0,-1 0 0,0 0 0,1 0 0,-1-1 0,0 1 0,1-1 0,-1 1 0,0-1 0,0 1 0,1-1 0,-1 0 0,0 0 0,0 1 0,0-1 0,0 0 0,0 0 0,0 0 0,0 0 0,1-2 0,-4-6 0,-16 6 0,-116 10 0,-5 6 0,112-13 0,11 1 0,-1-1 0,0 0 0,0-1 0,0-1 0,1-1 0,-22-6 0,37 9 0,1 0 0,0 0 0,-1 0 0,1 0 0,-1 0 0,1 0 0,-1 0 0,1 0 0,-1-1 0,1 1 0,0 0 0,-1 0 0,1 0 0,-1-1 0,1 1 0,0 0 0,-1 0 0,1-1 0,0 1 0,-1 0 0,1-1 0,0 1 0,0 0 0,-1-1 0,1 1 0,0 0 0,0-1 0,-1 1 0,1-1 0,0 1 0,0-1 0,0 1 0,0 0 0,0-1 0,0 0 0,16-5 0,26 3 0,142 15 0,-148-10 0,-33-2 0,-5 0 0,-20-1 0,-24 4 0,-88 16 0,121-17 0,-39 7 0,0-3 0,0-3 0,-104-5 0,151 1-1365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09T09:30:25.439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1 0 24575,'2'0'0,"4"0"0,3 0 0,3 0 0,1 0 0,2 0 0,0 0 0,1 0 0,1 0 0,0 0-8191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09T09:30:28.085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0 7 24575,'45'-4'0,"17"2"0,-2 10-50,-13-2-607,54 1-1,-85-7-6168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09T09:30:29.206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162 0 24575,'-3'3'0,"-2"0"0,-5 1 0,-1-2 0,-3 0 0,-3-1 0,-1 0 0,-1-1 0,1 0 0,1 0 0,0 0 0,4 0-8191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09T09:30:31.616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88 34 24575,'0'0'0,"1"-1"0,-1 0 0,0 1 0,1-1 0,-1 0 0,1 1 0,-1-1 0,1 0 0,-1 1 0,1-1 0,-1 1 0,1-1 0,-1 1 0,1-1 0,0 1 0,-1 0 0,1-1 0,0 1 0,-1 0 0,1-1 0,0 1 0,0 0 0,-1 0 0,1 0 0,0-1 0,1 1 0,27-4 0,-17 2 0,109-9 0,-115 11 0,-80-2-49,40 0-280,1 1 0,-1 3 0,-49 6 0,69-4-6497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09T09:31:30.28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22 24575,'4'2'0,"1"1"0,-1-1 0,1-1 0,0 1 0,0-1 0,0 1 0,0-1 0,0-1 0,0 1 0,0-1 0,0 0 0,6 0 0,21 2 0,-15 0 0,0-1 0,0 0 0,0-1 0,0-1 0,26-5 0,39-2 0,-1-1 0,-63 5 0,1 1 0,26 0 0,56 1 0,85 4 0,-186-2 0,1 0 0,-1 0 0,0 0 0,1 0 0,-1 0 0,0 0 0,1 0 0,-1 0 0,0 0 0,1 0 0,-1 0 0,0 0 0,0 0 0,1 1 0,-1-1 0,0 0 0,1 0 0,-1 0 0,0 0 0,0 1 0,1-1 0,-1 0 0,0 0 0,0 1 0,0-1 0,1 0 0,-1 0 0,0 1 0,0-1 0,0 0 0,0 1 0,0-1 0,0 0 0,1 0 0,-1 1 0,0-1 0,0 1 0,-7 12 0,5-11 0,0 0 0,0 0 0,0 0 0,0 0 0,0 0 0,0-1 0,-1 1 0,1-1 0,-1 0 0,-3 2 0,-27 0 0,-1-2 0,-45-3 0,5-1 0,69 3 0,-330-12 0,281 12 0,47 1 0,0 0 0,1 0 0,-1-1 0,0 0 0,0-1 0,1 1 0,-1-1 0,0 0 0,0-1 0,1 0 0,-1 0 0,1 0 0,0-1 0,0 0 0,0 0 0,-8-6 0,14 9 0,0 0 0,0 0 0,0 0 0,0 0 0,-1 0 0,1 0 0,0-1 0,0 1 0,0 0 0,0 0 0,0 0 0,0 0 0,0 0 0,0-1 0,0 1 0,0 0 0,0 0 0,0 0 0,0 0 0,0 0 0,0-1 0,0 1 0,0 0 0,0 0 0,0 0 0,1 0 0,-1 0 0,0-1 0,0 1 0,0 0 0,0 0 0,0 0 0,0 0 0,0 0 0,0 0 0,0 0 0,1 0 0,-1-1 0,0 1 0,0 0 0,0 0 0,0 0 0,0 0 0,0 0 0,1 0 0,-1 0 0,0 0 0,0 0 0,0 0 0,0 0 0,0 0 0,1 0 0,-1 0 0,0 0 0,0 0 0,0 0 0,1 0 0,17-2 0,17 1 0,59 0 0,58 2 0,24 24 0,-140-20-36,-20-3-407,1 1 0,30 9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1771650"/>
            <a:ext cx="7772400" cy="12001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chemeClr val="tx1"/>
                </a:solidFill>
                <a:latin typeface="Georgia"/>
                <a:cs typeface="Georg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200400"/>
            <a:ext cx="6400800" cy="1428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1/13/2024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rgbClr val="888888"/>
                </a:solidFill>
                <a:latin typeface="Verdana"/>
                <a:cs typeface="Verdana"/>
              </a:defRPr>
            </a:lvl1pPr>
          </a:lstStyle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PAGE</a:t>
            </a:r>
            <a:r>
              <a:rPr spc="-5" dirty="0"/>
              <a:t> </a:t>
            </a:r>
            <a:fld id="{81D60167-4931-47E6-BA6A-407CBD079E47}" type="slidenum">
              <a:rPr spc="-50" dirty="0"/>
              <a:t>‹#›</a:t>
            </a:fld>
            <a:endParaRPr spc="-50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chemeClr val="tx1"/>
                </a:solidFill>
                <a:latin typeface="Georgia"/>
                <a:cs typeface="Georg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1/13/2024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rgbClr val="888888"/>
                </a:solidFill>
                <a:latin typeface="Verdana"/>
                <a:cs typeface="Verdana"/>
              </a:defRPr>
            </a:lvl1pPr>
          </a:lstStyle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PAGE</a:t>
            </a:r>
            <a:r>
              <a:rPr spc="-5" dirty="0"/>
              <a:t> </a:t>
            </a:r>
            <a:fld id="{81D60167-4931-47E6-BA6A-407CBD079E47}" type="slidenum">
              <a:rPr spc="-50" dirty="0"/>
              <a:t>‹#›</a:t>
            </a:fld>
            <a:endParaRPr spc="-50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chemeClr val="tx1"/>
                </a:solidFill>
                <a:latin typeface="Georgia"/>
                <a:cs typeface="Georg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314450"/>
            <a:ext cx="3977640" cy="3771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698491" y="1413996"/>
            <a:ext cx="3368040" cy="29063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90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1/13/2024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rgbClr val="888888"/>
                </a:solidFill>
                <a:latin typeface="Verdana"/>
                <a:cs typeface="Verdana"/>
              </a:defRPr>
            </a:lvl1pPr>
          </a:lstStyle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PAGE</a:t>
            </a:r>
            <a:r>
              <a:rPr spc="-5" dirty="0"/>
              <a:t> </a:t>
            </a:r>
            <a:fld id="{81D60167-4931-47E6-BA6A-407CBD079E47}" type="slidenum">
              <a:rPr spc="-50" dirty="0"/>
              <a:t>‹#›</a:t>
            </a:fld>
            <a:endParaRPr spc="-50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chemeClr val="tx1"/>
                </a:solidFill>
                <a:latin typeface="Georgia"/>
                <a:cs typeface="Georg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1/13/2024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rgbClr val="888888"/>
                </a:solidFill>
                <a:latin typeface="Verdana"/>
                <a:cs typeface="Verdana"/>
              </a:defRPr>
            </a:lvl1pPr>
          </a:lstStyle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PAGE</a:t>
            </a:r>
            <a:r>
              <a:rPr spc="-5" dirty="0"/>
              <a:t> </a:t>
            </a:r>
            <a:fld id="{81D60167-4931-47E6-BA6A-407CBD079E47}" type="slidenum">
              <a:rPr spc="-50" dirty="0"/>
              <a:t>‹#›</a:t>
            </a:fld>
            <a:endParaRPr spc="-50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1/13/2024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rgbClr val="888888"/>
                </a:solidFill>
                <a:latin typeface="Verdana"/>
                <a:cs typeface="Verdana"/>
              </a:defRPr>
            </a:lvl1pPr>
          </a:lstStyle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PAGE</a:t>
            </a:r>
            <a:r>
              <a:rPr spc="-5" dirty="0"/>
              <a:t> </a:t>
            </a:r>
            <a:fld id="{81D60167-4931-47E6-BA6A-407CBD079E47}" type="slidenum">
              <a:rPr spc="-50" dirty="0"/>
              <a:t>‹#›</a:t>
            </a:fld>
            <a:endParaRPr spc="-50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1043940"/>
            <a:ext cx="9144000" cy="24765"/>
          </a:xfrm>
          <a:custGeom>
            <a:avLst/>
            <a:gdLst/>
            <a:ahLst/>
            <a:cxnLst/>
            <a:rect l="l" t="t" r="r" b="b"/>
            <a:pathLst>
              <a:path w="9144000" h="24765">
                <a:moveTo>
                  <a:pt x="9144000" y="0"/>
                </a:moveTo>
                <a:lnTo>
                  <a:pt x="0" y="0"/>
                </a:lnTo>
                <a:lnTo>
                  <a:pt x="0" y="24384"/>
                </a:lnTo>
                <a:lnTo>
                  <a:pt x="9144000" y="24384"/>
                </a:lnTo>
                <a:lnTo>
                  <a:pt x="9144000" y="0"/>
                </a:lnTo>
                <a:close/>
              </a:path>
            </a:pathLst>
          </a:custGeom>
          <a:solidFill>
            <a:srgbClr val="0C93B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0" y="1043940"/>
            <a:ext cx="9144000" cy="24765"/>
          </a:xfrm>
          <a:custGeom>
            <a:avLst/>
            <a:gdLst/>
            <a:ahLst/>
            <a:cxnLst/>
            <a:rect l="l" t="t" r="r" b="b"/>
            <a:pathLst>
              <a:path w="9144000" h="24765">
                <a:moveTo>
                  <a:pt x="0" y="24384"/>
                </a:moveTo>
                <a:lnTo>
                  <a:pt x="9144000" y="24384"/>
                </a:lnTo>
                <a:lnTo>
                  <a:pt x="9144000" y="0"/>
                </a:lnTo>
                <a:lnTo>
                  <a:pt x="0" y="0"/>
                </a:lnTo>
                <a:lnTo>
                  <a:pt x="0" y="24384"/>
                </a:lnTo>
                <a:close/>
              </a:path>
            </a:pathLst>
          </a:custGeom>
          <a:ln w="12191">
            <a:solidFill>
              <a:srgbClr val="0095D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bg object 1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711440" y="288036"/>
            <a:ext cx="1170431" cy="608007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568183" y="5359908"/>
            <a:ext cx="1316735" cy="211836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49681" y="204342"/>
            <a:ext cx="6721475" cy="7569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chemeClr val="tx1"/>
                </a:solidFill>
                <a:latin typeface="Georgia"/>
                <a:cs typeface="Georg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23163" y="1563624"/>
            <a:ext cx="6152515" cy="28994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5314950"/>
            <a:ext cx="2926080" cy="285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5314950"/>
            <a:ext cx="2103120" cy="285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1/13/2024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449681" y="5467055"/>
            <a:ext cx="506094" cy="1498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800" b="0" i="0">
                <a:solidFill>
                  <a:srgbClr val="888888"/>
                </a:solidFill>
                <a:latin typeface="Verdana"/>
                <a:cs typeface="Verdana"/>
              </a:defRPr>
            </a:lvl1pPr>
          </a:lstStyle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PAGE</a:t>
            </a:r>
            <a:r>
              <a:rPr spc="-5" dirty="0"/>
              <a:t> </a:t>
            </a:r>
            <a:fld id="{81D60167-4931-47E6-BA6A-407CBD079E47}" type="slidenum">
              <a:rPr spc="-50" dirty="0"/>
              <a:t>‹#›</a:t>
            </a:fld>
            <a:endParaRPr spc="-5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://www.wu.ac.at/ifu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4.jpeg"/><Relationship Id="rId5" Type="http://schemas.openxmlformats.org/officeDocument/2006/relationships/image" Target="../media/image18.png"/><Relationship Id="rId10" Type="http://schemas.openxmlformats.org/officeDocument/2006/relationships/image" Target="../media/image23.jpg"/><Relationship Id="rId4" Type="http://schemas.openxmlformats.org/officeDocument/2006/relationships/image" Target="../media/image17.png"/><Relationship Id="rId9" Type="http://schemas.openxmlformats.org/officeDocument/2006/relationships/image" Target="../media/image22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13" Type="http://schemas.openxmlformats.org/officeDocument/2006/relationships/image" Target="../media/image30.png"/><Relationship Id="rId3" Type="http://schemas.openxmlformats.org/officeDocument/2006/relationships/image" Target="../media/image6.jpeg"/><Relationship Id="rId7" Type="http://schemas.openxmlformats.org/officeDocument/2006/relationships/image" Target="../media/image27.png"/><Relationship Id="rId12" Type="http://schemas.openxmlformats.org/officeDocument/2006/relationships/customXml" Target="../ink/ink5.xml"/><Relationship Id="rId17" Type="http://schemas.openxmlformats.org/officeDocument/2006/relationships/image" Target="../media/image32.png"/><Relationship Id="rId2" Type="http://schemas.openxmlformats.org/officeDocument/2006/relationships/image" Target="../media/image25.jpg"/><Relationship Id="rId16" Type="http://schemas.openxmlformats.org/officeDocument/2006/relationships/customXml" Target="../ink/ink7.xml"/><Relationship Id="rId1" Type="http://schemas.openxmlformats.org/officeDocument/2006/relationships/slideLayout" Target="../slideLayouts/slideLayout4.xml"/><Relationship Id="rId6" Type="http://schemas.openxmlformats.org/officeDocument/2006/relationships/customXml" Target="../ink/ink2.xml"/><Relationship Id="rId11" Type="http://schemas.openxmlformats.org/officeDocument/2006/relationships/image" Target="../media/image29.png"/><Relationship Id="rId5" Type="http://schemas.openxmlformats.org/officeDocument/2006/relationships/image" Target="../media/image26.png"/><Relationship Id="rId15" Type="http://schemas.openxmlformats.org/officeDocument/2006/relationships/image" Target="../media/image31.png"/><Relationship Id="rId10" Type="http://schemas.openxmlformats.org/officeDocument/2006/relationships/customXml" Target="../ink/ink4.xml"/><Relationship Id="rId4" Type="http://schemas.openxmlformats.org/officeDocument/2006/relationships/customXml" Target="../ink/ink1.xml"/><Relationship Id="rId9" Type="http://schemas.openxmlformats.org/officeDocument/2006/relationships/image" Target="../media/image28.png"/><Relationship Id="rId14" Type="http://schemas.openxmlformats.org/officeDocument/2006/relationships/customXml" Target="../ink/ink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image" Target="../media/image6.jpe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5715000"/>
            <a:chOff x="0" y="0"/>
            <a:chExt cx="9144000" cy="5715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3999" cy="571499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192012" y="603504"/>
              <a:ext cx="2649220" cy="2037714"/>
            </a:xfrm>
            <a:custGeom>
              <a:avLst/>
              <a:gdLst/>
              <a:ahLst/>
              <a:cxnLst/>
              <a:rect l="l" t="t" r="r" b="b"/>
              <a:pathLst>
                <a:path w="2649220" h="2037714">
                  <a:moveTo>
                    <a:pt x="2648712" y="0"/>
                  </a:moveTo>
                  <a:lnTo>
                    <a:pt x="0" y="0"/>
                  </a:lnTo>
                  <a:lnTo>
                    <a:pt x="0" y="2037588"/>
                  </a:lnTo>
                  <a:lnTo>
                    <a:pt x="2648712" y="2037588"/>
                  </a:lnTo>
                  <a:lnTo>
                    <a:pt x="264871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288035" y="603504"/>
              <a:ext cx="5904230" cy="2037714"/>
            </a:xfrm>
            <a:custGeom>
              <a:avLst/>
              <a:gdLst/>
              <a:ahLst/>
              <a:cxnLst/>
              <a:rect l="l" t="t" r="r" b="b"/>
              <a:pathLst>
                <a:path w="5904230" h="2037714">
                  <a:moveTo>
                    <a:pt x="5903976" y="0"/>
                  </a:moveTo>
                  <a:lnTo>
                    <a:pt x="0" y="0"/>
                  </a:lnTo>
                  <a:lnTo>
                    <a:pt x="0" y="2037588"/>
                  </a:lnTo>
                  <a:lnTo>
                    <a:pt x="5903976" y="2037588"/>
                  </a:lnTo>
                  <a:lnTo>
                    <a:pt x="5903976" y="0"/>
                  </a:lnTo>
                  <a:close/>
                </a:path>
              </a:pathLst>
            </a:custGeom>
            <a:solidFill>
              <a:srgbClr val="0095D2">
                <a:alpha val="89802"/>
              </a:srgbClr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579107" y="1065275"/>
              <a:ext cx="1850136" cy="97688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615683" y="5140452"/>
              <a:ext cx="1834896" cy="295656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592937" y="630174"/>
            <a:ext cx="2544445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spc="-10" dirty="0">
                <a:solidFill>
                  <a:srgbClr val="FFFFFF"/>
                </a:solidFill>
              </a:rPr>
              <a:t>WELCOME!</a:t>
            </a:r>
            <a:endParaRPr sz="3200"/>
          </a:p>
        </p:txBody>
      </p:sp>
      <p:sp>
        <p:nvSpPr>
          <p:cNvPr id="9" name="object 9"/>
          <p:cNvSpPr txBox="1"/>
          <p:nvPr/>
        </p:nvSpPr>
        <p:spPr>
          <a:xfrm>
            <a:off x="592937" y="1605788"/>
            <a:ext cx="4892040" cy="10020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3200" b="1" dirty="0">
                <a:solidFill>
                  <a:srgbClr val="FFFFFF"/>
                </a:solidFill>
                <a:latin typeface="Georgia"/>
                <a:cs typeface="Georgia"/>
              </a:rPr>
              <a:t>SBWL</a:t>
            </a:r>
            <a:r>
              <a:rPr sz="3200" b="1" spc="-2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3200" b="1" dirty="0">
                <a:solidFill>
                  <a:srgbClr val="FFFFFF"/>
                </a:solidFill>
                <a:latin typeface="Georgia"/>
                <a:cs typeface="Georgia"/>
              </a:rPr>
              <a:t>Strategy</a:t>
            </a:r>
            <a:r>
              <a:rPr sz="3200" b="1" spc="-25" dirty="0">
                <a:solidFill>
                  <a:srgbClr val="FFFFFF"/>
                </a:solidFill>
                <a:latin typeface="Georgia"/>
                <a:cs typeface="Georgia"/>
              </a:rPr>
              <a:t> and </a:t>
            </a:r>
            <a:r>
              <a:rPr sz="3200" b="1" dirty="0">
                <a:solidFill>
                  <a:srgbClr val="FFFFFF"/>
                </a:solidFill>
                <a:latin typeface="Georgia"/>
                <a:cs typeface="Georgia"/>
              </a:rPr>
              <a:t>Managerial</a:t>
            </a:r>
            <a:r>
              <a:rPr sz="3200" b="1" spc="-3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3200" b="1" spc="-10" dirty="0">
                <a:solidFill>
                  <a:srgbClr val="FFFFFF"/>
                </a:solidFill>
                <a:latin typeface="Georgia"/>
                <a:cs typeface="Georgia"/>
              </a:rPr>
              <a:t>Accounting</a:t>
            </a:r>
            <a:endParaRPr sz="3200">
              <a:latin typeface="Georgia"/>
              <a:cs typeface="Georgi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98515" y="2993132"/>
            <a:ext cx="4459605" cy="2442976"/>
          </a:xfrm>
          <a:prstGeom prst="rect">
            <a:avLst/>
          </a:prstGeom>
          <a:solidFill>
            <a:srgbClr val="FFFFFF">
              <a:alpha val="90194"/>
            </a:srgbClr>
          </a:solidFill>
        </p:spPr>
        <p:txBody>
          <a:bodyPr vert="horz" wrap="square" lIns="0" tIns="38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30"/>
              </a:spcBef>
            </a:pPr>
            <a:endParaRPr sz="1450" dirty="0">
              <a:latin typeface="+mj-lt"/>
              <a:cs typeface="Times New Roman"/>
            </a:endParaRPr>
          </a:p>
          <a:p>
            <a:pPr marL="323215">
              <a:lnSpc>
                <a:spcPct val="100000"/>
              </a:lnSpc>
            </a:pPr>
            <a:r>
              <a:rPr lang="de-AT" sz="1200" spc="-10" dirty="0">
                <a:latin typeface="+mj-lt"/>
                <a:cs typeface="Verdana"/>
              </a:rPr>
              <a:t>15</a:t>
            </a:r>
            <a:r>
              <a:rPr sz="1200" spc="-10" dirty="0">
                <a:latin typeface="+mj-lt"/>
                <a:cs typeface="Verdana"/>
              </a:rPr>
              <a:t>.0</a:t>
            </a:r>
            <a:r>
              <a:rPr lang="de-AT" sz="1200" spc="-10" dirty="0">
                <a:latin typeface="+mj-lt"/>
                <a:cs typeface="Verdana"/>
              </a:rPr>
              <a:t>1</a:t>
            </a:r>
            <a:r>
              <a:rPr sz="1200" spc="-10" dirty="0">
                <a:latin typeface="+mj-lt"/>
                <a:cs typeface="Verdana"/>
              </a:rPr>
              <a:t>.202</a:t>
            </a:r>
            <a:r>
              <a:rPr lang="de-AT" sz="1200" spc="-10" dirty="0">
                <a:latin typeface="+mj-lt"/>
                <a:cs typeface="Verdana"/>
              </a:rPr>
              <a:t>4</a:t>
            </a:r>
            <a:endParaRPr sz="1200" dirty="0">
              <a:latin typeface="+mj-lt"/>
              <a:cs typeface="Verdana"/>
            </a:endParaRPr>
          </a:p>
          <a:p>
            <a:pPr marL="323215">
              <a:lnSpc>
                <a:spcPct val="100000"/>
              </a:lnSpc>
              <a:spcBef>
                <a:spcPts val="1200"/>
              </a:spcBef>
            </a:pPr>
            <a:r>
              <a:rPr sz="1200" u="sng" dirty="0">
                <a:uFill>
                  <a:solidFill>
                    <a:srgbClr val="000000"/>
                  </a:solidFill>
                </a:uFill>
                <a:latin typeface="+mj-lt"/>
                <a:cs typeface="Verdana"/>
              </a:rPr>
              <a:t>Institute</a:t>
            </a:r>
            <a:r>
              <a:rPr sz="1200" u="sng" spc="-10" dirty="0">
                <a:uFill>
                  <a:solidFill>
                    <a:srgbClr val="000000"/>
                  </a:solidFill>
                </a:uFill>
                <a:latin typeface="+mj-lt"/>
                <a:cs typeface="Verdana"/>
              </a:rPr>
              <a:t> </a:t>
            </a:r>
            <a:r>
              <a:rPr sz="1200" u="sng" dirty="0">
                <a:uFill>
                  <a:solidFill>
                    <a:srgbClr val="000000"/>
                  </a:solidFill>
                </a:uFill>
                <a:latin typeface="+mj-lt"/>
                <a:cs typeface="Verdana"/>
              </a:rPr>
              <a:t>for</a:t>
            </a:r>
            <a:r>
              <a:rPr sz="1200" u="sng" spc="-20" dirty="0">
                <a:uFill>
                  <a:solidFill>
                    <a:srgbClr val="000000"/>
                  </a:solidFill>
                </a:uFill>
                <a:latin typeface="+mj-lt"/>
                <a:cs typeface="Verdana"/>
              </a:rPr>
              <a:t> </a:t>
            </a:r>
            <a:r>
              <a:rPr sz="1200" u="sng" dirty="0">
                <a:uFill>
                  <a:solidFill>
                    <a:srgbClr val="000000"/>
                  </a:solidFill>
                </a:uFill>
                <a:latin typeface="+mj-lt"/>
                <a:cs typeface="Verdana"/>
              </a:rPr>
              <a:t>Strategy</a:t>
            </a:r>
            <a:r>
              <a:rPr sz="1200" u="sng" spc="10" dirty="0">
                <a:uFill>
                  <a:solidFill>
                    <a:srgbClr val="000000"/>
                  </a:solidFill>
                </a:uFill>
                <a:latin typeface="+mj-lt"/>
                <a:cs typeface="Verdana"/>
              </a:rPr>
              <a:t> </a:t>
            </a:r>
            <a:r>
              <a:rPr sz="1200" u="sng" dirty="0">
                <a:uFill>
                  <a:solidFill>
                    <a:srgbClr val="000000"/>
                  </a:solidFill>
                </a:uFill>
                <a:latin typeface="+mj-lt"/>
                <a:cs typeface="Verdana"/>
              </a:rPr>
              <a:t>and</a:t>
            </a:r>
            <a:r>
              <a:rPr sz="1200" u="sng" spc="-10" dirty="0">
                <a:uFill>
                  <a:solidFill>
                    <a:srgbClr val="000000"/>
                  </a:solidFill>
                </a:uFill>
                <a:latin typeface="+mj-lt"/>
                <a:cs typeface="Verdana"/>
              </a:rPr>
              <a:t> </a:t>
            </a:r>
            <a:r>
              <a:rPr sz="1200" u="sng" dirty="0">
                <a:uFill>
                  <a:solidFill>
                    <a:srgbClr val="000000"/>
                  </a:solidFill>
                </a:uFill>
                <a:latin typeface="+mj-lt"/>
                <a:cs typeface="Verdana"/>
              </a:rPr>
              <a:t>Managerial</a:t>
            </a:r>
            <a:r>
              <a:rPr sz="1200" u="sng" spc="10" dirty="0">
                <a:uFill>
                  <a:solidFill>
                    <a:srgbClr val="000000"/>
                  </a:solidFill>
                </a:uFill>
                <a:latin typeface="+mj-lt"/>
                <a:cs typeface="Verdana"/>
              </a:rPr>
              <a:t> </a:t>
            </a:r>
            <a:r>
              <a:rPr sz="1200" u="sng" spc="-10" dirty="0">
                <a:uFill>
                  <a:solidFill>
                    <a:srgbClr val="000000"/>
                  </a:solidFill>
                </a:uFill>
                <a:latin typeface="+mj-lt"/>
                <a:cs typeface="Verdana"/>
              </a:rPr>
              <a:t>Accounting</a:t>
            </a:r>
            <a:endParaRPr lang="de-AT" sz="1200" u="sng" spc="-10" dirty="0">
              <a:uFill>
                <a:solidFill>
                  <a:srgbClr val="000000"/>
                </a:solidFill>
              </a:uFill>
              <a:latin typeface="+mj-lt"/>
              <a:cs typeface="Verdana"/>
            </a:endParaRPr>
          </a:p>
          <a:p>
            <a:pPr marL="323215">
              <a:lnSpc>
                <a:spcPct val="100000"/>
              </a:lnSpc>
              <a:spcBef>
                <a:spcPts val="1200"/>
              </a:spcBef>
            </a:pPr>
            <a:endParaRPr sz="1200" dirty="0">
              <a:latin typeface="+mj-lt"/>
              <a:cs typeface="Verdana"/>
            </a:endParaRPr>
          </a:p>
          <a:p>
            <a:pPr marL="323215" marR="1361440">
              <a:lnSpc>
                <a:spcPct val="100000"/>
              </a:lnSpc>
            </a:pPr>
            <a:r>
              <a:rPr sz="1200" spc="-50" dirty="0">
                <a:latin typeface="+mj-lt"/>
                <a:cs typeface="Verdana"/>
              </a:rPr>
              <a:t>Univ.-</a:t>
            </a:r>
            <a:r>
              <a:rPr sz="1200" dirty="0">
                <a:latin typeface="+mj-lt"/>
                <a:cs typeface="Verdana"/>
              </a:rPr>
              <a:t>Prof. </a:t>
            </a:r>
            <a:r>
              <a:rPr sz="1200" spc="-40" dirty="0">
                <a:latin typeface="+mj-lt"/>
                <a:cs typeface="Verdana"/>
              </a:rPr>
              <a:t>Dr.</a:t>
            </a:r>
            <a:r>
              <a:rPr sz="1200" spc="-35" dirty="0">
                <a:latin typeface="+mj-lt"/>
                <a:cs typeface="Verdana"/>
              </a:rPr>
              <a:t> </a:t>
            </a:r>
            <a:r>
              <a:rPr sz="1200" dirty="0">
                <a:latin typeface="+mj-lt"/>
                <a:cs typeface="Verdana"/>
              </a:rPr>
              <a:t>Gerhard</a:t>
            </a:r>
            <a:r>
              <a:rPr sz="1200" spc="-35" dirty="0">
                <a:latin typeface="+mj-lt"/>
                <a:cs typeface="Verdana"/>
              </a:rPr>
              <a:t> </a:t>
            </a:r>
            <a:r>
              <a:rPr sz="1200" spc="-10" dirty="0">
                <a:latin typeface="+mj-lt"/>
                <a:cs typeface="Verdana"/>
              </a:rPr>
              <a:t>Speckbacher </a:t>
            </a:r>
            <a:endParaRPr lang="de-AT" sz="1200" spc="-10" dirty="0">
              <a:latin typeface="+mj-lt"/>
              <a:cs typeface="Verdana"/>
            </a:endParaRPr>
          </a:p>
          <a:p>
            <a:pPr marL="323215" marR="1361440">
              <a:lnSpc>
                <a:spcPct val="100000"/>
              </a:lnSpc>
            </a:pPr>
            <a:r>
              <a:rPr sz="1200" spc="-40" dirty="0">
                <a:latin typeface="+mj-lt"/>
                <a:cs typeface="Verdana"/>
              </a:rPr>
              <a:t>Univ.-</a:t>
            </a:r>
            <a:r>
              <a:rPr sz="1200" dirty="0">
                <a:latin typeface="+mj-lt"/>
                <a:cs typeface="Verdana"/>
              </a:rPr>
              <a:t>Prof.</a:t>
            </a:r>
            <a:r>
              <a:rPr sz="1200" spc="-15" dirty="0">
                <a:latin typeface="+mj-lt"/>
                <a:cs typeface="Verdana"/>
              </a:rPr>
              <a:t> </a:t>
            </a:r>
            <a:r>
              <a:rPr sz="1200" spc="-40" dirty="0">
                <a:latin typeface="+mj-lt"/>
                <a:cs typeface="Verdana"/>
              </a:rPr>
              <a:t>Dr.</a:t>
            </a:r>
            <a:r>
              <a:rPr sz="1200" spc="-55" dirty="0">
                <a:latin typeface="+mj-lt"/>
                <a:cs typeface="Verdana"/>
              </a:rPr>
              <a:t> </a:t>
            </a:r>
            <a:r>
              <a:rPr sz="1200" dirty="0">
                <a:latin typeface="+mj-lt"/>
                <a:cs typeface="Verdana"/>
              </a:rPr>
              <a:t>Isabella</a:t>
            </a:r>
            <a:r>
              <a:rPr sz="1200" spc="-40" dirty="0">
                <a:latin typeface="+mj-lt"/>
                <a:cs typeface="Verdana"/>
              </a:rPr>
              <a:t> </a:t>
            </a:r>
            <a:r>
              <a:rPr sz="1200" spc="-10" dirty="0">
                <a:latin typeface="+mj-lt"/>
                <a:cs typeface="Verdana"/>
              </a:rPr>
              <a:t>Grabner </a:t>
            </a:r>
            <a:endParaRPr lang="de-AT" sz="1200" spc="-10" dirty="0">
              <a:latin typeface="+mj-lt"/>
              <a:cs typeface="Verdana"/>
            </a:endParaRPr>
          </a:p>
          <a:p>
            <a:pPr marL="323215" marR="1361440">
              <a:lnSpc>
                <a:spcPct val="100000"/>
              </a:lnSpc>
            </a:pPr>
            <a:r>
              <a:rPr sz="1200" dirty="0">
                <a:latin typeface="+mj-lt"/>
                <a:cs typeface="Verdana"/>
              </a:rPr>
              <a:t>Assoc.</a:t>
            </a:r>
            <a:r>
              <a:rPr sz="1200" spc="-45" dirty="0">
                <a:latin typeface="+mj-lt"/>
                <a:cs typeface="Verdana"/>
              </a:rPr>
              <a:t> </a:t>
            </a:r>
            <a:r>
              <a:rPr sz="1200" dirty="0">
                <a:latin typeface="+mj-lt"/>
                <a:cs typeface="Verdana"/>
              </a:rPr>
              <a:t>Prof.</a:t>
            </a:r>
            <a:r>
              <a:rPr sz="1200" spc="-40" dirty="0">
                <a:latin typeface="+mj-lt"/>
                <a:cs typeface="Verdana"/>
              </a:rPr>
              <a:t> </a:t>
            </a:r>
            <a:r>
              <a:rPr sz="1200" spc="-35" dirty="0">
                <a:latin typeface="+mj-lt"/>
                <a:cs typeface="Verdana"/>
              </a:rPr>
              <a:t>Dr.</a:t>
            </a:r>
            <a:r>
              <a:rPr sz="1200" spc="-45" dirty="0">
                <a:latin typeface="+mj-lt"/>
                <a:cs typeface="Verdana"/>
              </a:rPr>
              <a:t> </a:t>
            </a:r>
            <a:r>
              <a:rPr sz="1200" dirty="0">
                <a:latin typeface="+mj-lt"/>
                <a:cs typeface="Verdana"/>
              </a:rPr>
              <a:t>Christoph</a:t>
            </a:r>
            <a:r>
              <a:rPr sz="1200" spc="-35" dirty="0">
                <a:latin typeface="+mj-lt"/>
                <a:cs typeface="Verdana"/>
              </a:rPr>
              <a:t> </a:t>
            </a:r>
            <a:r>
              <a:rPr sz="1200" spc="-10" dirty="0">
                <a:latin typeface="+mj-lt"/>
                <a:cs typeface="Verdana"/>
              </a:rPr>
              <a:t>Feichter </a:t>
            </a:r>
            <a:endParaRPr lang="de-AT" sz="1200" spc="-10" dirty="0">
              <a:latin typeface="+mj-lt"/>
              <a:cs typeface="Verdana"/>
            </a:endParaRPr>
          </a:p>
          <a:p>
            <a:pPr marL="323215" marR="1361440">
              <a:lnSpc>
                <a:spcPct val="100000"/>
              </a:lnSpc>
            </a:pPr>
            <a:r>
              <a:rPr sz="1200" dirty="0">
                <a:latin typeface="+mj-lt"/>
                <a:cs typeface="Verdana"/>
              </a:rPr>
              <a:t>Ass.Prof.</a:t>
            </a:r>
            <a:r>
              <a:rPr sz="1200" spc="-45" dirty="0">
                <a:latin typeface="+mj-lt"/>
                <a:cs typeface="Verdana"/>
              </a:rPr>
              <a:t> </a:t>
            </a:r>
            <a:r>
              <a:rPr sz="1200" spc="-35" dirty="0">
                <a:latin typeface="+mj-lt"/>
                <a:cs typeface="Verdana"/>
              </a:rPr>
              <a:t>Dr.</a:t>
            </a:r>
            <a:r>
              <a:rPr sz="1200" spc="-55" dirty="0">
                <a:latin typeface="+mj-lt"/>
                <a:cs typeface="Verdana"/>
              </a:rPr>
              <a:t> </a:t>
            </a:r>
            <a:r>
              <a:rPr sz="1200" dirty="0">
                <a:latin typeface="+mj-lt"/>
                <a:cs typeface="Verdana"/>
              </a:rPr>
              <a:t>Otto</a:t>
            </a:r>
            <a:r>
              <a:rPr sz="1200" spc="-45" dirty="0">
                <a:latin typeface="+mj-lt"/>
                <a:cs typeface="Verdana"/>
              </a:rPr>
              <a:t> </a:t>
            </a:r>
            <a:r>
              <a:rPr sz="1200" spc="-10" dirty="0">
                <a:latin typeface="+mj-lt"/>
                <a:cs typeface="Verdana"/>
              </a:rPr>
              <a:t>Janschek</a:t>
            </a:r>
            <a:endParaRPr sz="1200" dirty="0">
              <a:latin typeface="+mj-lt"/>
              <a:cs typeface="Verdana"/>
            </a:endParaRPr>
          </a:p>
          <a:p>
            <a:pPr>
              <a:lnSpc>
                <a:spcPct val="100000"/>
              </a:lnSpc>
            </a:pPr>
            <a:endParaRPr lang="de-AT" sz="1400" dirty="0">
              <a:latin typeface="+mj-lt"/>
              <a:cs typeface="Verdana"/>
            </a:endParaRPr>
          </a:p>
          <a:p>
            <a:pPr>
              <a:lnSpc>
                <a:spcPct val="100000"/>
              </a:lnSpc>
            </a:pPr>
            <a:endParaRPr sz="1400" dirty="0">
              <a:latin typeface="+mj-lt"/>
              <a:cs typeface="Verdana"/>
            </a:endParaRPr>
          </a:p>
          <a:p>
            <a:pPr marL="323215" marR="1440180">
              <a:lnSpc>
                <a:spcPct val="100000"/>
              </a:lnSpc>
            </a:pPr>
            <a:endParaRPr sz="1200" dirty="0">
              <a:latin typeface="+mj-lt"/>
              <a:cs typeface="Verdan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2842060"/>
              </p:ext>
            </p:extLst>
          </p:nvPr>
        </p:nvGraphicFramePr>
        <p:xfrm>
          <a:off x="967660" y="1333500"/>
          <a:ext cx="7467600" cy="362728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469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206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22799">
                <a:tc>
                  <a:txBody>
                    <a:bodyPr/>
                    <a:lstStyle/>
                    <a:p>
                      <a:pPr marL="72000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lang="de-AT" sz="1600" b="1" dirty="0">
                          <a:solidFill>
                            <a:schemeClr val="bg1"/>
                          </a:solidFill>
                          <a:latin typeface="+mj-lt"/>
                          <a:cs typeface="Times New Roman"/>
                        </a:rPr>
                        <a:t>Location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898"/>
                    </a:solidFill>
                  </a:tcPr>
                </a:tc>
                <a:tc>
                  <a:txBody>
                    <a:bodyPr/>
                    <a:lstStyle/>
                    <a:p>
                      <a:pPr marL="1097280" marR="1177290" lvl="0" indent="-26034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Verdana"/>
                        </a:rPr>
                        <a:t>Building</a:t>
                      </a:r>
                      <a:r>
                        <a:rPr lang="en-US" sz="1400" spc="-4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Verdana"/>
                        </a:rPr>
                        <a:t> 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Verdana"/>
                        </a:rPr>
                        <a:t>D5,</a:t>
                      </a:r>
                      <a:r>
                        <a:rPr lang="en-US" sz="1400" spc="-1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Verdana"/>
                        </a:rPr>
                        <a:t> 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Verdana"/>
                        </a:rPr>
                        <a:t>5</a:t>
                      </a:r>
                      <a:r>
                        <a:rPr lang="en-US" sz="1400" baseline="300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Verdana"/>
                        </a:rPr>
                        <a:t>th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Verdana"/>
                        </a:rPr>
                        <a:t>/6</a:t>
                      </a:r>
                      <a:r>
                        <a:rPr lang="en-US" sz="1400" baseline="300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Verdana"/>
                        </a:rPr>
                        <a:t>th</a:t>
                      </a:r>
                      <a:r>
                        <a:rPr lang="en-US" sz="1400" spc="5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Verdana"/>
                        </a:rPr>
                        <a:t> </a:t>
                      </a:r>
                      <a:r>
                        <a:rPr lang="en-US" sz="1400" spc="-1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Verdana"/>
                        </a:rPr>
                        <a:t>floor</a:t>
                      </a:r>
                      <a:endParaRPr lang="en-US" sz="14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Verdana"/>
                      </a:endParaRPr>
                    </a:p>
                  </a:txBody>
                  <a:tcPr marL="0" marR="0" marT="36195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86827">
                <a:tc>
                  <a:txBody>
                    <a:bodyPr/>
                    <a:lstStyle/>
                    <a:p>
                      <a:pPr marL="7200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1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600" b="1" dirty="0">
                          <a:solidFill>
                            <a:schemeClr val="bg1"/>
                          </a:solidFill>
                          <a:latin typeface="+mj-lt"/>
                          <a:cs typeface="Verdana"/>
                        </a:rPr>
                        <a:t>Opening</a:t>
                      </a:r>
                      <a:r>
                        <a:rPr lang="de-AT" sz="1600" b="1" spc="-65" dirty="0">
                          <a:solidFill>
                            <a:schemeClr val="bg1"/>
                          </a:solidFill>
                          <a:latin typeface="+mj-lt"/>
                          <a:cs typeface="Verdana"/>
                        </a:rPr>
                        <a:t> </a:t>
                      </a:r>
                      <a:r>
                        <a:rPr lang="de-AT" sz="1600" b="1" spc="-20" dirty="0">
                          <a:solidFill>
                            <a:schemeClr val="bg1"/>
                          </a:solidFill>
                          <a:latin typeface="+mj-lt"/>
                          <a:cs typeface="Verdana"/>
                        </a:rPr>
                        <a:t>Hours</a:t>
                      </a:r>
                      <a:endParaRPr lang="de-AT" sz="1600" b="1" dirty="0">
                        <a:solidFill>
                          <a:schemeClr val="bg1"/>
                        </a:solidFill>
                        <a:latin typeface="+mj-lt"/>
                        <a:cs typeface="Verdan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898"/>
                    </a:solidFill>
                  </a:tcPr>
                </a:tc>
                <a:tc>
                  <a:txBody>
                    <a:bodyPr/>
                    <a:lstStyle/>
                    <a:p>
                      <a:pPr marL="358140" marR="419734" lvl="0" indent="-47625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spc="-10" dirty="0">
                          <a:latin typeface="+mj-lt"/>
                          <a:cs typeface="Verdana"/>
                        </a:rPr>
                        <a:t>Tuesday-</a:t>
                      </a:r>
                      <a:r>
                        <a:rPr lang="en-US" sz="1400" dirty="0">
                          <a:latin typeface="+mj-lt"/>
                          <a:cs typeface="Verdana"/>
                        </a:rPr>
                        <a:t>Thursday: 10:00</a:t>
                      </a:r>
                      <a:r>
                        <a:rPr lang="en-US" sz="1400" spc="-25" dirty="0">
                          <a:latin typeface="+mj-lt"/>
                          <a:cs typeface="Verdana"/>
                        </a:rPr>
                        <a:t> </a:t>
                      </a:r>
                      <a:r>
                        <a:rPr lang="en-US" sz="1400" dirty="0">
                          <a:latin typeface="+mj-lt"/>
                          <a:cs typeface="Verdana"/>
                        </a:rPr>
                        <a:t>a.m.</a:t>
                      </a:r>
                      <a:r>
                        <a:rPr lang="en-US" sz="1400" spc="-10" dirty="0">
                          <a:latin typeface="+mj-lt"/>
                          <a:cs typeface="Verdana"/>
                        </a:rPr>
                        <a:t> </a:t>
                      </a:r>
                      <a:r>
                        <a:rPr lang="en-US" sz="1400" dirty="0">
                          <a:latin typeface="+mj-lt"/>
                          <a:cs typeface="Verdana"/>
                        </a:rPr>
                        <a:t>-</a:t>
                      </a:r>
                      <a:r>
                        <a:rPr lang="en-US" sz="1400" spc="-40" dirty="0">
                          <a:latin typeface="+mj-lt"/>
                          <a:cs typeface="Verdana"/>
                        </a:rPr>
                        <a:t> </a:t>
                      </a:r>
                      <a:r>
                        <a:rPr lang="en-US" sz="1400" dirty="0">
                          <a:latin typeface="+mj-lt"/>
                          <a:cs typeface="Verdana"/>
                        </a:rPr>
                        <a:t>12:00</a:t>
                      </a:r>
                      <a:r>
                        <a:rPr lang="en-US" sz="1400" spc="-25" dirty="0">
                          <a:latin typeface="+mj-lt"/>
                          <a:cs typeface="Verdana"/>
                        </a:rPr>
                        <a:t> </a:t>
                      </a:r>
                      <a:r>
                        <a:rPr lang="en-US" sz="1400" spc="-10" dirty="0">
                          <a:latin typeface="+mj-lt"/>
                          <a:cs typeface="Verdana"/>
                        </a:rPr>
                        <a:t>p.m., </a:t>
                      </a:r>
                      <a:br>
                        <a:rPr lang="en-US" sz="1400" spc="-10" dirty="0">
                          <a:latin typeface="+mj-lt"/>
                          <a:cs typeface="Verdana"/>
                        </a:rPr>
                      </a:br>
                      <a:r>
                        <a:rPr lang="en-US" sz="1400" dirty="0">
                          <a:latin typeface="+mj-lt"/>
                          <a:cs typeface="Verdana"/>
                        </a:rPr>
                        <a:t>Tuesday</a:t>
                      </a:r>
                      <a:r>
                        <a:rPr lang="en-US" sz="1400" spc="-10" dirty="0">
                          <a:latin typeface="+mj-lt"/>
                          <a:cs typeface="Verdana"/>
                        </a:rPr>
                        <a:t> </a:t>
                      </a:r>
                      <a:r>
                        <a:rPr lang="en-US" sz="1400" dirty="0">
                          <a:latin typeface="+mj-lt"/>
                          <a:cs typeface="Verdana"/>
                        </a:rPr>
                        <a:t>additionally:</a:t>
                      </a:r>
                      <a:r>
                        <a:rPr lang="en-US" sz="1400" spc="-60" dirty="0">
                          <a:latin typeface="+mj-lt"/>
                          <a:cs typeface="Verdana"/>
                        </a:rPr>
                        <a:t> </a:t>
                      </a:r>
                      <a:r>
                        <a:rPr lang="en-US" sz="1400" dirty="0">
                          <a:latin typeface="+mj-lt"/>
                          <a:cs typeface="Verdana"/>
                        </a:rPr>
                        <a:t>2:00</a:t>
                      </a:r>
                      <a:r>
                        <a:rPr lang="en-US" sz="1400" spc="-25" dirty="0">
                          <a:latin typeface="+mj-lt"/>
                          <a:cs typeface="Verdana"/>
                        </a:rPr>
                        <a:t> </a:t>
                      </a:r>
                      <a:r>
                        <a:rPr lang="en-US" sz="1400" dirty="0">
                          <a:latin typeface="+mj-lt"/>
                          <a:cs typeface="Verdana"/>
                        </a:rPr>
                        <a:t>p.m.</a:t>
                      </a:r>
                      <a:r>
                        <a:rPr lang="en-US" sz="1400" spc="-20" dirty="0">
                          <a:latin typeface="+mj-lt"/>
                          <a:cs typeface="Verdana"/>
                        </a:rPr>
                        <a:t> </a:t>
                      </a:r>
                      <a:r>
                        <a:rPr lang="en-US" sz="1400" dirty="0">
                          <a:latin typeface="+mj-lt"/>
                          <a:cs typeface="Verdana"/>
                        </a:rPr>
                        <a:t>–</a:t>
                      </a:r>
                      <a:r>
                        <a:rPr lang="en-US" sz="1400" spc="-30" dirty="0">
                          <a:latin typeface="+mj-lt"/>
                          <a:cs typeface="Verdana"/>
                        </a:rPr>
                        <a:t> 4</a:t>
                      </a:r>
                      <a:r>
                        <a:rPr lang="en-US" sz="1400" dirty="0">
                          <a:latin typeface="+mj-lt"/>
                          <a:cs typeface="Verdana"/>
                        </a:rPr>
                        <a:t>:00</a:t>
                      </a:r>
                      <a:r>
                        <a:rPr lang="en-US" sz="1400" spc="-25" dirty="0">
                          <a:latin typeface="+mj-lt"/>
                          <a:cs typeface="Verdana"/>
                        </a:rPr>
                        <a:t> </a:t>
                      </a:r>
                      <a:r>
                        <a:rPr lang="en-US" sz="1400" spc="-20" dirty="0">
                          <a:latin typeface="+mj-lt"/>
                          <a:cs typeface="Verdana"/>
                        </a:rPr>
                        <a:t>p.m.</a:t>
                      </a:r>
                      <a:endParaRPr lang="en-US" sz="1400" dirty="0">
                        <a:latin typeface="+mj-lt"/>
                        <a:cs typeface="Verdana"/>
                      </a:endParaRPr>
                    </a:p>
                  </a:txBody>
                  <a:tcPr marL="0" marR="0" marT="11557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22973">
                <a:tc>
                  <a:txBody>
                    <a:bodyPr/>
                    <a:lstStyle/>
                    <a:p>
                      <a:pPr marL="7200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600" b="1" dirty="0">
                          <a:solidFill>
                            <a:schemeClr val="bg1"/>
                          </a:solidFill>
                          <a:latin typeface="+mj-lt"/>
                          <a:cs typeface="Verdana"/>
                        </a:rPr>
                        <a:t>Office</a:t>
                      </a:r>
                      <a:r>
                        <a:rPr lang="de-AT" sz="1600" b="1" spc="-50" dirty="0">
                          <a:solidFill>
                            <a:schemeClr val="bg1"/>
                          </a:solidFill>
                          <a:latin typeface="+mj-lt"/>
                          <a:cs typeface="Verdana"/>
                        </a:rPr>
                        <a:t> </a:t>
                      </a:r>
                      <a:r>
                        <a:rPr lang="de-AT" sz="1600" b="1" spc="-10" dirty="0">
                          <a:solidFill>
                            <a:schemeClr val="bg1"/>
                          </a:solidFill>
                          <a:latin typeface="+mj-lt"/>
                          <a:cs typeface="Verdana"/>
                        </a:rPr>
                        <a:t>Hours</a:t>
                      </a:r>
                      <a:endParaRPr lang="de-AT" sz="1600" b="1" dirty="0">
                        <a:solidFill>
                          <a:schemeClr val="bg1"/>
                        </a:solidFill>
                        <a:latin typeface="+mj-lt"/>
                        <a:cs typeface="Verdan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898"/>
                    </a:solidFill>
                  </a:tcPr>
                </a:tc>
                <a:tc>
                  <a:txBody>
                    <a:bodyPr/>
                    <a:lstStyle/>
                    <a:p>
                      <a:pPr marL="358140" marR="419734" indent="-47625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de-AT" sz="1400" spc="-10" dirty="0">
                          <a:latin typeface="+mj-lt"/>
                          <a:cs typeface="Verdana"/>
                        </a:rPr>
                        <a:t>Univ.-</a:t>
                      </a:r>
                      <a:r>
                        <a:rPr lang="de-AT" sz="1400" dirty="0">
                          <a:latin typeface="+mj-lt"/>
                          <a:cs typeface="Verdana"/>
                        </a:rPr>
                        <a:t>Prof.</a:t>
                      </a:r>
                      <a:r>
                        <a:rPr lang="de-AT" sz="1400" spc="-30" dirty="0">
                          <a:latin typeface="+mj-lt"/>
                          <a:cs typeface="Verdana"/>
                        </a:rPr>
                        <a:t> </a:t>
                      </a:r>
                      <a:r>
                        <a:rPr lang="de-AT" sz="1400" dirty="0">
                          <a:latin typeface="+mj-lt"/>
                          <a:cs typeface="Verdana"/>
                        </a:rPr>
                        <a:t>Dr.</a:t>
                      </a:r>
                      <a:r>
                        <a:rPr lang="de-AT" sz="1400" spc="-10" dirty="0">
                          <a:latin typeface="+mj-lt"/>
                          <a:cs typeface="Verdana"/>
                        </a:rPr>
                        <a:t> </a:t>
                      </a:r>
                      <a:r>
                        <a:rPr lang="de-AT" sz="1400" dirty="0">
                          <a:latin typeface="+mj-lt"/>
                          <a:cs typeface="Verdana"/>
                        </a:rPr>
                        <a:t>Gerhard</a:t>
                      </a:r>
                      <a:r>
                        <a:rPr lang="de-AT" sz="1400" spc="-10" dirty="0">
                          <a:latin typeface="+mj-lt"/>
                          <a:cs typeface="Verdana"/>
                        </a:rPr>
                        <a:t> </a:t>
                      </a:r>
                      <a:r>
                        <a:rPr lang="de-AT" sz="1400" dirty="0">
                          <a:latin typeface="+mj-lt"/>
                          <a:cs typeface="Verdana"/>
                        </a:rPr>
                        <a:t>Speckbacher,</a:t>
                      </a:r>
                      <a:r>
                        <a:rPr lang="de-AT" sz="1400" spc="20" dirty="0">
                          <a:latin typeface="+mj-lt"/>
                          <a:cs typeface="Verdana"/>
                        </a:rPr>
                        <a:t> </a:t>
                      </a:r>
                      <a:r>
                        <a:rPr lang="de-AT" sz="1400" spc="-10" dirty="0">
                          <a:latin typeface="+mj-lt"/>
                          <a:cs typeface="Verdana"/>
                        </a:rPr>
                        <a:t>Univ.-</a:t>
                      </a:r>
                      <a:r>
                        <a:rPr lang="de-AT" sz="1400" dirty="0">
                          <a:latin typeface="+mj-lt"/>
                          <a:cs typeface="Verdana"/>
                        </a:rPr>
                        <a:t>Prof.</a:t>
                      </a:r>
                      <a:r>
                        <a:rPr lang="de-AT" sz="1400" spc="-35" dirty="0">
                          <a:latin typeface="+mj-lt"/>
                          <a:cs typeface="Verdana"/>
                        </a:rPr>
                        <a:t> </a:t>
                      </a:r>
                      <a:r>
                        <a:rPr lang="de-AT" sz="1400" dirty="0">
                          <a:latin typeface="+mj-lt"/>
                          <a:cs typeface="Verdana"/>
                        </a:rPr>
                        <a:t>Dr.</a:t>
                      </a:r>
                      <a:r>
                        <a:rPr lang="de-AT" sz="1400" spc="-20" dirty="0">
                          <a:latin typeface="+mj-lt"/>
                          <a:cs typeface="Verdana"/>
                        </a:rPr>
                        <a:t> </a:t>
                      </a:r>
                      <a:r>
                        <a:rPr lang="de-AT" sz="1400" dirty="0">
                          <a:latin typeface="+mj-lt"/>
                          <a:cs typeface="Verdana"/>
                        </a:rPr>
                        <a:t>Isabella</a:t>
                      </a:r>
                      <a:r>
                        <a:rPr lang="de-AT" sz="1400" spc="-30" dirty="0">
                          <a:latin typeface="+mj-lt"/>
                          <a:cs typeface="Verdana"/>
                        </a:rPr>
                        <a:t> </a:t>
                      </a:r>
                      <a:r>
                        <a:rPr lang="de-AT" sz="1400" dirty="0">
                          <a:latin typeface="+mj-lt"/>
                          <a:cs typeface="Verdana"/>
                        </a:rPr>
                        <a:t>Grabner, </a:t>
                      </a:r>
                      <a:br>
                        <a:rPr lang="de-AT" sz="1400" dirty="0">
                          <a:latin typeface="+mj-lt"/>
                          <a:cs typeface="Verdana"/>
                        </a:rPr>
                      </a:br>
                      <a:r>
                        <a:rPr lang="de-AT" sz="1400" dirty="0" err="1">
                          <a:latin typeface="+mj-lt"/>
                          <a:cs typeface="Verdana"/>
                        </a:rPr>
                        <a:t>Assoc</a:t>
                      </a:r>
                      <a:r>
                        <a:rPr lang="de-AT" sz="1400" dirty="0">
                          <a:latin typeface="+mj-lt"/>
                          <a:cs typeface="Verdana"/>
                        </a:rPr>
                        <a:t>. Prof.</a:t>
                      </a:r>
                      <a:r>
                        <a:rPr lang="de-AT" sz="1400" spc="-20" dirty="0">
                          <a:latin typeface="+mj-lt"/>
                          <a:cs typeface="Verdana"/>
                        </a:rPr>
                        <a:t> </a:t>
                      </a:r>
                      <a:r>
                        <a:rPr lang="de-AT" sz="1400" dirty="0">
                          <a:latin typeface="+mj-lt"/>
                          <a:cs typeface="Verdana"/>
                        </a:rPr>
                        <a:t>Dr.</a:t>
                      </a:r>
                      <a:r>
                        <a:rPr lang="de-AT" sz="1400" spc="-30" dirty="0">
                          <a:latin typeface="+mj-lt"/>
                          <a:cs typeface="Verdana"/>
                        </a:rPr>
                        <a:t> </a:t>
                      </a:r>
                      <a:r>
                        <a:rPr lang="de-AT" sz="1400" dirty="0">
                          <a:latin typeface="+mj-lt"/>
                          <a:cs typeface="Verdana"/>
                        </a:rPr>
                        <a:t>Christoph</a:t>
                      </a:r>
                      <a:r>
                        <a:rPr lang="de-AT" sz="1400" spc="-5" dirty="0">
                          <a:latin typeface="+mj-lt"/>
                          <a:cs typeface="Verdana"/>
                        </a:rPr>
                        <a:t> </a:t>
                      </a:r>
                      <a:r>
                        <a:rPr lang="de-AT" sz="1400" spc="-10" dirty="0">
                          <a:latin typeface="+mj-lt"/>
                          <a:cs typeface="Verdana"/>
                        </a:rPr>
                        <a:t>Feichter, </a:t>
                      </a:r>
                      <a:r>
                        <a:rPr lang="de-AT" sz="1400" dirty="0" err="1">
                          <a:latin typeface="+mj-lt"/>
                          <a:cs typeface="Verdana"/>
                        </a:rPr>
                        <a:t>Ass.Prof</a:t>
                      </a:r>
                      <a:r>
                        <a:rPr lang="de-AT" sz="1400" dirty="0">
                          <a:latin typeface="+mj-lt"/>
                          <a:cs typeface="Verdana"/>
                        </a:rPr>
                        <a:t>.</a:t>
                      </a:r>
                      <a:r>
                        <a:rPr lang="de-AT" sz="1400" spc="-5" dirty="0">
                          <a:latin typeface="+mj-lt"/>
                          <a:cs typeface="Verdana"/>
                        </a:rPr>
                        <a:t> </a:t>
                      </a:r>
                      <a:r>
                        <a:rPr lang="de-AT" sz="1400" dirty="0">
                          <a:latin typeface="+mj-lt"/>
                          <a:cs typeface="Verdana"/>
                        </a:rPr>
                        <a:t>Dr.</a:t>
                      </a:r>
                      <a:r>
                        <a:rPr lang="de-AT" sz="1400" spc="-30" dirty="0">
                          <a:latin typeface="+mj-lt"/>
                          <a:cs typeface="Verdana"/>
                        </a:rPr>
                        <a:t> </a:t>
                      </a:r>
                      <a:r>
                        <a:rPr lang="de-AT" sz="1400" dirty="0">
                          <a:latin typeface="+mj-lt"/>
                          <a:cs typeface="Verdana"/>
                        </a:rPr>
                        <a:t>Otto</a:t>
                      </a:r>
                      <a:r>
                        <a:rPr lang="de-AT" sz="1400" spc="-10" dirty="0">
                          <a:latin typeface="+mj-lt"/>
                          <a:cs typeface="Verdana"/>
                        </a:rPr>
                        <a:t> Janschek: </a:t>
                      </a:r>
                      <a:br>
                        <a:rPr lang="de-AT" sz="1400" spc="-10" dirty="0">
                          <a:latin typeface="+mj-lt"/>
                          <a:cs typeface="Verdana"/>
                        </a:rPr>
                      </a:br>
                      <a:r>
                        <a:rPr lang="de-AT" sz="1400" dirty="0">
                          <a:solidFill>
                            <a:srgbClr val="007898"/>
                          </a:solidFill>
                          <a:latin typeface="+mj-lt"/>
                          <a:cs typeface="Verdana"/>
                        </a:rPr>
                        <a:t>By</a:t>
                      </a:r>
                      <a:r>
                        <a:rPr lang="de-AT" sz="1400" spc="-35" dirty="0">
                          <a:solidFill>
                            <a:srgbClr val="007898"/>
                          </a:solidFill>
                          <a:latin typeface="+mj-lt"/>
                          <a:cs typeface="Verdana"/>
                        </a:rPr>
                        <a:t> </a:t>
                      </a:r>
                      <a:r>
                        <a:rPr lang="de-AT" sz="1400" dirty="0" err="1">
                          <a:solidFill>
                            <a:srgbClr val="007898"/>
                          </a:solidFill>
                          <a:latin typeface="+mj-lt"/>
                          <a:cs typeface="Verdana"/>
                        </a:rPr>
                        <a:t>arrangement</a:t>
                      </a:r>
                      <a:r>
                        <a:rPr lang="de-AT" sz="1400" spc="20" dirty="0">
                          <a:solidFill>
                            <a:srgbClr val="007898"/>
                          </a:solidFill>
                          <a:latin typeface="+mj-lt"/>
                          <a:cs typeface="Verdana"/>
                        </a:rPr>
                        <a:t> </a:t>
                      </a:r>
                      <a:r>
                        <a:rPr lang="de-AT" sz="1400" dirty="0">
                          <a:solidFill>
                            <a:srgbClr val="007898"/>
                          </a:solidFill>
                          <a:latin typeface="+mj-lt"/>
                          <a:cs typeface="Verdana"/>
                        </a:rPr>
                        <a:t>and</a:t>
                      </a:r>
                      <a:r>
                        <a:rPr lang="de-AT" sz="1400" spc="-20" dirty="0">
                          <a:solidFill>
                            <a:srgbClr val="007898"/>
                          </a:solidFill>
                          <a:latin typeface="+mj-lt"/>
                          <a:cs typeface="Verdana"/>
                        </a:rPr>
                        <a:t> </a:t>
                      </a:r>
                      <a:r>
                        <a:rPr lang="de-AT" sz="1400" dirty="0">
                          <a:solidFill>
                            <a:srgbClr val="007898"/>
                          </a:solidFill>
                          <a:latin typeface="+mj-lt"/>
                          <a:cs typeface="Verdana"/>
                        </a:rPr>
                        <a:t>at</a:t>
                      </a:r>
                      <a:r>
                        <a:rPr lang="de-AT" sz="1400" spc="-30" dirty="0">
                          <a:solidFill>
                            <a:srgbClr val="007898"/>
                          </a:solidFill>
                          <a:latin typeface="+mj-lt"/>
                          <a:cs typeface="Verdana"/>
                        </a:rPr>
                        <a:t> </a:t>
                      </a:r>
                      <a:r>
                        <a:rPr lang="de-AT" sz="1400" spc="-10" dirty="0" err="1">
                          <a:solidFill>
                            <a:srgbClr val="007898"/>
                          </a:solidFill>
                          <a:latin typeface="+mj-lt"/>
                          <a:cs typeface="Verdana"/>
                        </a:rPr>
                        <a:t>IfU</a:t>
                      </a:r>
                      <a:r>
                        <a:rPr lang="de-AT" sz="1400" spc="-10" dirty="0">
                          <a:solidFill>
                            <a:srgbClr val="007898"/>
                          </a:solidFill>
                          <a:latin typeface="+mj-lt"/>
                          <a:cs typeface="Verdana"/>
                        </a:rPr>
                        <a:t> Lounge Event</a:t>
                      </a:r>
                      <a:endParaRPr lang="de-AT" sz="1400" dirty="0">
                        <a:latin typeface="+mj-lt"/>
                        <a:cs typeface="Times New Roman"/>
                      </a:endParaRPr>
                    </a:p>
                    <a:p>
                      <a:pPr marR="6096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de-AT" sz="1400" dirty="0" err="1">
                          <a:latin typeface="+mj-lt"/>
                          <a:cs typeface="Verdana"/>
                        </a:rPr>
                        <a:t>Assistants</a:t>
                      </a:r>
                      <a:r>
                        <a:rPr lang="de-AT" sz="1400" dirty="0">
                          <a:latin typeface="+mj-lt"/>
                          <a:cs typeface="Verdana"/>
                        </a:rPr>
                        <a:t>: </a:t>
                      </a:r>
                      <a:r>
                        <a:rPr lang="de-AT" sz="1400" dirty="0">
                          <a:solidFill>
                            <a:srgbClr val="007898"/>
                          </a:solidFill>
                          <a:latin typeface="+mj-lt"/>
                          <a:cs typeface="Verdana"/>
                        </a:rPr>
                        <a:t>By</a:t>
                      </a:r>
                      <a:r>
                        <a:rPr lang="de-AT" sz="1400" spc="-35" dirty="0">
                          <a:solidFill>
                            <a:srgbClr val="007898"/>
                          </a:solidFill>
                          <a:latin typeface="+mj-lt"/>
                          <a:cs typeface="Verdana"/>
                        </a:rPr>
                        <a:t> </a:t>
                      </a:r>
                      <a:r>
                        <a:rPr lang="de-AT" sz="1400" dirty="0" err="1">
                          <a:solidFill>
                            <a:srgbClr val="007898"/>
                          </a:solidFill>
                          <a:latin typeface="+mj-lt"/>
                          <a:cs typeface="Verdana"/>
                        </a:rPr>
                        <a:t>arrangement</a:t>
                      </a:r>
                      <a:r>
                        <a:rPr lang="de-AT" sz="1400" spc="10" dirty="0">
                          <a:solidFill>
                            <a:srgbClr val="007898"/>
                          </a:solidFill>
                          <a:latin typeface="+mj-lt"/>
                          <a:cs typeface="Verdana"/>
                        </a:rPr>
                        <a:t> </a:t>
                      </a:r>
                      <a:r>
                        <a:rPr lang="de-AT" sz="1400" dirty="0">
                          <a:solidFill>
                            <a:srgbClr val="007898"/>
                          </a:solidFill>
                          <a:latin typeface="+mj-lt"/>
                          <a:cs typeface="Verdana"/>
                        </a:rPr>
                        <a:t>and</a:t>
                      </a:r>
                      <a:r>
                        <a:rPr lang="de-AT" sz="1400" spc="-30" dirty="0">
                          <a:solidFill>
                            <a:srgbClr val="007898"/>
                          </a:solidFill>
                          <a:latin typeface="+mj-lt"/>
                          <a:cs typeface="Verdana"/>
                        </a:rPr>
                        <a:t> </a:t>
                      </a:r>
                      <a:r>
                        <a:rPr lang="de-AT" sz="1400" dirty="0">
                          <a:solidFill>
                            <a:srgbClr val="007898"/>
                          </a:solidFill>
                          <a:latin typeface="+mj-lt"/>
                          <a:cs typeface="Verdana"/>
                        </a:rPr>
                        <a:t>at</a:t>
                      </a:r>
                      <a:r>
                        <a:rPr lang="de-AT" sz="1400" spc="-25" dirty="0">
                          <a:solidFill>
                            <a:srgbClr val="007898"/>
                          </a:solidFill>
                          <a:latin typeface="+mj-lt"/>
                          <a:cs typeface="Verdana"/>
                        </a:rPr>
                        <a:t> </a:t>
                      </a:r>
                      <a:r>
                        <a:rPr lang="de-AT" sz="1400" spc="-10" dirty="0" err="1">
                          <a:solidFill>
                            <a:srgbClr val="007898"/>
                          </a:solidFill>
                          <a:latin typeface="+mj-lt"/>
                          <a:cs typeface="Verdana"/>
                        </a:rPr>
                        <a:t>IfU</a:t>
                      </a:r>
                      <a:r>
                        <a:rPr lang="de-AT" sz="1400" spc="-10" dirty="0">
                          <a:solidFill>
                            <a:srgbClr val="007898"/>
                          </a:solidFill>
                          <a:latin typeface="+mj-lt"/>
                          <a:cs typeface="Verdana"/>
                        </a:rPr>
                        <a:t> Lounge Event</a:t>
                      </a:r>
                      <a:endParaRPr lang="de-AT" sz="1400" dirty="0">
                        <a:solidFill>
                          <a:srgbClr val="007898"/>
                        </a:solidFill>
                        <a:latin typeface="+mj-lt"/>
                        <a:cs typeface="Verdana"/>
                      </a:endParaRPr>
                    </a:p>
                  </a:txBody>
                  <a:tcPr marL="0" marR="0" marT="11557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68527711"/>
                  </a:ext>
                </a:extLst>
              </a:tr>
              <a:tr h="372110">
                <a:tc>
                  <a:txBody>
                    <a:bodyPr/>
                    <a:lstStyle/>
                    <a:p>
                      <a:pPr marL="7200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600" b="1" spc="-10" dirty="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Verdana"/>
                        </a:rPr>
                        <a:t>Website/Media</a:t>
                      </a:r>
                      <a:endParaRPr lang="de-AT" sz="1600" b="1" dirty="0">
                        <a:solidFill>
                          <a:schemeClr val="bg1"/>
                        </a:solidFill>
                        <a:latin typeface="+mj-lt"/>
                        <a:ea typeface="+mn-ea"/>
                        <a:cs typeface="Verdan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898"/>
                    </a:solidFill>
                  </a:tcPr>
                </a:tc>
                <a:tc>
                  <a:txBody>
                    <a:bodyPr/>
                    <a:lstStyle/>
                    <a:p>
                      <a:pPr marR="6096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de-AT" sz="1400" dirty="0">
                          <a:solidFill>
                            <a:srgbClr val="007898"/>
                          </a:solidFill>
                          <a:latin typeface="+mj-lt"/>
                          <a:cs typeface="Verdana"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www.wu.ac.at/ifu</a:t>
                      </a:r>
                      <a:r>
                        <a:rPr lang="de-AT" sz="1400" dirty="0">
                          <a:solidFill>
                            <a:srgbClr val="007898"/>
                          </a:solidFill>
                          <a:latin typeface="+mj-lt"/>
                          <a:cs typeface="Verdana"/>
                        </a:rPr>
                        <a:t> 		@ifuwuvienna</a:t>
                      </a:r>
                    </a:p>
                    <a:p>
                      <a:pPr marR="6096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sz="1400" dirty="0">
                        <a:solidFill>
                          <a:srgbClr val="007898"/>
                        </a:solidFill>
                        <a:latin typeface="+mj-lt"/>
                        <a:cs typeface="Verdana"/>
                      </a:endParaRPr>
                    </a:p>
                  </a:txBody>
                  <a:tcPr marL="0" marR="0" marT="11557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73133358"/>
                  </a:ext>
                </a:extLst>
              </a:tr>
            </a:tbl>
          </a:graphicData>
        </a:graphic>
      </p:graphicFrame>
      <p:grpSp>
        <p:nvGrpSpPr>
          <p:cNvPr id="11" name="object 11"/>
          <p:cNvGrpSpPr/>
          <p:nvPr/>
        </p:nvGrpSpPr>
        <p:grpSpPr>
          <a:xfrm>
            <a:off x="7160130" y="4610100"/>
            <a:ext cx="469900" cy="216535"/>
            <a:chOff x="5870447" y="4189476"/>
            <a:chExt cx="469900" cy="216535"/>
          </a:xfrm>
        </p:grpSpPr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870447" y="4198620"/>
              <a:ext cx="198120" cy="19811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121907" y="4189476"/>
              <a:ext cx="217932" cy="216408"/>
            </a:xfrm>
            <a:prstGeom prst="rect">
              <a:avLst/>
            </a:prstGeom>
          </p:spPr>
        </p:pic>
      </p:grp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450000" y="205200"/>
            <a:ext cx="6721475" cy="566821"/>
          </a:xfrm>
          <a:prstGeom prst="rect">
            <a:avLst/>
          </a:prstGeom>
        </p:spPr>
        <p:txBody>
          <a:bodyPr vert="horz" wrap="square" lIns="0" tIns="19557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>
                <a:latin typeface="+mj-lt"/>
                <a:ea typeface="Verdana" panose="020B0604030504040204" pitchFamily="34" charset="0"/>
              </a:rPr>
              <a:t>Contact</a:t>
            </a:r>
            <a:r>
              <a:rPr spc="-30" dirty="0">
                <a:latin typeface="+mj-lt"/>
                <a:ea typeface="Verdana" panose="020B0604030504040204" pitchFamily="34" charset="0"/>
              </a:rPr>
              <a:t> </a:t>
            </a:r>
            <a:r>
              <a:rPr spc="-10" dirty="0" err="1">
                <a:latin typeface="+mj-lt"/>
                <a:ea typeface="Verdana" panose="020B0604030504040204" pitchFamily="34" charset="0"/>
              </a:rPr>
              <a:t>IfU</a:t>
            </a:r>
            <a:endParaRPr spc="-10" dirty="0">
              <a:latin typeface="+mj-lt"/>
              <a:ea typeface="Verdana" panose="020B0604030504040204" pitchFamily="34" charset="0"/>
            </a:endParaRPr>
          </a:p>
        </p:txBody>
      </p:sp>
      <p:sp>
        <p:nvSpPr>
          <p:cNvPr id="18" name="object 18"/>
          <p:cNvSpPr txBox="1">
            <a:spLocks noGrp="1"/>
          </p:cNvSpPr>
          <p:nvPr>
            <p:ph type="sldNum" sz="quarter" idx="7"/>
          </p:nvPr>
        </p:nvSpPr>
        <p:spPr>
          <a:xfrm>
            <a:off x="438655" y="5458400"/>
            <a:ext cx="506094" cy="13657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>
                <a:latin typeface="+mj-lt"/>
              </a:rPr>
              <a:t>PAGE</a:t>
            </a:r>
            <a:r>
              <a:rPr spc="-5" dirty="0">
                <a:latin typeface="+mj-lt"/>
              </a:rPr>
              <a:t> </a:t>
            </a:r>
            <a:fld id="{81D60167-4931-47E6-BA6A-407CBD079E47}" type="slidenum">
              <a:rPr spc="-50" dirty="0">
                <a:latin typeface="+mj-lt"/>
              </a:rPr>
              <a:t>10</a:t>
            </a:fld>
            <a:endParaRPr spc="-50" dirty="0">
              <a:latin typeface="+mj-lt"/>
            </a:endParaRPr>
          </a:p>
        </p:txBody>
      </p:sp>
      <p:pic>
        <p:nvPicPr>
          <p:cNvPr id="5" name="object 36">
            <a:extLst>
              <a:ext uri="{FF2B5EF4-FFF2-40B4-BE49-F238E27FC236}">
                <a16:creationId xmlns:a16="http://schemas.microsoft.com/office/drawing/2014/main" id="{D3DAC6DB-D773-BD2F-9F0F-6A8BB5B354F4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20000" y="5220000"/>
            <a:ext cx="720000" cy="46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36">
            <a:extLst>
              <a:ext uri="{FF2B5EF4-FFF2-40B4-BE49-F238E27FC236}">
                <a16:creationId xmlns:a16="http://schemas.microsoft.com/office/drawing/2014/main" id="{FC9DB435-3C62-816C-3B3C-E547450D08A1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20000" y="5220000"/>
            <a:ext cx="720000" cy="468000"/>
          </a:xfrm>
          <a:prstGeom prst="rect">
            <a:avLst/>
          </a:prstGeom>
        </p:spPr>
      </p:pic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449681" y="78490"/>
            <a:ext cx="6721475" cy="936153"/>
          </a:xfrm>
          <a:prstGeom prst="rect">
            <a:avLst/>
          </a:prstGeom>
        </p:spPr>
        <p:txBody>
          <a:bodyPr vert="horz" wrap="square" lIns="0" tIns="19557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de-AT" altLang="de-DE" sz="2800" dirty="0">
                <a:latin typeface="+mj-lt"/>
              </a:rPr>
              <a:t>Business Project:</a:t>
            </a:r>
            <a:br>
              <a:rPr lang="de-AT" altLang="de-DE" sz="2800" dirty="0">
                <a:latin typeface="+mj-lt"/>
              </a:rPr>
            </a:br>
            <a:r>
              <a:rPr lang="de-AT" altLang="de-DE" sz="2000" dirty="0">
                <a:latin typeface="+mj-lt"/>
              </a:rPr>
              <a:t>Students </a:t>
            </a:r>
            <a:r>
              <a:rPr lang="de-AT" altLang="de-DE" sz="2000" dirty="0" err="1">
                <a:latin typeface="+mj-lt"/>
              </a:rPr>
              <a:t>as</a:t>
            </a:r>
            <a:r>
              <a:rPr lang="de-AT" altLang="de-DE" sz="2000" dirty="0">
                <a:latin typeface="+mj-lt"/>
              </a:rPr>
              <a:t> a consulting </a:t>
            </a:r>
            <a:r>
              <a:rPr lang="de-AT" altLang="de-DE" sz="2000" dirty="0" err="1">
                <a:latin typeface="+mj-lt"/>
              </a:rPr>
              <a:t>team</a:t>
            </a:r>
            <a:r>
              <a:rPr lang="de-AT" altLang="de-DE" sz="2000" dirty="0">
                <a:latin typeface="+mj-lt"/>
              </a:rPr>
              <a:t>!</a:t>
            </a:r>
            <a:endParaRPr sz="2000" spc="-10" dirty="0">
              <a:latin typeface="+mj-lt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sldNum" sz="quarter" idx="7"/>
          </p:nvPr>
        </p:nvSpPr>
        <p:spPr>
          <a:xfrm>
            <a:off x="449681" y="5467055"/>
            <a:ext cx="506094" cy="13657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>
                <a:latin typeface="+mj-lt"/>
              </a:rPr>
              <a:t>PAGE</a:t>
            </a:r>
            <a:r>
              <a:rPr spc="-5" dirty="0">
                <a:latin typeface="+mj-lt"/>
              </a:rPr>
              <a:t> </a:t>
            </a:r>
            <a:fld id="{81D60167-4931-47E6-BA6A-407CBD079E47}" type="slidenum">
              <a:rPr spc="-25" dirty="0">
                <a:latin typeface="+mj-lt"/>
              </a:rPr>
              <a:t>11</a:t>
            </a:fld>
            <a:endParaRPr spc="-25" dirty="0">
              <a:latin typeface="+mj-lt"/>
            </a:endParaRPr>
          </a:p>
        </p:txBody>
      </p:sp>
      <p:grpSp>
        <p:nvGrpSpPr>
          <p:cNvPr id="16" name="Gruppieren 8"/>
          <p:cNvGrpSpPr>
            <a:grpSpLocks/>
          </p:cNvGrpSpPr>
          <p:nvPr/>
        </p:nvGrpSpPr>
        <p:grpSpPr bwMode="auto">
          <a:xfrm>
            <a:off x="478631" y="3107809"/>
            <a:ext cx="8329612" cy="2188091"/>
            <a:chOff x="385763" y="4081462"/>
            <a:chExt cx="8289925" cy="2344051"/>
          </a:xfrm>
          <a:effectLst/>
        </p:grpSpPr>
        <p:sp>
          <p:nvSpPr>
            <p:cNvPr id="17" name="Rectangle 25"/>
            <p:cNvSpPr>
              <a:spLocks noChangeArrowheads="1"/>
            </p:cNvSpPr>
            <p:nvPr/>
          </p:nvSpPr>
          <p:spPr bwMode="auto">
            <a:xfrm>
              <a:off x="385763" y="4441892"/>
              <a:ext cx="8289925" cy="1983621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>
                  <a:lumMod val="75000"/>
                </a:schemeClr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lIns="54000" tIns="54000" rIns="54000" bIns="54000"/>
            <a:lstStyle/>
            <a:p>
              <a:pPr eaLnBrk="0" hangingPunct="0">
                <a:lnSpc>
                  <a:spcPct val="110000"/>
                </a:lnSpc>
                <a:defRPr/>
              </a:pPr>
              <a:endParaRPr lang="de-AT" sz="1000" b="1" dirty="0">
                <a:solidFill>
                  <a:srgbClr val="000000"/>
                </a:solidFill>
                <a:latin typeface="+mj-lt"/>
              </a:endParaRPr>
            </a:p>
            <a:p>
              <a:pPr eaLnBrk="0" hangingPunct="0">
                <a:lnSpc>
                  <a:spcPct val="110000"/>
                </a:lnSpc>
                <a:defRPr/>
              </a:pPr>
              <a:endParaRPr lang="de-AT" sz="1000" b="1" dirty="0">
                <a:solidFill>
                  <a:srgbClr val="000000"/>
                </a:solidFill>
                <a:latin typeface="+mj-lt"/>
              </a:endParaRPr>
            </a:p>
            <a:p>
              <a:pPr eaLnBrk="0" hangingPunct="0">
                <a:lnSpc>
                  <a:spcPct val="110000"/>
                </a:lnSpc>
                <a:defRPr/>
              </a:pPr>
              <a:endParaRPr lang="de-AT" sz="1000" b="1" dirty="0">
                <a:solidFill>
                  <a:srgbClr val="000000"/>
                </a:solidFill>
                <a:latin typeface="+mj-lt"/>
              </a:endParaRPr>
            </a:p>
            <a:p>
              <a:pPr eaLnBrk="0" hangingPunct="0">
                <a:lnSpc>
                  <a:spcPct val="110000"/>
                </a:lnSpc>
                <a:defRPr/>
              </a:pPr>
              <a:endParaRPr lang="de-AT" sz="1000" b="1" dirty="0">
                <a:solidFill>
                  <a:srgbClr val="000000"/>
                </a:solidFill>
                <a:latin typeface="+mj-lt"/>
              </a:endParaRPr>
            </a:p>
            <a:p>
              <a:pPr eaLnBrk="0" hangingPunct="0">
                <a:lnSpc>
                  <a:spcPct val="110000"/>
                </a:lnSpc>
                <a:defRPr/>
              </a:pPr>
              <a:endParaRPr lang="de-AT" sz="1000" b="1" dirty="0">
                <a:solidFill>
                  <a:srgbClr val="000000"/>
                </a:solidFill>
                <a:latin typeface="+mj-lt"/>
              </a:endParaRPr>
            </a:p>
            <a:p>
              <a:pPr algn="ctr" eaLnBrk="0" hangingPunct="0">
                <a:defRPr/>
              </a:pPr>
              <a:endParaRPr lang="de-AT" sz="900" b="1" dirty="0">
                <a:solidFill>
                  <a:srgbClr val="000000"/>
                </a:solidFill>
                <a:latin typeface="+mj-lt"/>
              </a:endParaRPr>
            </a:p>
            <a:p>
              <a:pPr algn="just" eaLnBrk="0" hangingPunct="0">
                <a:defRPr/>
              </a:pPr>
              <a:r>
                <a:rPr lang="de-AT" sz="1000" b="1" u="sng" dirty="0">
                  <a:solidFill>
                    <a:srgbClr val="007898"/>
                  </a:solidFill>
                  <a:latin typeface="+mj-lt"/>
                </a:rPr>
                <a:t>A </a:t>
              </a:r>
              <a:r>
                <a:rPr lang="de-AT" sz="1000" b="1" u="sng" dirty="0" err="1">
                  <a:solidFill>
                    <a:srgbClr val="007898"/>
                  </a:solidFill>
                  <a:latin typeface="+mj-lt"/>
                </a:rPr>
                <a:t>selection</a:t>
              </a:r>
              <a:r>
                <a:rPr lang="de-AT" sz="1000" b="1" u="sng" dirty="0">
                  <a:solidFill>
                    <a:srgbClr val="007898"/>
                  </a:solidFill>
                  <a:latin typeface="+mj-lt"/>
                </a:rPr>
                <a:t> of </a:t>
              </a:r>
              <a:r>
                <a:rPr lang="de-AT" sz="1000" b="1" u="sng" dirty="0" err="1">
                  <a:solidFill>
                    <a:srgbClr val="007898"/>
                  </a:solidFill>
                  <a:latin typeface="+mj-lt"/>
                </a:rPr>
                <a:t>partners</a:t>
              </a:r>
              <a:r>
                <a:rPr lang="de-AT" sz="1000" b="1" u="sng" dirty="0">
                  <a:solidFill>
                    <a:srgbClr val="007898"/>
                  </a:solidFill>
                  <a:latin typeface="+mj-lt"/>
                </a:rPr>
                <a:t> </a:t>
              </a:r>
              <a:r>
                <a:rPr lang="de-AT" sz="1000" b="1" u="sng" dirty="0" err="1">
                  <a:solidFill>
                    <a:srgbClr val="007898"/>
                  </a:solidFill>
                  <a:latin typeface="+mj-lt"/>
                </a:rPr>
                <a:t>from</a:t>
              </a:r>
              <a:r>
                <a:rPr lang="de-AT" sz="1000" b="1" u="sng" dirty="0">
                  <a:solidFill>
                    <a:srgbClr val="007898"/>
                  </a:solidFill>
                  <a:latin typeface="+mj-lt"/>
                </a:rPr>
                <a:t> </a:t>
              </a:r>
              <a:r>
                <a:rPr lang="de-AT" sz="1000" b="1" u="sng" dirty="0" err="1">
                  <a:solidFill>
                    <a:srgbClr val="007898"/>
                  </a:solidFill>
                  <a:latin typeface="+mj-lt"/>
                </a:rPr>
                <a:t>past</a:t>
              </a:r>
              <a:r>
                <a:rPr lang="de-AT" sz="1000" b="1" u="sng" dirty="0">
                  <a:solidFill>
                    <a:srgbClr val="007898"/>
                  </a:solidFill>
                  <a:latin typeface="+mj-lt"/>
                </a:rPr>
                <a:t> </a:t>
              </a:r>
              <a:r>
                <a:rPr lang="de-AT" sz="1000" b="1" u="sng" dirty="0" err="1">
                  <a:solidFill>
                    <a:srgbClr val="007898"/>
                  </a:solidFill>
                  <a:latin typeface="+mj-lt"/>
                </a:rPr>
                <a:t>business</a:t>
              </a:r>
              <a:r>
                <a:rPr lang="de-AT" sz="1000" b="1" u="sng" dirty="0">
                  <a:solidFill>
                    <a:srgbClr val="007898"/>
                  </a:solidFill>
                  <a:latin typeface="+mj-lt"/>
                </a:rPr>
                <a:t> </a:t>
              </a:r>
              <a:r>
                <a:rPr lang="de-AT" sz="1000" b="1" u="sng" dirty="0" err="1">
                  <a:solidFill>
                    <a:srgbClr val="007898"/>
                  </a:solidFill>
                  <a:latin typeface="+mj-lt"/>
                </a:rPr>
                <a:t>projects</a:t>
              </a:r>
              <a:r>
                <a:rPr lang="de-AT" sz="1000" b="1" u="sng" dirty="0">
                  <a:solidFill>
                    <a:srgbClr val="007898"/>
                  </a:solidFill>
                  <a:latin typeface="+mj-lt"/>
                </a:rPr>
                <a:t>:</a:t>
              </a:r>
            </a:p>
            <a:p>
              <a:pPr algn="just" eaLnBrk="0" hangingPunct="0">
                <a:spcBef>
                  <a:spcPts val="600"/>
                </a:spcBef>
                <a:defRPr/>
              </a:pPr>
              <a:r>
                <a:rPr lang="de-AT" sz="900" dirty="0">
                  <a:solidFill>
                    <a:srgbClr val="000000"/>
                  </a:solidFill>
                  <a:latin typeface="+mj-lt"/>
                </a:rPr>
                <a:t>Austria Wien, Austrian Airlines, Austrian Research Center, AXA Nordstern Colonia, Böhler Schmiedetechnik, Böhler </a:t>
              </a:r>
              <a:r>
                <a:rPr lang="de-AT" sz="900" dirty="0" err="1">
                  <a:solidFill>
                    <a:srgbClr val="000000"/>
                  </a:solidFill>
                  <a:latin typeface="+mj-lt"/>
                </a:rPr>
                <a:t>Uddeholm</a:t>
              </a:r>
              <a:r>
                <a:rPr lang="de-AT" sz="900" dirty="0">
                  <a:solidFill>
                    <a:srgbClr val="000000"/>
                  </a:solidFill>
                  <a:latin typeface="+mj-lt"/>
                </a:rPr>
                <a:t>, IKEA, Education First Austria, Erste Bank, Boston Consulting Group, Hauswirth, Kapsch, KPMG, Lenzing, </a:t>
              </a:r>
              <a:r>
                <a:rPr lang="de-AT" sz="900" dirty="0" err="1">
                  <a:solidFill>
                    <a:srgbClr val="000000"/>
                  </a:solidFill>
                  <a:latin typeface="+mj-lt"/>
                </a:rPr>
                <a:t>Mobilkom</a:t>
              </a:r>
              <a:r>
                <a:rPr lang="de-AT" sz="900" dirty="0">
                  <a:solidFill>
                    <a:srgbClr val="000000"/>
                  </a:solidFill>
                  <a:latin typeface="+mj-lt"/>
                </a:rPr>
                <a:t>, NXP Sound Solutions, OMV, ÖBB, Österreichische Post, Österreichisches Controller-Institut, Palfinger, Philips, Roland Berger, Rosenbauer, Siemens, Telekom Austria, Unilever, Verbund AG, Volksbank AG, WKÖ</a:t>
              </a:r>
            </a:p>
          </p:txBody>
        </p:sp>
        <p:sp>
          <p:nvSpPr>
            <p:cNvPr id="18" name="Rectangle 28"/>
            <p:cNvSpPr>
              <a:spLocks noChangeArrowheads="1"/>
            </p:cNvSpPr>
            <p:nvPr/>
          </p:nvSpPr>
          <p:spPr bwMode="auto">
            <a:xfrm>
              <a:off x="385763" y="4081462"/>
              <a:ext cx="8289925" cy="360428"/>
            </a:xfrm>
            <a:prstGeom prst="rect">
              <a:avLst/>
            </a:prstGeom>
            <a:solidFill>
              <a:srgbClr val="007898"/>
            </a:solidFill>
            <a:ln w="12700">
              <a:solidFill>
                <a:schemeClr val="bg1">
                  <a:lumMod val="75000"/>
                </a:schemeClr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lIns="54000" tIns="54000" rIns="54000" bIns="54000" anchor="ctr"/>
            <a:lstStyle/>
            <a:p>
              <a:pPr algn="ctr" eaLnBrk="0" hangingPunct="0">
                <a:defRPr/>
              </a:pPr>
              <a:r>
                <a:rPr lang="de-DE" sz="1400" b="1" dirty="0" err="1">
                  <a:solidFill>
                    <a:schemeClr val="bg1"/>
                  </a:solidFill>
                  <a:latin typeface="+mj-lt"/>
                </a:rPr>
                <a:t>Examples</a:t>
              </a:r>
              <a:r>
                <a:rPr lang="de-DE" sz="1400" b="1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de-DE" sz="1400" b="1" dirty="0" err="1">
                  <a:solidFill>
                    <a:schemeClr val="bg1"/>
                  </a:solidFill>
                  <a:latin typeface="+mj-lt"/>
                </a:rPr>
                <a:t>of</a:t>
              </a:r>
              <a:r>
                <a:rPr lang="de-DE" sz="1400" b="1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de-DE" sz="1400" b="1" dirty="0" err="1">
                  <a:solidFill>
                    <a:schemeClr val="bg1"/>
                  </a:solidFill>
                  <a:latin typeface="+mj-lt"/>
                </a:rPr>
                <a:t>Past</a:t>
              </a:r>
              <a:r>
                <a:rPr lang="de-DE" sz="1400" b="1" dirty="0">
                  <a:solidFill>
                    <a:schemeClr val="bg1"/>
                  </a:solidFill>
                  <a:latin typeface="+mj-lt"/>
                </a:rPr>
                <a:t> Business Projects</a:t>
              </a:r>
            </a:p>
          </p:txBody>
        </p:sp>
      </p:grpSp>
      <p:pic>
        <p:nvPicPr>
          <p:cNvPr id="19" name="Grafik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2630" y="4021500"/>
            <a:ext cx="1166086" cy="360000"/>
          </a:xfrm>
          <a:prstGeom prst="rect">
            <a:avLst/>
          </a:prstGeom>
          <a:ln>
            <a:noFill/>
          </a:ln>
          <a:effectLst/>
        </p:spPr>
      </p:pic>
      <p:sp>
        <p:nvSpPr>
          <p:cNvPr id="20" name="Rectangle 20"/>
          <p:cNvSpPr>
            <a:spLocks noChangeArrowheads="1"/>
          </p:cNvSpPr>
          <p:nvPr/>
        </p:nvSpPr>
        <p:spPr bwMode="auto">
          <a:xfrm>
            <a:off x="456769" y="1149601"/>
            <a:ext cx="3960000" cy="216000"/>
          </a:xfrm>
          <a:prstGeom prst="rect">
            <a:avLst/>
          </a:prstGeom>
          <a:solidFill>
            <a:srgbClr val="007898"/>
          </a:solidFill>
          <a:ln w="12700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lIns="54000" tIns="54000" rIns="54000" bIns="54000" anchor="ctr"/>
          <a:lstStyle/>
          <a:p>
            <a:pPr algn="ctr" eaLnBrk="0" hangingPunct="0">
              <a:defRPr/>
            </a:pPr>
            <a:r>
              <a:rPr lang="en-US" sz="1200" b="1" dirty="0">
                <a:solidFill>
                  <a:schemeClr val="bg1"/>
                </a:solidFill>
                <a:latin typeface="+mj-lt"/>
              </a:rPr>
              <a:t>Application of Business Know-How</a:t>
            </a:r>
          </a:p>
        </p:txBody>
      </p:sp>
      <p:sp>
        <p:nvSpPr>
          <p:cNvPr id="21" name="Rectangle 21"/>
          <p:cNvSpPr>
            <a:spLocks noChangeArrowheads="1"/>
          </p:cNvSpPr>
          <p:nvPr/>
        </p:nvSpPr>
        <p:spPr bwMode="auto">
          <a:xfrm>
            <a:off x="460312" y="1420082"/>
            <a:ext cx="3960000" cy="1440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lIns="54000" tIns="54000" rIns="54000" bIns="54000"/>
          <a:lstStyle/>
          <a:p>
            <a:pPr marL="95250" indent="-95250" eaLnBrk="0" hangingPunct="0">
              <a:lnSpc>
                <a:spcPct val="110000"/>
              </a:lnSpc>
              <a:buFont typeface="Arial" pitchFamily="34" charset="0"/>
              <a:buChar char="•"/>
              <a:defRPr/>
            </a:pPr>
            <a:r>
              <a:rPr lang="de-DE" sz="1100" dirty="0">
                <a:solidFill>
                  <a:srgbClr val="000000"/>
                </a:solidFill>
                <a:latin typeface="+mj-lt"/>
              </a:rPr>
              <a:t>Business </a:t>
            </a:r>
            <a:r>
              <a:rPr lang="de-DE" sz="1100" dirty="0" err="1">
                <a:solidFill>
                  <a:srgbClr val="000000"/>
                </a:solidFill>
                <a:latin typeface="+mj-lt"/>
              </a:rPr>
              <a:t>projects</a:t>
            </a:r>
            <a:r>
              <a:rPr lang="de-DE" sz="1100" dirty="0">
                <a:solidFill>
                  <a:srgbClr val="000000"/>
                </a:solidFill>
                <a:latin typeface="+mj-lt"/>
              </a:rPr>
              <a:t> </a:t>
            </a:r>
            <a:r>
              <a:rPr lang="de-DE" sz="1100" dirty="0" err="1">
                <a:solidFill>
                  <a:srgbClr val="000000"/>
                </a:solidFill>
                <a:latin typeface="+mj-lt"/>
              </a:rPr>
              <a:t>address</a:t>
            </a:r>
            <a:r>
              <a:rPr lang="de-DE" sz="1100" dirty="0">
                <a:solidFill>
                  <a:srgbClr val="000000"/>
                </a:solidFill>
                <a:latin typeface="+mj-lt"/>
              </a:rPr>
              <a:t> </a:t>
            </a:r>
            <a:r>
              <a:rPr lang="de-DE" sz="1100" dirty="0" err="1">
                <a:solidFill>
                  <a:srgbClr val="000000"/>
                </a:solidFill>
                <a:latin typeface="+mj-lt"/>
              </a:rPr>
              <a:t>current</a:t>
            </a:r>
            <a:r>
              <a:rPr lang="de-DE" sz="1100" dirty="0">
                <a:solidFill>
                  <a:srgbClr val="000000"/>
                </a:solidFill>
                <a:latin typeface="+mj-lt"/>
              </a:rPr>
              <a:t> </a:t>
            </a:r>
            <a:r>
              <a:rPr lang="de-DE" sz="1100" dirty="0" err="1">
                <a:solidFill>
                  <a:srgbClr val="000000"/>
                </a:solidFill>
                <a:latin typeface="+mj-lt"/>
              </a:rPr>
              <a:t>challenges</a:t>
            </a:r>
            <a:r>
              <a:rPr lang="de-DE" sz="1100" dirty="0">
                <a:solidFill>
                  <a:srgbClr val="000000"/>
                </a:solidFill>
                <a:latin typeface="+mj-lt"/>
              </a:rPr>
              <a:t> in </a:t>
            </a:r>
            <a:r>
              <a:rPr lang="de-DE" sz="1100" dirty="0" err="1">
                <a:solidFill>
                  <a:srgbClr val="000000"/>
                </a:solidFill>
                <a:latin typeface="+mj-lt"/>
              </a:rPr>
              <a:t>practices</a:t>
            </a:r>
            <a:r>
              <a:rPr lang="de-DE" sz="1100" dirty="0">
                <a:solidFill>
                  <a:srgbClr val="000000"/>
                </a:solidFill>
                <a:latin typeface="+mj-lt"/>
              </a:rPr>
              <a:t> (e.g., </a:t>
            </a:r>
            <a:r>
              <a:rPr lang="de-DE" sz="1100" dirty="0" err="1">
                <a:solidFill>
                  <a:srgbClr val="000000"/>
                </a:solidFill>
                <a:latin typeface="+mj-lt"/>
              </a:rPr>
              <a:t>stakeholder</a:t>
            </a:r>
            <a:r>
              <a:rPr lang="de-DE" sz="1100" dirty="0">
                <a:solidFill>
                  <a:srgbClr val="000000"/>
                </a:solidFill>
                <a:latin typeface="+mj-lt"/>
              </a:rPr>
              <a:t> </a:t>
            </a:r>
            <a:r>
              <a:rPr lang="de-DE" sz="1100" dirty="0" err="1">
                <a:solidFill>
                  <a:srgbClr val="000000"/>
                </a:solidFill>
                <a:latin typeface="+mj-lt"/>
              </a:rPr>
              <a:t>management</a:t>
            </a:r>
            <a:r>
              <a:rPr lang="de-DE" sz="1100" dirty="0">
                <a:solidFill>
                  <a:srgbClr val="000000"/>
                </a:solidFill>
                <a:latin typeface="+mj-lt"/>
              </a:rPr>
              <a:t>, </a:t>
            </a:r>
            <a:r>
              <a:rPr lang="de-DE" sz="1100" dirty="0" err="1">
                <a:solidFill>
                  <a:srgbClr val="000000"/>
                </a:solidFill>
                <a:latin typeface="+mj-lt"/>
              </a:rPr>
              <a:t>performance</a:t>
            </a:r>
            <a:r>
              <a:rPr lang="de-DE" sz="1100" dirty="0">
                <a:solidFill>
                  <a:srgbClr val="000000"/>
                </a:solidFill>
                <a:latin typeface="+mj-lt"/>
              </a:rPr>
              <a:t> </a:t>
            </a:r>
            <a:r>
              <a:rPr lang="de-DE" sz="1100" dirty="0" err="1">
                <a:solidFill>
                  <a:srgbClr val="000000"/>
                </a:solidFill>
                <a:latin typeface="+mj-lt"/>
              </a:rPr>
              <a:t>management</a:t>
            </a:r>
            <a:r>
              <a:rPr lang="de-DE" sz="1100" dirty="0">
                <a:solidFill>
                  <a:srgbClr val="000000"/>
                </a:solidFill>
                <a:latin typeface="+mj-lt"/>
              </a:rPr>
              <a:t>, </a:t>
            </a:r>
            <a:r>
              <a:rPr lang="de-DE" sz="1100" dirty="0" err="1">
                <a:solidFill>
                  <a:srgbClr val="000000"/>
                </a:solidFill>
                <a:latin typeface="+mj-lt"/>
              </a:rPr>
              <a:t>risk</a:t>
            </a:r>
            <a:r>
              <a:rPr lang="de-DE" sz="1100" dirty="0">
                <a:solidFill>
                  <a:srgbClr val="000000"/>
                </a:solidFill>
                <a:latin typeface="+mj-lt"/>
              </a:rPr>
              <a:t> </a:t>
            </a:r>
            <a:r>
              <a:rPr lang="de-DE" sz="1100" dirty="0" err="1">
                <a:solidFill>
                  <a:srgbClr val="000000"/>
                </a:solidFill>
                <a:latin typeface="+mj-lt"/>
              </a:rPr>
              <a:t>management</a:t>
            </a:r>
            <a:r>
              <a:rPr lang="de-DE" sz="1100" dirty="0">
                <a:solidFill>
                  <a:srgbClr val="000000"/>
                </a:solidFill>
                <a:latin typeface="+mj-lt"/>
              </a:rPr>
              <a:t>, </a:t>
            </a:r>
            <a:r>
              <a:rPr lang="de-DE" sz="1100" dirty="0" err="1">
                <a:solidFill>
                  <a:srgbClr val="000000"/>
                </a:solidFill>
                <a:latin typeface="+mj-lt"/>
              </a:rPr>
              <a:t>corporate</a:t>
            </a:r>
            <a:r>
              <a:rPr lang="de-DE" sz="1100" dirty="0">
                <a:solidFill>
                  <a:srgbClr val="000000"/>
                </a:solidFill>
                <a:latin typeface="+mj-lt"/>
              </a:rPr>
              <a:t> </a:t>
            </a:r>
            <a:r>
              <a:rPr lang="de-DE" sz="1100" dirty="0" err="1">
                <a:solidFill>
                  <a:srgbClr val="000000"/>
                </a:solidFill>
                <a:latin typeface="+mj-lt"/>
              </a:rPr>
              <a:t>governance</a:t>
            </a:r>
            <a:r>
              <a:rPr lang="de-DE" sz="1100" dirty="0">
                <a:solidFill>
                  <a:srgbClr val="000000"/>
                </a:solidFill>
                <a:latin typeface="+mj-lt"/>
              </a:rPr>
              <a:t>)</a:t>
            </a:r>
          </a:p>
          <a:p>
            <a:pPr marL="95250" indent="-95250" eaLnBrk="0" hangingPunct="0">
              <a:lnSpc>
                <a:spcPct val="110000"/>
              </a:lnSpc>
              <a:buFont typeface="Arial" pitchFamily="34" charset="0"/>
              <a:buChar char="•"/>
              <a:defRPr/>
            </a:pPr>
            <a:r>
              <a:rPr lang="de-DE" sz="1100" dirty="0">
                <a:solidFill>
                  <a:srgbClr val="000000"/>
                </a:solidFill>
                <a:latin typeface="+mj-lt"/>
              </a:rPr>
              <a:t>This </a:t>
            </a:r>
            <a:r>
              <a:rPr lang="de-DE" sz="1100" dirty="0" err="1">
                <a:solidFill>
                  <a:srgbClr val="000000"/>
                </a:solidFill>
                <a:latin typeface="+mj-lt"/>
              </a:rPr>
              <a:t>allows</a:t>
            </a:r>
            <a:r>
              <a:rPr lang="de-DE" sz="1100" dirty="0">
                <a:solidFill>
                  <a:srgbClr val="000000"/>
                </a:solidFill>
                <a:latin typeface="+mj-lt"/>
              </a:rPr>
              <a:t> </a:t>
            </a:r>
            <a:r>
              <a:rPr lang="de-DE" sz="1100" dirty="0" err="1">
                <a:solidFill>
                  <a:srgbClr val="000000"/>
                </a:solidFill>
                <a:latin typeface="+mj-lt"/>
              </a:rPr>
              <a:t>for</a:t>
            </a:r>
            <a:r>
              <a:rPr lang="de-DE" sz="1100" dirty="0">
                <a:solidFill>
                  <a:srgbClr val="000000"/>
                </a:solidFill>
                <a:latin typeface="+mj-lt"/>
              </a:rPr>
              <a:t> a </a:t>
            </a:r>
            <a:r>
              <a:rPr lang="de-DE" sz="1100" dirty="0" err="1">
                <a:solidFill>
                  <a:srgbClr val="000000"/>
                </a:solidFill>
                <a:latin typeface="+mj-lt"/>
              </a:rPr>
              <a:t>transfer</a:t>
            </a:r>
            <a:r>
              <a:rPr lang="de-DE" sz="1100" dirty="0">
                <a:solidFill>
                  <a:srgbClr val="000000"/>
                </a:solidFill>
                <a:latin typeface="+mj-lt"/>
              </a:rPr>
              <a:t> </a:t>
            </a:r>
            <a:r>
              <a:rPr lang="de-DE" sz="1100" dirty="0" err="1">
                <a:solidFill>
                  <a:srgbClr val="000000"/>
                </a:solidFill>
                <a:latin typeface="+mj-lt"/>
              </a:rPr>
              <a:t>of</a:t>
            </a:r>
            <a:r>
              <a:rPr lang="de-DE" sz="1100" dirty="0">
                <a:solidFill>
                  <a:srgbClr val="000000"/>
                </a:solidFill>
                <a:latin typeface="+mj-lt"/>
              </a:rPr>
              <a:t> </a:t>
            </a:r>
            <a:r>
              <a:rPr lang="de-DE" sz="1100" dirty="0" err="1">
                <a:solidFill>
                  <a:srgbClr val="000000"/>
                </a:solidFill>
                <a:latin typeface="+mj-lt"/>
              </a:rPr>
              <a:t>know-how</a:t>
            </a:r>
            <a:r>
              <a:rPr lang="de-DE" sz="1100" dirty="0">
                <a:solidFill>
                  <a:srgbClr val="000000"/>
                </a:solidFill>
                <a:latin typeface="+mj-lt"/>
              </a:rPr>
              <a:t> </a:t>
            </a:r>
            <a:r>
              <a:rPr lang="de-DE" sz="1100" dirty="0" err="1">
                <a:solidFill>
                  <a:srgbClr val="000000"/>
                </a:solidFill>
                <a:latin typeface="+mj-lt"/>
              </a:rPr>
              <a:t>between</a:t>
            </a:r>
            <a:r>
              <a:rPr lang="de-DE" sz="1100" dirty="0">
                <a:solidFill>
                  <a:srgbClr val="000000"/>
                </a:solidFill>
                <a:latin typeface="+mj-lt"/>
              </a:rPr>
              <a:t> </a:t>
            </a:r>
            <a:r>
              <a:rPr lang="de-DE" sz="1100" dirty="0" err="1">
                <a:solidFill>
                  <a:srgbClr val="000000"/>
                </a:solidFill>
                <a:latin typeface="+mj-lt"/>
              </a:rPr>
              <a:t>science</a:t>
            </a:r>
            <a:r>
              <a:rPr lang="de-DE" sz="1100" dirty="0">
                <a:solidFill>
                  <a:srgbClr val="000000"/>
                </a:solidFill>
                <a:latin typeface="+mj-lt"/>
              </a:rPr>
              <a:t> </a:t>
            </a:r>
            <a:r>
              <a:rPr lang="de-DE" sz="1100" dirty="0" err="1">
                <a:solidFill>
                  <a:srgbClr val="000000"/>
                </a:solidFill>
                <a:latin typeface="+mj-lt"/>
              </a:rPr>
              <a:t>and</a:t>
            </a:r>
            <a:r>
              <a:rPr lang="de-DE" sz="1100" dirty="0">
                <a:solidFill>
                  <a:srgbClr val="000000"/>
                </a:solidFill>
                <a:latin typeface="+mj-lt"/>
              </a:rPr>
              <a:t> </a:t>
            </a:r>
            <a:r>
              <a:rPr lang="de-DE" sz="1100" dirty="0" err="1">
                <a:solidFill>
                  <a:srgbClr val="000000"/>
                </a:solidFill>
                <a:latin typeface="+mj-lt"/>
              </a:rPr>
              <a:t>practice</a:t>
            </a:r>
            <a:endParaRPr lang="de-DE" sz="1100" dirty="0">
              <a:solidFill>
                <a:srgbClr val="000000"/>
              </a:solidFill>
              <a:latin typeface="+mj-lt"/>
            </a:endParaRPr>
          </a:p>
          <a:p>
            <a:pPr marL="95250" indent="-95250" eaLnBrk="0" hangingPunct="0">
              <a:lnSpc>
                <a:spcPct val="110000"/>
              </a:lnSpc>
              <a:buFont typeface="Arial" pitchFamily="34" charset="0"/>
              <a:buChar char="•"/>
              <a:defRPr/>
            </a:pPr>
            <a:r>
              <a:rPr lang="de-DE" sz="1100" dirty="0">
                <a:solidFill>
                  <a:srgbClr val="000000"/>
                </a:solidFill>
                <a:latin typeface="+mj-lt"/>
              </a:rPr>
              <a:t>Hands-on </a:t>
            </a:r>
            <a:r>
              <a:rPr lang="de-DE" sz="1100" dirty="0" err="1">
                <a:solidFill>
                  <a:srgbClr val="000000"/>
                </a:solidFill>
                <a:latin typeface="+mj-lt"/>
              </a:rPr>
              <a:t>coordination</a:t>
            </a:r>
            <a:r>
              <a:rPr lang="de-DE" sz="1100" dirty="0">
                <a:solidFill>
                  <a:srgbClr val="000000"/>
                </a:solidFill>
                <a:latin typeface="+mj-lt"/>
              </a:rPr>
              <a:t> </a:t>
            </a:r>
            <a:r>
              <a:rPr lang="de-DE" sz="1100" dirty="0" err="1">
                <a:solidFill>
                  <a:srgbClr val="000000"/>
                </a:solidFill>
                <a:latin typeface="+mj-lt"/>
              </a:rPr>
              <a:t>and</a:t>
            </a:r>
            <a:r>
              <a:rPr lang="de-DE" sz="1100" dirty="0">
                <a:solidFill>
                  <a:srgbClr val="000000"/>
                </a:solidFill>
                <a:latin typeface="+mj-lt"/>
              </a:rPr>
              <a:t> </a:t>
            </a:r>
            <a:r>
              <a:rPr lang="de-DE" sz="1100" dirty="0" err="1">
                <a:solidFill>
                  <a:srgbClr val="000000"/>
                </a:solidFill>
                <a:latin typeface="+mj-lt"/>
              </a:rPr>
              <a:t>planning</a:t>
            </a:r>
            <a:r>
              <a:rPr lang="de-DE" sz="1100" dirty="0">
                <a:solidFill>
                  <a:srgbClr val="000000"/>
                </a:solidFill>
                <a:latin typeface="+mj-lt"/>
              </a:rPr>
              <a:t> </a:t>
            </a:r>
            <a:r>
              <a:rPr lang="de-DE" sz="1100" dirty="0" err="1">
                <a:solidFill>
                  <a:srgbClr val="000000"/>
                </a:solidFill>
                <a:latin typeface="+mj-lt"/>
              </a:rPr>
              <a:t>of</a:t>
            </a:r>
            <a:r>
              <a:rPr lang="de-DE" sz="1100" dirty="0">
                <a:solidFill>
                  <a:srgbClr val="000000"/>
                </a:solidFill>
                <a:latin typeface="+mj-lt"/>
              </a:rPr>
              <a:t> a </a:t>
            </a:r>
            <a:r>
              <a:rPr lang="de-DE" sz="1100" dirty="0" err="1">
                <a:solidFill>
                  <a:srgbClr val="000000"/>
                </a:solidFill>
                <a:latin typeface="+mj-lt"/>
              </a:rPr>
              <a:t>business</a:t>
            </a:r>
            <a:r>
              <a:rPr lang="de-DE" sz="1100" dirty="0">
                <a:solidFill>
                  <a:srgbClr val="000000"/>
                </a:solidFill>
                <a:latin typeface="+mj-lt"/>
              </a:rPr>
              <a:t> </a:t>
            </a:r>
            <a:r>
              <a:rPr lang="de-DE" sz="1100" dirty="0" err="1">
                <a:solidFill>
                  <a:srgbClr val="000000"/>
                </a:solidFill>
                <a:latin typeface="+mj-lt"/>
              </a:rPr>
              <a:t>project</a:t>
            </a:r>
            <a:r>
              <a:rPr lang="de-DE" sz="1100" dirty="0">
                <a:solidFill>
                  <a:srgbClr val="000000"/>
                </a:solidFill>
                <a:latin typeface="+mj-lt"/>
              </a:rPr>
              <a:t> </a:t>
            </a:r>
            <a:r>
              <a:rPr lang="de-DE" sz="1100" dirty="0" err="1">
                <a:solidFill>
                  <a:srgbClr val="000000"/>
                </a:solidFill>
                <a:latin typeface="+mj-lt"/>
              </a:rPr>
              <a:t>as</a:t>
            </a:r>
            <a:r>
              <a:rPr lang="de-DE" sz="1100" dirty="0">
                <a:solidFill>
                  <a:srgbClr val="000000"/>
                </a:solidFill>
                <a:latin typeface="+mj-lt"/>
              </a:rPr>
              <a:t> an </a:t>
            </a:r>
            <a:r>
              <a:rPr lang="de-DE" sz="1100" dirty="0" err="1">
                <a:solidFill>
                  <a:srgbClr val="000000"/>
                </a:solidFill>
                <a:latin typeface="+mj-lt"/>
              </a:rPr>
              <a:t>important</a:t>
            </a:r>
            <a:r>
              <a:rPr lang="de-DE" sz="1100" dirty="0">
                <a:solidFill>
                  <a:srgbClr val="000000"/>
                </a:solidFill>
                <a:latin typeface="+mj-lt"/>
              </a:rPr>
              <a:t> </a:t>
            </a:r>
            <a:r>
              <a:rPr lang="de-DE" sz="1100" dirty="0" err="1">
                <a:solidFill>
                  <a:srgbClr val="000000"/>
                </a:solidFill>
                <a:latin typeface="+mj-lt"/>
              </a:rPr>
              <a:t>skill</a:t>
            </a:r>
            <a:r>
              <a:rPr lang="de-DE" sz="1100" dirty="0">
                <a:solidFill>
                  <a:srgbClr val="000000"/>
                </a:solidFill>
                <a:latin typeface="+mj-lt"/>
              </a:rPr>
              <a:t> </a:t>
            </a:r>
            <a:r>
              <a:rPr lang="de-DE" sz="1100" dirty="0" err="1">
                <a:solidFill>
                  <a:srgbClr val="000000"/>
                </a:solidFill>
                <a:latin typeface="+mj-lt"/>
              </a:rPr>
              <a:t>for</a:t>
            </a:r>
            <a:r>
              <a:rPr lang="de-DE" sz="1100" dirty="0">
                <a:solidFill>
                  <a:srgbClr val="000000"/>
                </a:solidFill>
                <a:latin typeface="+mj-lt"/>
              </a:rPr>
              <a:t> </a:t>
            </a:r>
            <a:r>
              <a:rPr lang="de-DE" sz="1100" dirty="0" err="1">
                <a:solidFill>
                  <a:srgbClr val="000000"/>
                </a:solidFill>
                <a:latin typeface="+mj-lt"/>
              </a:rPr>
              <a:t>students</a:t>
            </a:r>
            <a:endParaRPr lang="de-DE" sz="11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22" name="Rectangle 22"/>
          <p:cNvSpPr>
            <a:spLocks noChangeArrowheads="1"/>
          </p:cNvSpPr>
          <p:nvPr/>
        </p:nvSpPr>
        <p:spPr bwMode="auto">
          <a:xfrm>
            <a:off x="4643437" y="1138634"/>
            <a:ext cx="3960000" cy="216000"/>
          </a:xfrm>
          <a:prstGeom prst="rect">
            <a:avLst/>
          </a:prstGeom>
          <a:solidFill>
            <a:srgbClr val="007898"/>
          </a:solidFill>
          <a:ln w="12700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lIns="54000" tIns="54000" rIns="54000" bIns="54000" anchor="ctr"/>
          <a:lstStyle/>
          <a:p>
            <a:pPr algn="ctr" eaLnBrk="0" hangingPunct="0">
              <a:defRPr/>
            </a:pPr>
            <a:r>
              <a:rPr lang="de-AT" sz="1200" b="1" dirty="0">
                <a:solidFill>
                  <a:schemeClr val="bg1"/>
                </a:solidFill>
                <a:latin typeface="+mj-lt"/>
              </a:rPr>
              <a:t>Development </a:t>
            </a:r>
            <a:r>
              <a:rPr lang="de-AT" sz="1200" b="1" dirty="0" err="1">
                <a:solidFill>
                  <a:schemeClr val="bg1"/>
                </a:solidFill>
                <a:latin typeface="+mj-lt"/>
              </a:rPr>
              <a:t>of</a:t>
            </a:r>
            <a:r>
              <a:rPr lang="de-AT" sz="1200" b="1" dirty="0">
                <a:solidFill>
                  <a:schemeClr val="bg1"/>
                </a:solidFill>
                <a:latin typeface="+mj-lt"/>
              </a:rPr>
              <a:t> Soft Skills</a:t>
            </a:r>
            <a:endParaRPr lang="en-US" sz="12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3" name="Rectangle 23"/>
          <p:cNvSpPr>
            <a:spLocks noChangeArrowheads="1"/>
          </p:cNvSpPr>
          <p:nvPr/>
        </p:nvSpPr>
        <p:spPr bwMode="auto">
          <a:xfrm>
            <a:off x="4643438" y="1417070"/>
            <a:ext cx="3960000" cy="1440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lIns="54000" tIns="54000" rIns="54000" bIns="54000"/>
          <a:lstStyle/>
          <a:p>
            <a:pPr eaLnBrk="0" hangingPunct="0">
              <a:lnSpc>
                <a:spcPct val="110000"/>
              </a:lnSpc>
              <a:defRPr/>
            </a:pPr>
            <a:endParaRPr lang="de-DE" sz="1000" b="1" dirty="0">
              <a:solidFill>
                <a:srgbClr val="000000"/>
              </a:solidFill>
              <a:latin typeface="+mj-lt"/>
            </a:endParaRPr>
          </a:p>
          <a:p>
            <a:pPr marL="95250" indent="-95250" eaLnBrk="0" hangingPunct="0">
              <a:lnSpc>
                <a:spcPct val="110000"/>
              </a:lnSpc>
              <a:buFont typeface="Arial" pitchFamily="34" charset="0"/>
              <a:buChar char="•"/>
              <a:defRPr/>
            </a:pPr>
            <a:r>
              <a:rPr lang="de-DE" sz="1100" dirty="0" err="1">
                <a:solidFill>
                  <a:srgbClr val="000000"/>
                </a:solidFill>
                <a:latin typeface="+mj-lt"/>
              </a:rPr>
              <a:t>Presentation</a:t>
            </a:r>
            <a:r>
              <a:rPr lang="de-DE" sz="1100" dirty="0">
                <a:solidFill>
                  <a:srgbClr val="000000"/>
                </a:solidFill>
                <a:latin typeface="+mj-lt"/>
              </a:rPr>
              <a:t> </a:t>
            </a:r>
            <a:r>
              <a:rPr lang="de-DE" sz="1100" dirty="0" err="1">
                <a:solidFill>
                  <a:srgbClr val="000000"/>
                </a:solidFill>
                <a:latin typeface="+mj-lt"/>
              </a:rPr>
              <a:t>skills</a:t>
            </a:r>
            <a:r>
              <a:rPr lang="de-DE" sz="1100" dirty="0">
                <a:solidFill>
                  <a:srgbClr val="000000"/>
                </a:solidFill>
                <a:latin typeface="+mj-lt"/>
              </a:rPr>
              <a:t> – Interim </a:t>
            </a:r>
            <a:r>
              <a:rPr lang="de-DE" sz="1100" dirty="0" err="1">
                <a:solidFill>
                  <a:srgbClr val="000000"/>
                </a:solidFill>
                <a:latin typeface="+mj-lt"/>
              </a:rPr>
              <a:t>and</a:t>
            </a:r>
            <a:r>
              <a:rPr lang="de-DE" sz="1100" dirty="0">
                <a:solidFill>
                  <a:srgbClr val="000000"/>
                </a:solidFill>
                <a:latin typeface="+mj-lt"/>
              </a:rPr>
              <a:t> final </a:t>
            </a:r>
            <a:r>
              <a:rPr lang="de-DE" sz="1100" dirty="0" err="1">
                <a:solidFill>
                  <a:srgbClr val="000000"/>
                </a:solidFill>
                <a:latin typeface="+mj-lt"/>
              </a:rPr>
              <a:t>presentations</a:t>
            </a:r>
            <a:r>
              <a:rPr lang="de-DE" sz="1100" dirty="0">
                <a:solidFill>
                  <a:srgbClr val="000000"/>
                </a:solidFill>
                <a:latin typeface="+mj-lt"/>
              </a:rPr>
              <a:t> in front </a:t>
            </a:r>
            <a:r>
              <a:rPr lang="de-DE" sz="1100" dirty="0" err="1">
                <a:solidFill>
                  <a:srgbClr val="000000"/>
                </a:solidFill>
                <a:latin typeface="+mj-lt"/>
              </a:rPr>
              <a:t>of</a:t>
            </a:r>
            <a:r>
              <a:rPr lang="de-DE" sz="1100" dirty="0">
                <a:solidFill>
                  <a:srgbClr val="000000"/>
                </a:solidFill>
                <a:latin typeface="+mj-lt"/>
              </a:rPr>
              <a:t> high-ranking </a:t>
            </a:r>
            <a:r>
              <a:rPr lang="de-DE" sz="1100" dirty="0" err="1">
                <a:solidFill>
                  <a:srgbClr val="000000"/>
                </a:solidFill>
                <a:latin typeface="+mj-lt"/>
              </a:rPr>
              <a:t>company</a:t>
            </a:r>
            <a:r>
              <a:rPr lang="de-DE" sz="1100" dirty="0">
                <a:solidFill>
                  <a:srgbClr val="000000"/>
                </a:solidFill>
                <a:latin typeface="+mj-lt"/>
              </a:rPr>
              <a:t> </a:t>
            </a:r>
            <a:r>
              <a:rPr lang="de-DE" sz="1100" dirty="0" err="1">
                <a:solidFill>
                  <a:srgbClr val="000000"/>
                </a:solidFill>
                <a:latin typeface="+mj-lt"/>
              </a:rPr>
              <a:t>representatives</a:t>
            </a:r>
            <a:endParaRPr lang="de-DE" sz="1100" dirty="0">
              <a:solidFill>
                <a:srgbClr val="000000"/>
              </a:solidFill>
              <a:latin typeface="+mj-lt"/>
            </a:endParaRPr>
          </a:p>
          <a:p>
            <a:pPr marL="95250" indent="-95250" eaLnBrk="0" hangingPunct="0">
              <a:lnSpc>
                <a:spcPct val="110000"/>
              </a:lnSpc>
              <a:buFont typeface="Arial" pitchFamily="34" charset="0"/>
              <a:buChar char="•"/>
              <a:defRPr/>
            </a:pPr>
            <a:r>
              <a:rPr lang="de-AT" sz="1100" dirty="0">
                <a:solidFill>
                  <a:srgbClr val="000000"/>
                </a:solidFill>
                <a:latin typeface="+mj-lt"/>
              </a:rPr>
              <a:t>Business </a:t>
            </a:r>
            <a:r>
              <a:rPr lang="de-AT" sz="1100" dirty="0" err="1">
                <a:solidFill>
                  <a:srgbClr val="000000"/>
                </a:solidFill>
                <a:latin typeface="+mj-lt"/>
              </a:rPr>
              <a:t>projects</a:t>
            </a:r>
            <a:r>
              <a:rPr lang="de-AT" sz="1100" dirty="0">
                <a:solidFill>
                  <a:srgbClr val="000000"/>
                </a:solidFill>
                <a:latin typeface="+mj-lt"/>
              </a:rPr>
              <a:t> </a:t>
            </a:r>
            <a:r>
              <a:rPr lang="de-AT" sz="1100" dirty="0" err="1">
                <a:solidFill>
                  <a:srgbClr val="000000"/>
                </a:solidFill>
                <a:latin typeface="+mj-lt"/>
              </a:rPr>
              <a:t>challenge</a:t>
            </a:r>
            <a:r>
              <a:rPr lang="de-AT" sz="1100" dirty="0">
                <a:solidFill>
                  <a:srgbClr val="000000"/>
                </a:solidFill>
                <a:latin typeface="+mj-lt"/>
              </a:rPr>
              <a:t> students in </a:t>
            </a:r>
            <a:r>
              <a:rPr lang="de-AT" sz="1100" dirty="0" err="1">
                <a:solidFill>
                  <a:srgbClr val="000000"/>
                </a:solidFill>
                <a:latin typeface="+mj-lt"/>
              </a:rPr>
              <a:t>terms</a:t>
            </a:r>
            <a:r>
              <a:rPr lang="de-AT" sz="1100" dirty="0">
                <a:solidFill>
                  <a:srgbClr val="000000"/>
                </a:solidFill>
                <a:latin typeface="+mj-lt"/>
              </a:rPr>
              <a:t> of </a:t>
            </a:r>
            <a:r>
              <a:rPr lang="de-AT" sz="1100" dirty="0" err="1">
                <a:solidFill>
                  <a:srgbClr val="000000"/>
                </a:solidFill>
                <a:latin typeface="+mj-lt"/>
              </a:rPr>
              <a:t>team</a:t>
            </a:r>
            <a:r>
              <a:rPr lang="de-AT" sz="1100" dirty="0">
                <a:solidFill>
                  <a:srgbClr val="000000"/>
                </a:solidFill>
                <a:latin typeface="+mj-lt"/>
              </a:rPr>
              <a:t> </a:t>
            </a:r>
            <a:r>
              <a:rPr lang="de-AT" sz="1100" dirty="0" err="1">
                <a:solidFill>
                  <a:srgbClr val="000000"/>
                </a:solidFill>
                <a:latin typeface="+mj-lt"/>
              </a:rPr>
              <a:t>dynamics</a:t>
            </a:r>
            <a:r>
              <a:rPr lang="de-AT" sz="1100" dirty="0">
                <a:solidFill>
                  <a:srgbClr val="000000"/>
                </a:solidFill>
                <a:latin typeface="+mj-lt"/>
              </a:rPr>
              <a:t>, </a:t>
            </a:r>
            <a:r>
              <a:rPr lang="de-AT" sz="1100" dirty="0" err="1">
                <a:solidFill>
                  <a:srgbClr val="000000"/>
                </a:solidFill>
                <a:latin typeface="+mj-lt"/>
              </a:rPr>
              <a:t>leadership</a:t>
            </a:r>
            <a:r>
              <a:rPr lang="de-AT" sz="1100" dirty="0">
                <a:solidFill>
                  <a:srgbClr val="000000"/>
                </a:solidFill>
                <a:latin typeface="+mj-lt"/>
              </a:rPr>
              <a:t> and </a:t>
            </a:r>
            <a:r>
              <a:rPr lang="de-AT" sz="1100" dirty="0" err="1">
                <a:solidFill>
                  <a:srgbClr val="000000"/>
                </a:solidFill>
                <a:latin typeface="+mj-lt"/>
              </a:rPr>
              <a:t>communication</a:t>
            </a:r>
            <a:r>
              <a:rPr lang="de-AT" sz="1100" dirty="0">
                <a:solidFill>
                  <a:srgbClr val="000000"/>
                </a:solidFill>
                <a:latin typeface="+mj-lt"/>
              </a:rPr>
              <a:t> </a:t>
            </a:r>
            <a:r>
              <a:rPr lang="de-AT" sz="1100" dirty="0" err="1">
                <a:solidFill>
                  <a:srgbClr val="000000"/>
                </a:solidFill>
                <a:latin typeface="+mj-lt"/>
              </a:rPr>
              <a:t>processes</a:t>
            </a:r>
            <a:endParaRPr lang="de-AT" sz="11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24" name="AutoShape 33"/>
          <p:cNvSpPr>
            <a:spLocks noChangeArrowheads="1"/>
          </p:cNvSpPr>
          <p:nvPr/>
        </p:nvSpPr>
        <p:spPr bwMode="auto">
          <a:xfrm flipV="1">
            <a:off x="4727575" y="2933700"/>
            <a:ext cx="3881438" cy="128587"/>
          </a:xfrm>
          <a:prstGeom prst="triangle">
            <a:avLst>
              <a:gd name="adj" fmla="val 50000"/>
            </a:avLst>
          </a:prstGeom>
          <a:solidFill>
            <a:srgbClr val="007898"/>
          </a:solidFill>
          <a:ln w="12700">
            <a:solidFill>
              <a:schemeClr val="bg1">
                <a:lumMod val="75000"/>
              </a:schemeClr>
            </a:solidFill>
            <a:miter lim="800000"/>
            <a:headEnd/>
            <a:tailEnd type="none" w="sm" len="lg"/>
          </a:ln>
          <a:effectLst/>
        </p:spPr>
        <p:txBody>
          <a:bodyPr rot="10800000" wrap="none" anchor="ctr"/>
          <a:lstStyle/>
          <a:p>
            <a:pPr algn="ctr" eaLnBrk="0" hangingPunct="0">
              <a:defRPr/>
            </a:pPr>
            <a:endParaRPr lang="de-DE" sz="1000" b="1">
              <a:solidFill>
                <a:srgbClr val="004185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</p:txBody>
      </p:sp>
      <p:sp>
        <p:nvSpPr>
          <p:cNvPr id="25" name="AutoShape 33"/>
          <p:cNvSpPr>
            <a:spLocks noChangeArrowheads="1"/>
          </p:cNvSpPr>
          <p:nvPr/>
        </p:nvSpPr>
        <p:spPr bwMode="auto">
          <a:xfrm flipV="1">
            <a:off x="538165" y="2933700"/>
            <a:ext cx="3881437" cy="128587"/>
          </a:xfrm>
          <a:prstGeom prst="triangle">
            <a:avLst>
              <a:gd name="adj" fmla="val 50000"/>
            </a:avLst>
          </a:prstGeom>
          <a:solidFill>
            <a:srgbClr val="007898"/>
          </a:solidFill>
          <a:ln w="12700">
            <a:solidFill>
              <a:schemeClr val="bg1">
                <a:lumMod val="75000"/>
              </a:schemeClr>
            </a:solidFill>
            <a:miter lim="800000"/>
            <a:headEnd/>
            <a:tailEnd type="none" w="sm" len="lg"/>
          </a:ln>
          <a:effectLst/>
        </p:spPr>
        <p:txBody>
          <a:bodyPr rot="10800000" wrap="none" anchor="ctr"/>
          <a:lstStyle/>
          <a:p>
            <a:pPr algn="ctr" eaLnBrk="0" hangingPunct="0">
              <a:defRPr/>
            </a:pPr>
            <a:endParaRPr lang="de-DE" sz="1000" b="1">
              <a:solidFill>
                <a:srgbClr val="004185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</p:txBody>
      </p:sp>
      <p:sp>
        <p:nvSpPr>
          <p:cNvPr id="26" name="Text Box 27"/>
          <p:cNvSpPr txBox="1">
            <a:spLocks noChangeArrowheads="1"/>
          </p:cNvSpPr>
          <p:nvPr/>
        </p:nvSpPr>
        <p:spPr bwMode="auto">
          <a:xfrm>
            <a:off x="564769" y="3452224"/>
            <a:ext cx="3852000" cy="579262"/>
          </a:xfrm>
          <a:prstGeom prst="rect">
            <a:avLst/>
          </a:prstGeom>
          <a:noFill/>
          <a:ln w="12700">
            <a:noFill/>
            <a:miter lim="800000"/>
            <a:headEnd/>
            <a:tailEnd type="none" w="sm" len="lg"/>
          </a:ln>
        </p:spPr>
        <p:txBody>
          <a:bodyPr wrap="square" lIns="90000" tIns="46800" rIns="90000" bIns="46800" anchor="ctr">
            <a:spAutoFit/>
          </a:bodyPr>
          <a:lstStyle>
            <a:defPPr>
              <a:defRPr lang="de-DE"/>
            </a:defPPr>
            <a:lvl1pPr algn="ctr" eaLnBrk="0" hangingPunct="0">
              <a:spcBef>
                <a:spcPct val="50000"/>
              </a:spcBef>
              <a:defRPr sz="900" b="1">
                <a:solidFill>
                  <a:srgbClr val="004185"/>
                </a:solidFill>
                <a:latin typeface="Verdana" pitchFamily="34" charset="0"/>
              </a:defRPr>
            </a:lvl1pPr>
          </a:lstStyle>
          <a:p>
            <a:r>
              <a:rPr lang="en-US" altLang="de-DE" sz="105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„Sustainability at REWE International: </a:t>
            </a:r>
            <a:br>
              <a:rPr lang="en-US" altLang="de-DE" sz="1050" dirty="0">
                <a:solidFill>
                  <a:schemeClr val="bg1">
                    <a:lumMod val="50000"/>
                  </a:schemeClr>
                </a:solidFill>
                <a:latin typeface="+mj-lt"/>
              </a:rPr>
            </a:br>
            <a:r>
              <a:rPr lang="en-US" altLang="de-DE" sz="105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Workflow Optimization and </a:t>
            </a:r>
            <a:br>
              <a:rPr lang="en-US" altLang="de-DE" sz="1050" dirty="0">
                <a:solidFill>
                  <a:schemeClr val="bg1">
                    <a:lumMod val="50000"/>
                  </a:schemeClr>
                </a:solidFill>
                <a:latin typeface="+mj-lt"/>
              </a:rPr>
            </a:br>
            <a:r>
              <a:rPr lang="en-US" altLang="de-DE" sz="105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Sustainability Project Evaluation“</a:t>
            </a:r>
          </a:p>
        </p:txBody>
      </p:sp>
      <p:pic>
        <p:nvPicPr>
          <p:cNvPr id="27" name="Grafik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2200" y="4021500"/>
            <a:ext cx="1163519" cy="360000"/>
          </a:xfrm>
          <a:prstGeom prst="rect">
            <a:avLst/>
          </a:prstGeom>
        </p:spPr>
      </p:pic>
      <p:sp>
        <p:nvSpPr>
          <p:cNvPr id="28" name="Text Box 27"/>
          <p:cNvSpPr txBox="1">
            <a:spLocks noChangeArrowheads="1"/>
          </p:cNvSpPr>
          <p:nvPr/>
        </p:nvSpPr>
        <p:spPr bwMode="auto">
          <a:xfrm>
            <a:off x="4845808" y="3429141"/>
            <a:ext cx="3852000" cy="602345"/>
          </a:xfrm>
          <a:prstGeom prst="rect">
            <a:avLst/>
          </a:prstGeom>
          <a:noFill/>
          <a:ln w="12700">
            <a:noFill/>
            <a:miter lim="800000"/>
            <a:headEnd/>
            <a:tailEnd type="none" w="sm" len="lg"/>
          </a:ln>
        </p:spPr>
        <p:txBody>
          <a:bodyPr wrap="square" lIns="90000" tIns="46800" rIns="90000" bIns="46800" anchor="ctr">
            <a:spAutoFit/>
          </a:bodyPr>
          <a:lstStyle>
            <a:defPPr>
              <a:defRPr lang="de-DE"/>
            </a:defPPr>
            <a:lvl1pPr algn="ctr" eaLnBrk="0" hangingPunct="0">
              <a:spcBef>
                <a:spcPct val="50000"/>
              </a:spcBef>
              <a:defRPr sz="900" b="1">
                <a:solidFill>
                  <a:srgbClr val="004185"/>
                </a:solidFill>
                <a:latin typeface="Verdana" pitchFamily="34" charset="0"/>
              </a:defRPr>
            </a:lvl1pPr>
          </a:lstStyle>
          <a:p>
            <a:r>
              <a:rPr lang="de-AT" altLang="de-DE" sz="11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„Business Analysis Project“</a:t>
            </a:r>
            <a:br>
              <a:rPr lang="de-AT" altLang="de-DE" sz="1100" dirty="0">
                <a:solidFill>
                  <a:schemeClr val="bg1">
                    <a:lumMod val="50000"/>
                  </a:schemeClr>
                </a:solidFill>
                <a:latin typeface="+mj-lt"/>
              </a:rPr>
            </a:br>
            <a:r>
              <a:rPr lang="de-AT" altLang="de-DE" sz="11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+</a:t>
            </a:r>
            <a:br>
              <a:rPr lang="de-AT" altLang="de-DE" sz="1100" dirty="0">
                <a:solidFill>
                  <a:schemeClr val="bg1">
                    <a:lumMod val="50000"/>
                  </a:schemeClr>
                </a:solidFill>
                <a:latin typeface="+mj-lt"/>
              </a:rPr>
            </a:br>
            <a:r>
              <a:rPr lang="de-AT" altLang="de-DE" sz="11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„Business </a:t>
            </a:r>
            <a:r>
              <a:rPr lang="de-AT" altLang="de-DE" sz="110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Forecasting</a:t>
            </a:r>
            <a:r>
              <a:rPr lang="de-AT" altLang="de-DE" sz="11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Project“</a:t>
            </a:r>
            <a:endParaRPr lang="de-DE" altLang="de-DE" sz="11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450000" y="79200"/>
            <a:ext cx="6721475" cy="874597"/>
          </a:xfrm>
          <a:prstGeom prst="rect">
            <a:avLst/>
          </a:prstGeom>
        </p:spPr>
        <p:txBody>
          <a:bodyPr vert="horz" wrap="square" lIns="0" tIns="19557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de-AT" dirty="0">
                <a:latin typeface="+mj-lt"/>
              </a:rPr>
              <a:t>Consulting-Partnerships</a:t>
            </a:r>
            <a:br>
              <a:rPr lang="de-AT" sz="3200" dirty="0">
                <a:latin typeface="+mj-lt"/>
              </a:rPr>
            </a:br>
            <a:r>
              <a:rPr lang="de-AT" sz="2000" dirty="0">
                <a:latin typeface="+mj-lt"/>
              </a:rPr>
              <a:t>Know-how for Joining Top Management Consultancies</a:t>
            </a:r>
            <a:endParaRPr sz="2000" spc="-10" dirty="0">
              <a:latin typeface="+mj-lt"/>
              <a:ea typeface="Verdana" panose="020B0604030504040204" pitchFamily="34" charset="0"/>
            </a:endParaRPr>
          </a:p>
        </p:txBody>
      </p:sp>
      <p:sp>
        <p:nvSpPr>
          <p:cNvPr id="18" name="object 18"/>
          <p:cNvSpPr txBox="1">
            <a:spLocks noGrp="1"/>
          </p:cNvSpPr>
          <p:nvPr>
            <p:ph type="sldNum" sz="quarter" idx="7"/>
          </p:nvPr>
        </p:nvSpPr>
        <p:spPr>
          <a:xfrm>
            <a:off x="438655" y="5458400"/>
            <a:ext cx="506094" cy="13657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>
                <a:latin typeface="+mj-lt"/>
              </a:rPr>
              <a:t>PAGE</a:t>
            </a:r>
            <a:r>
              <a:rPr spc="-5" dirty="0">
                <a:latin typeface="+mj-lt"/>
              </a:rPr>
              <a:t> </a:t>
            </a:r>
            <a:fld id="{81D60167-4931-47E6-BA6A-407CBD079E47}" type="slidenum">
              <a:rPr spc="-50" dirty="0">
                <a:latin typeface="+mj-lt"/>
              </a:rPr>
              <a:t>12</a:t>
            </a:fld>
            <a:endParaRPr spc="-50" dirty="0">
              <a:latin typeface="+mj-lt"/>
            </a:endParaRPr>
          </a:p>
        </p:txBody>
      </p:sp>
      <p:pic>
        <p:nvPicPr>
          <p:cNvPr id="5" name="object 36">
            <a:extLst>
              <a:ext uri="{FF2B5EF4-FFF2-40B4-BE49-F238E27FC236}">
                <a16:creationId xmlns:a16="http://schemas.microsoft.com/office/drawing/2014/main" id="{D3DAC6DB-D773-BD2F-9F0F-6A8BB5B354F4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20000" y="5220000"/>
            <a:ext cx="720000" cy="468000"/>
          </a:xfrm>
          <a:prstGeom prst="rect">
            <a:avLst/>
          </a:prstGeom>
        </p:spPr>
      </p:pic>
      <p:sp>
        <p:nvSpPr>
          <p:cNvPr id="2" name="Rectangle 7">
            <a:extLst>
              <a:ext uri="{FF2B5EF4-FFF2-40B4-BE49-F238E27FC236}">
                <a16:creationId xmlns:a16="http://schemas.microsoft.com/office/drawing/2014/main" id="{606C9D0E-2483-79A4-77F8-E57BF0C37D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198" y="3390900"/>
            <a:ext cx="8100000" cy="1836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  <p:txBody>
          <a:bodyPr lIns="54000" tIns="54000" rIns="54000" bIns="54000" anchor="ctr"/>
          <a:lstStyle/>
          <a:p>
            <a:pPr marL="88900" indent="-88900" eaLnBrk="0" hangingPunct="0">
              <a:lnSpc>
                <a:spcPct val="110000"/>
              </a:lnSpc>
            </a:pPr>
            <a:endParaRPr lang="de-DE" altLang="de-DE" sz="1200" b="1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690F4A2-3F49-2FF0-DC31-D3837D3BD8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65635">
            <a:off x="3152460" y="3557725"/>
            <a:ext cx="1016129" cy="504000"/>
          </a:xfrm>
          <a:prstGeom prst="rect">
            <a:avLst/>
          </a:prstGeom>
        </p:spPr>
      </p:pic>
      <p:pic>
        <p:nvPicPr>
          <p:cNvPr id="7" name="Picture 4" descr="Image result for bcg new logo">
            <a:extLst>
              <a:ext uri="{FF2B5EF4-FFF2-40B4-BE49-F238E27FC236}">
                <a16:creationId xmlns:a16="http://schemas.microsoft.com/office/drawing/2014/main" id="{5C8C943C-A39B-DE33-4901-43DA3F3376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18" t="23157" r="15743" b="24468"/>
          <a:stretch/>
        </p:blipFill>
        <p:spPr bwMode="auto">
          <a:xfrm rot="496447">
            <a:off x="1638861" y="3914080"/>
            <a:ext cx="953409" cy="5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E6F30B47-03F8-89C1-0278-41AFA17599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50622">
            <a:off x="6567276" y="3456401"/>
            <a:ext cx="1632992" cy="720000"/>
          </a:xfrm>
          <a:prstGeom prst="rect">
            <a:avLst/>
          </a:prstGeom>
        </p:spPr>
      </p:pic>
      <p:sp>
        <p:nvSpPr>
          <p:cNvPr id="10" name="Rectangle 5">
            <a:extLst>
              <a:ext uri="{FF2B5EF4-FFF2-40B4-BE49-F238E27FC236}">
                <a16:creationId xmlns:a16="http://schemas.microsoft.com/office/drawing/2014/main" id="{9EC2D4F9-CD47-4F8F-2276-3D0EC24BEF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199" y="1532952"/>
            <a:ext cx="8100001" cy="1430572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  <p:txBody>
          <a:bodyPr lIns="54000" tIns="54000" rIns="54000" bIns="54000" anchor="ctr"/>
          <a:lstStyle/>
          <a:p>
            <a:pPr marL="177800" indent="-88900">
              <a:buFontTx/>
              <a:buChar char="•"/>
            </a:pPr>
            <a:r>
              <a:rPr lang="de-AT" altLang="de-DE" sz="1400" b="1" dirty="0">
                <a:solidFill>
                  <a:srgbClr val="000000"/>
                </a:solidFill>
                <a:latin typeface="+mj-lt"/>
              </a:rPr>
              <a:t> Close cooperation with consulting firms in core courses </a:t>
            </a:r>
          </a:p>
          <a:p>
            <a:pPr marL="177800" indent="-88900">
              <a:buFontTx/>
              <a:buChar char="•"/>
            </a:pPr>
            <a:r>
              <a:rPr lang="de-AT" altLang="de-DE" sz="1400" b="1" dirty="0">
                <a:solidFill>
                  <a:srgbClr val="000000"/>
                </a:solidFill>
                <a:latin typeface="+mj-lt"/>
              </a:rPr>
              <a:t> Insights into different approaches of management consulting firms</a:t>
            </a:r>
          </a:p>
          <a:p>
            <a:pPr marL="177800" indent="-88900">
              <a:buFontTx/>
              <a:buChar char="•"/>
            </a:pPr>
            <a:r>
              <a:rPr lang="de-AT" altLang="de-DE" sz="1400" b="1" dirty="0">
                <a:solidFill>
                  <a:srgbClr val="000000"/>
                </a:solidFill>
                <a:latin typeface="+mj-lt"/>
              </a:rPr>
              <a:t> Close contact between consultancies and students</a:t>
            </a:r>
          </a:p>
          <a:p>
            <a:pPr marL="177800" indent="-88900">
              <a:buFontTx/>
              <a:buChar char="•"/>
            </a:pPr>
            <a:r>
              <a:rPr lang="de-AT" altLang="de-DE" sz="1400" b="1" dirty="0">
                <a:solidFill>
                  <a:srgbClr val="000000"/>
                </a:solidFill>
                <a:latin typeface="+mj-lt"/>
              </a:rPr>
              <a:t> Presentation of case studies in front of company representatives</a:t>
            </a:r>
          </a:p>
          <a:p>
            <a:pPr marL="177800" indent="-88900">
              <a:buFontTx/>
              <a:buChar char="•"/>
            </a:pPr>
            <a:r>
              <a:rPr lang="de-AT" altLang="de-DE" sz="1400" b="1" dirty="0">
                <a:solidFill>
                  <a:srgbClr val="000000"/>
                </a:solidFill>
                <a:latin typeface="+mj-lt"/>
              </a:rPr>
              <a:t> Transfer of Know-how</a:t>
            </a:r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172DF55A-0C0D-27B1-57A0-58D4A78733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198" y="1150340"/>
            <a:ext cx="8100000" cy="357643"/>
          </a:xfrm>
          <a:prstGeom prst="rect">
            <a:avLst/>
          </a:prstGeom>
          <a:solidFill>
            <a:srgbClr val="007898"/>
          </a:solidFill>
          <a:ln w="12700" algn="ctr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  <p:txBody>
          <a:bodyPr lIns="54000" tIns="54000" rIns="54000" bIns="54000" anchor="ctr" anchorCtr="1"/>
          <a:lstStyle/>
          <a:p>
            <a:pPr algn="ctr" eaLnBrk="0" hangingPunct="0"/>
            <a:r>
              <a:rPr lang="de-AT" altLang="de-DE" sz="1600" b="1" dirty="0">
                <a:solidFill>
                  <a:schemeClr val="bg1"/>
                </a:solidFill>
                <a:latin typeface="+mj-lt"/>
              </a:rPr>
              <a:t>Experience Consulting Live (</a:t>
            </a:r>
            <a:r>
              <a:rPr lang="de-AT" altLang="de-DE" sz="1600" b="1" dirty="0" err="1">
                <a:solidFill>
                  <a:schemeClr val="bg1"/>
                </a:solidFill>
                <a:latin typeface="+mj-lt"/>
              </a:rPr>
              <a:t>always</a:t>
            </a:r>
            <a:r>
              <a:rPr lang="de-AT" altLang="de-DE" sz="1600" b="1" dirty="0">
                <a:solidFill>
                  <a:schemeClr val="bg1"/>
                </a:solidFill>
                <a:latin typeface="+mj-lt"/>
              </a:rPr>
              <a:t> in </a:t>
            </a:r>
            <a:r>
              <a:rPr lang="de-AT" altLang="de-DE" sz="1600" b="1" dirty="0" err="1">
                <a:solidFill>
                  <a:schemeClr val="bg1"/>
                </a:solidFill>
                <a:latin typeface="+mj-lt"/>
              </a:rPr>
              <a:t>the</a:t>
            </a:r>
            <a:r>
              <a:rPr lang="de-AT" altLang="de-DE" sz="16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de-AT" altLang="de-DE" sz="1600" b="1" dirty="0" err="1">
                <a:solidFill>
                  <a:schemeClr val="bg1"/>
                </a:solidFill>
                <a:latin typeface="+mj-lt"/>
              </a:rPr>
              <a:t>summer</a:t>
            </a:r>
            <a:r>
              <a:rPr lang="de-AT" altLang="de-DE" sz="16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de-AT" altLang="de-DE" sz="1600" b="1" dirty="0" err="1">
                <a:solidFill>
                  <a:schemeClr val="bg1"/>
                </a:solidFill>
                <a:latin typeface="+mj-lt"/>
              </a:rPr>
              <a:t>term</a:t>
            </a:r>
            <a:r>
              <a:rPr lang="de-AT" altLang="de-DE" sz="1600" b="1" dirty="0">
                <a:solidFill>
                  <a:schemeClr val="bg1"/>
                </a:solidFill>
                <a:latin typeface="+mj-lt"/>
              </a:rPr>
              <a:t>)</a:t>
            </a:r>
            <a:endParaRPr lang="en-US" altLang="de-DE" sz="1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Rectangle 8">
            <a:extLst>
              <a:ext uri="{FF2B5EF4-FFF2-40B4-BE49-F238E27FC236}">
                <a16:creationId xmlns:a16="http://schemas.microsoft.com/office/drawing/2014/main" id="{E26BC12D-8287-EF3B-485B-C081BCD2BD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197" y="3009900"/>
            <a:ext cx="8100001" cy="357643"/>
          </a:xfrm>
          <a:prstGeom prst="rect">
            <a:avLst/>
          </a:prstGeom>
          <a:solidFill>
            <a:srgbClr val="007898"/>
          </a:solidFill>
          <a:ln w="12700" algn="ctr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  <p:txBody>
          <a:bodyPr lIns="54000" tIns="54000" rIns="54000" bIns="54000" anchor="ctr" anchorCtr="1"/>
          <a:lstStyle/>
          <a:p>
            <a:pPr algn="ctr" eaLnBrk="0" hangingPunct="0"/>
            <a:r>
              <a:rPr lang="en-US" altLang="de-DE" sz="1600" b="1" dirty="0">
                <a:solidFill>
                  <a:schemeClr val="bg1"/>
                </a:solidFill>
                <a:latin typeface="+mj-lt"/>
              </a:rPr>
              <a:t>Our Current Partners</a:t>
            </a:r>
          </a:p>
        </p:txBody>
      </p:sp>
      <p:sp>
        <p:nvSpPr>
          <p:cNvPr id="19" name="Rectangle 9">
            <a:extLst>
              <a:ext uri="{FF2B5EF4-FFF2-40B4-BE49-F238E27FC236}">
                <a16:creationId xmlns:a16="http://schemas.microsoft.com/office/drawing/2014/main" id="{2C3EB29C-1595-B650-A23C-4F6F3D4BB1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4762500"/>
            <a:ext cx="8001815" cy="488467"/>
          </a:xfrm>
          <a:prstGeom prst="rect">
            <a:avLst/>
          </a:prstGeom>
          <a:noFill/>
          <a:ln w="12700" algn="ctr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de-AT" altLang="de-DE" sz="1200" b="1" dirty="0" err="1">
                <a:solidFill>
                  <a:srgbClr val="000000"/>
                </a:solidFill>
                <a:latin typeface="+mj-lt"/>
              </a:rPr>
              <a:t>Past</a:t>
            </a:r>
            <a:r>
              <a:rPr lang="de-AT" altLang="de-DE" sz="12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de-AT" altLang="de-DE" sz="1200" b="1" dirty="0" err="1">
                <a:solidFill>
                  <a:srgbClr val="000000"/>
                </a:solidFill>
                <a:latin typeface="+mj-lt"/>
              </a:rPr>
              <a:t>partners</a:t>
            </a:r>
            <a:r>
              <a:rPr lang="de-AT" altLang="de-DE" sz="1200" b="1" dirty="0">
                <a:solidFill>
                  <a:srgbClr val="000000"/>
                </a:solidFill>
                <a:latin typeface="+mj-lt"/>
              </a:rPr>
              <a:t>: </a:t>
            </a:r>
            <a:r>
              <a:rPr lang="de-AT" altLang="de-DE" sz="1200" dirty="0">
                <a:solidFill>
                  <a:srgbClr val="000000"/>
                </a:solidFill>
                <a:latin typeface="+mj-lt"/>
              </a:rPr>
              <a:t>Accenture, Cap Gemini, </a:t>
            </a:r>
            <a:r>
              <a:rPr lang="de-AT" altLang="de-DE" sz="1200" dirty="0" err="1">
                <a:solidFill>
                  <a:srgbClr val="000000"/>
                </a:solidFill>
                <a:latin typeface="+mj-lt"/>
              </a:rPr>
              <a:t>Czipin</a:t>
            </a:r>
            <a:r>
              <a:rPr lang="de-AT" altLang="de-DE" sz="1200" dirty="0">
                <a:solidFill>
                  <a:srgbClr val="000000"/>
                </a:solidFill>
                <a:latin typeface="+mj-lt"/>
              </a:rPr>
              <a:t>, Deloitte, KPMG, Mercer Management Consulting, </a:t>
            </a:r>
            <a:br>
              <a:rPr lang="de-AT" altLang="de-DE" sz="1200" dirty="0">
                <a:solidFill>
                  <a:srgbClr val="000000"/>
                </a:solidFill>
                <a:latin typeface="+mj-lt"/>
              </a:rPr>
            </a:br>
            <a:r>
              <a:rPr lang="de-AT" altLang="de-DE" sz="1200" dirty="0">
                <a:solidFill>
                  <a:srgbClr val="000000"/>
                </a:solidFill>
                <a:latin typeface="+mj-lt"/>
              </a:rPr>
              <a:t>Monitor Group, Oliver Wyman, Stern Stewart &amp; Co.</a:t>
            </a:r>
          </a:p>
        </p:txBody>
      </p:sp>
      <p:pic>
        <p:nvPicPr>
          <p:cNvPr id="20" name="Picture 13">
            <a:extLst>
              <a:ext uri="{FF2B5EF4-FFF2-40B4-BE49-F238E27FC236}">
                <a16:creationId xmlns:a16="http://schemas.microsoft.com/office/drawing/2014/main" id="{701FF740-36A0-91B2-7274-39E1EED048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12357">
            <a:off x="5668431" y="4324126"/>
            <a:ext cx="1800000" cy="373068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2" name="Grafik 21" descr="Ein Bild, das Schrift, Grafiken, Symbol, Logo enthält.&#10;&#10;Automatisch generierte Beschreibung">
            <a:extLst>
              <a:ext uri="{FF2B5EF4-FFF2-40B4-BE49-F238E27FC236}">
                <a16:creationId xmlns:a16="http://schemas.microsoft.com/office/drawing/2014/main" id="{C08C5F62-3DB1-DA6C-BFD1-ABC08B2B3EF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2724">
            <a:off x="2577979" y="4063179"/>
            <a:ext cx="918262" cy="576000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56DE3D4B-E58F-5D08-535C-292BB60A18E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31778">
            <a:off x="558624" y="4352835"/>
            <a:ext cx="1523077" cy="180000"/>
          </a:xfrm>
          <a:prstGeom prst="rect">
            <a:avLst/>
          </a:prstGeom>
        </p:spPr>
      </p:pic>
      <p:pic>
        <p:nvPicPr>
          <p:cNvPr id="26" name="Grafik 25" descr="Ein Bild, das Schrift, Grafiken, Screenshot, Text enthält.&#10;&#10;Automatisch generierte Beschreibung">
            <a:extLst>
              <a:ext uri="{FF2B5EF4-FFF2-40B4-BE49-F238E27FC236}">
                <a16:creationId xmlns:a16="http://schemas.microsoft.com/office/drawing/2014/main" id="{7C781206-82FF-B695-AE1F-604F243B4C3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4434">
            <a:off x="4752386" y="3695722"/>
            <a:ext cx="1494347" cy="360000"/>
          </a:xfrm>
          <a:prstGeom prst="rect">
            <a:avLst/>
          </a:prstGeom>
        </p:spPr>
      </p:pic>
      <p:pic>
        <p:nvPicPr>
          <p:cNvPr id="28" name="Grafik 27" descr="Ein Bild, das Text, Schrift, Logo, weiß enthält.&#10;&#10;Automatisch generierte Beschreibung">
            <a:extLst>
              <a:ext uri="{FF2B5EF4-FFF2-40B4-BE49-F238E27FC236}">
                <a16:creationId xmlns:a16="http://schemas.microsoft.com/office/drawing/2014/main" id="{FE63C361-0A4F-A071-9474-A1544CFBEB6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8799">
            <a:off x="3830454" y="4112629"/>
            <a:ext cx="1543897" cy="5544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C52933DB-555C-5762-8616-2579463649E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3607">
            <a:off x="630986" y="3556286"/>
            <a:ext cx="1489655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0523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49681" y="204342"/>
            <a:ext cx="6721475" cy="566821"/>
          </a:xfrm>
          <a:prstGeom prst="rect">
            <a:avLst/>
          </a:prstGeom>
        </p:spPr>
        <p:txBody>
          <a:bodyPr vert="horz" wrap="square" lIns="0" tIns="19557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>
                <a:latin typeface="+mj-lt"/>
              </a:rPr>
              <a:t>IfU</a:t>
            </a:r>
            <a:r>
              <a:rPr spc="-30" dirty="0">
                <a:latin typeface="+mj-lt"/>
              </a:rPr>
              <a:t> </a:t>
            </a:r>
            <a:r>
              <a:rPr dirty="0">
                <a:latin typeface="+mj-lt"/>
              </a:rPr>
              <a:t>Community</a:t>
            </a:r>
            <a:r>
              <a:rPr spc="-15" dirty="0">
                <a:latin typeface="+mj-lt"/>
              </a:rPr>
              <a:t> </a:t>
            </a:r>
            <a:r>
              <a:rPr spc="-25" dirty="0">
                <a:latin typeface="+mj-lt"/>
              </a:rPr>
              <a:t>Hub</a:t>
            </a:r>
          </a:p>
        </p:txBody>
      </p:sp>
      <p:pic>
        <p:nvPicPr>
          <p:cNvPr id="5" name="object 5"/>
          <p:cNvPicPr/>
          <p:nvPr/>
        </p:nvPicPr>
        <p:blipFill rotWithShape="1">
          <a:blip r:embed="rId2" cstate="print"/>
          <a:srcRect r="15599"/>
          <a:stretch/>
        </p:blipFill>
        <p:spPr>
          <a:xfrm>
            <a:off x="762878" y="1202868"/>
            <a:ext cx="7618243" cy="3932128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xfrm>
            <a:off x="449681" y="5467055"/>
            <a:ext cx="506094" cy="13657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>
                <a:latin typeface="+mj-lt"/>
              </a:rPr>
              <a:t>PAGE</a:t>
            </a:r>
            <a:r>
              <a:rPr spc="-5" dirty="0">
                <a:latin typeface="+mj-lt"/>
              </a:rPr>
              <a:t> </a:t>
            </a:r>
            <a:fld id="{81D60167-4931-47E6-BA6A-407CBD079E47}" type="slidenum">
              <a:rPr spc="-25" dirty="0">
                <a:latin typeface="+mj-lt"/>
              </a:rPr>
              <a:t>13</a:t>
            </a:fld>
            <a:endParaRPr spc="-25" dirty="0">
              <a:latin typeface="+mj-lt"/>
            </a:endParaRPr>
          </a:p>
        </p:txBody>
      </p:sp>
      <p:pic>
        <p:nvPicPr>
          <p:cNvPr id="3" name="object 36">
            <a:extLst>
              <a:ext uri="{FF2B5EF4-FFF2-40B4-BE49-F238E27FC236}">
                <a16:creationId xmlns:a16="http://schemas.microsoft.com/office/drawing/2014/main" id="{A9335F54-E49D-ECD1-618B-1CD208A08411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20000" y="5220000"/>
            <a:ext cx="720000" cy="46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1" name="Freihand 10">
                <a:extLst>
                  <a:ext uri="{FF2B5EF4-FFF2-40B4-BE49-F238E27FC236}">
                    <a16:creationId xmlns:a16="http://schemas.microsoft.com/office/drawing/2014/main" id="{EF1613D1-40D0-D39F-47DC-95DACEDCF12A}"/>
                  </a:ext>
                </a:extLst>
              </p14:cNvPr>
              <p14:cNvContentPartPr/>
              <p14:nvPr/>
            </p14:nvContentPartPr>
            <p14:xfrm>
              <a:off x="3359160" y="1847471"/>
              <a:ext cx="155880" cy="7560"/>
            </p14:xfrm>
          </p:contentPart>
        </mc:Choice>
        <mc:Fallback xmlns="">
          <p:pic>
            <p:nvPicPr>
              <p:cNvPr id="11" name="Freihand 10">
                <a:extLst>
                  <a:ext uri="{FF2B5EF4-FFF2-40B4-BE49-F238E27FC236}">
                    <a16:creationId xmlns:a16="http://schemas.microsoft.com/office/drawing/2014/main" id="{EF1613D1-40D0-D39F-47DC-95DACEDCF12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353040" y="1841351"/>
                <a:ext cx="168120" cy="1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5" name="Freihand 14">
                <a:extLst>
                  <a:ext uri="{FF2B5EF4-FFF2-40B4-BE49-F238E27FC236}">
                    <a16:creationId xmlns:a16="http://schemas.microsoft.com/office/drawing/2014/main" id="{CC79CE31-9BBD-1E4C-D1BC-0D37BD445166}"/>
                  </a:ext>
                </a:extLst>
              </p14:cNvPr>
              <p14:cNvContentPartPr/>
              <p14:nvPr/>
            </p14:nvContentPartPr>
            <p14:xfrm>
              <a:off x="3616920" y="2314121"/>
              <a:ext cx="272160" cy="27360"/>
            </p14:xfrm>
          </p:contentPart>
        </mc:Choice>
        <mc:Fallback xmlns="">
          <p:pic>
            <p:nvPicPr>
              <p:cNvPr id="15" name="Freihand 14">
                <a:extLst>
                  <a:ext uri="{FF2B5EF4-FFF2-40B4-BE49-F238E27FC236}">
                    <a16:creationId xmlns:a16="http://schemas.microsoft.com/office/drawing/2014/main" id="{CC79CE31-9BBD-1E4C-D1BC-0D37BD44516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608280" y="2305481"/>
                <a:ext cx="289800" cy="45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DA4E985B-ED41-D7B4-2BC8-C8961288B7BC}"/>
              </a:ext>
            </a:extLst>
          </p:cNvPr>
          <p:cNvGrpSpPr/>
          <p:nvPr/>
        </p:nvGrpSpPr>
        <p:grpSpPr>
          <a:xfrm>
            <a:off x="3231000" y="1844681"/>
            <a:ext cx="277560" cy="19440"/>
            <a:chOff x="3231000" y="1844681"/>
            <a:chExt cx="277560" cy="19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4" name="Freihand 3">
                  <a:extLst>
                    <a:ext uri="{FF2B5EF4-FFF2-40B4-BE49-F238E27FC236}">
                      <a16:creationId xmlns:a16="http://schemas.microsoft.com/office/drawing/2014/main" id="{38A1E979-4016-DEDC-2651-0522DCAF94B5}"/>
                    </a:ext>
                  </a:extLst>
                </p14:cNvPr>
                <p14:cNvContentPartPr/>
                <p14:nvPr/>
              </p14:nvContentPartPr>
              <p14:xfrm>
                <a:off x="3256339" y="1855316"/>
                <a:ext cx="44280" cy="360"/>
              </p14:xfrm>
            </p:contentPart>
          </mc:Choice>
          <mc:Fallback xmlns="">
            <p:pic>
              <p:nvPicPr>
                <p:cNvPr id="4" name="Freihand 3">
                  <a:extLst>
                    <a:ext uri="{FF2B5EF4-FFF2-40B4-BE49-F238E27FC236}">
                      <a16:creationId xmlns:a16="http://schemas.microsoft.com/office/drawing/2014/main" id="{38A1E979-4016-DEDC-2651-0522DCAF94B5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250219" y="1849196"/>
                  <a:ext cx="56520" cy="1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7" name="Freihand 6">
                  <a:extLst>
                    <a:ext uri="{FF2B5EF4-FFF2-40B4-BE49-F238E27FC236}">
                      <a16:creationId xmlns:a16="http://schemas.microsoft.com/office/drawing/2014/main" id="{6E58DDA3-177D-CDA0-486E-7D04302A4061}"/>
                    </a:ext>
                  </a:extLst>
                </p14:cNvPr>
                <p14:cNvContentPartPr/>
                <p14:nvPr/>
              </p14:nvContentPartPr>
              <p14:xfrm>
                <a:off x="3250939" y="1847756"/>
                <a:ext cx="119520" cy="7920"/>
              </p14:xfrm>
            </p:contentPart>
          </mc:Choice>
          <mc:Fallback xmlns="">
            <p:pic>
              <p:nvPicPr>
                <p:cNvPr id="7" name="Freihand 6">
                  <a:extLst>
                    <a:ext uri="{FF2B5EF4-FFF2-40B4-BE49-F238E27FC236}">
                      <a16:creationId xmlns:a16="http://schemas.microsoft.com/office/drawing/2014/main" id="{6E58DDA3-177D-CDA0-486E-7D04302A4061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244819" y="1841636"/>
                  <a:ext cx="13176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8" name="Freihand 7">
                  <a:extLst>
                    <a:ext uri="{FF2B5EF4-FFF2-40B4-BE49-F238E27FC236}">
                      <a16:creationId xmlns:a16="http://schemas.microsoft.com/office/drawing/2014/main" id="{B0566D71-30CA-4584-E7F9-70114B1E5A3B}"/>
                    </a:ext>
                  </a:extLst>
                </p14:cNvPr>
                <p14:cNvContentPartPr/>
                <p14:nvPr/>
              </p14:nvContentPartPr>
              <p14:xfrm>
                <a:off x="3321139" y="1855316"/>
                <a:ext cx="58680" cy="6120"/>
              </p14:xfrm>
            </p:contentPart>
          </mc:Choice>
          <mc:Fallback xmlns="">
            <p:pic>
              <p:nvPicPr>
                <p:cNvPr id="8" name="Freihand 7">
                  <a:extLst>
                    <a:ext uri="{FF2B5EF4-FFF2-40B4-BE49-F238E27FC236}">
                      <a16:creationId xmlns:a16="http://schemas.microsoft.com/office/drawing/2014/main" id="{B0566D71-30CA-4584-E7F9-70114B1E5A3B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3315019" y="1849196"/>
                  <a:ext cx="70920" cy="1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9" name="Freihand 8">
                  <a:extLst>
                    <a:ext uri="{FF2B5EF4-FFF2-40B4-BE49-F238E27FC236}">
                      <a16:creationId xmlns:a16="http://schemas.microsoft.com/office/drawing/2014/main" id="{327F260B-710B-3E02-5037-8146E27443C4}"/>
                    </a:ext>
                  </a:extLst>
                </p14:cNvPr>
                <p14:cNvContentPartPr/>
                <p14:nvPr/>
              </p14:nvContentPartPr>
              <p14:xfrm>
                <a:off x="3272899" y="1848476"/>
                <a:ext cx="98640" cy="12600"/>
              </p14:xfrm>
            </p:contentPart>
          </mc:Choice>
          <mc:Fallback xmlns="">
            <p:pic>
              <p:nvPicPr>
                <p:cNvPr id="9" name="Freihand 8">
                  <a:extLst>
                    <a:ext uri="{FF2B5EF4-FFF2-40B4-BE49-F238E27FC236}">
                      <a16:creationId xmlns:a16="http://schemas.microsoft.com/office/drawing/2014/main" id="{327F260B-710B-3E02-5037-8146E27443C4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3266779" y="1842356"/>
                  <a:ext cx="110880" cy="2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6" name="Freihand 15">
                  <a:extLst>
                    <a:ext uri="{FF2B5EF4-FFF2-40B4-BE49-F238E27FC236}">
                      <a16:creationId xmlns:a16="http://schemas.microsoft.com/office/drawing/2014/main" id="{81139225-602B-A659-6EDE-2C29ABB5B3B0}"/>
                    </a:ext>
                  </a:extLst>
                </p14:cNvPr>
                <p14:cNvContentPartPr/>
                <p14:nvPr/>
              </p14:nvContentPartPr>
              <p14:xfrm>
                <a:off x="3231000" y="1844681"/>
                <a:ext cx="277560" cy="19440"/>
              </p14:xfrm>
            </p:contentPart>
          </mc:Choice>
          <mc:Fallback xmlns="">
            <p:pic>
              <p:nvPicPr>
                <p:cNvPr id="16" name="Freihand 15">
                  <a:extLst>
                    <a:ext uri="{FF2B5EF4-FFF2-40B4-BE49-F238E27FC236}">
                      <a16:creationId xmlns:a16="http://schemas.microsoft.com/office/drawing/2014/main" id="{81139225-602B-A659-6EDE-2C29ABB5B3B0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3222360" y="1836041"/>
                  <a:ext cx="295200" cy="37080"/>
                </a:xfrm>
                <a:prstGeom prst="rect">
                  <a:avLst/>
                </a:prstGeom>
              </p:spPr>
            </p:pic>
          </mc:Fallback>
        </mc:AlternateContent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49681" y="204342"/>
            <a:ext cx="6721475" cy="566821"/>
          </a:xfrm>
          <a:prstGeom prst="rect">
            <a:avLst/>
          </a:prstGeom>
        </p:spPr>
        <p:txBody>
          <a:bodyPr vert="horz" wrap="square" lIns="0" tIns="19557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>
                <a:latin typeface="+mj-lt"/>
                <a:ea typeface="Verdana" panose="020B0604030504040204" pitchFamily="34" charset="0"/>
              </a:rPr>
              <a:t>What</a:t>
            </a:r>
            <a:r>
              <a:rPr spc="-20" dirty="0">
                <a:latin typeface="+mj-lt"/>
                <a:ea typeface="Verdana" panose="020B0604030504040204" pitchFamily="34" charset="0"/>
              </a:rPr>
              <a:t> </a:t>
            </a:r>
            <a:r>
              <a:rPr dirty="0">
                <a:latin typeface="+mj-lt"/>
                <a:ea typeface="Verdana" panose="020B0604030504040204" pitchFamily="34" charset="0"/>
              </a:rPr>
              <a:t>to</a:t>
            </a:r>
            <a:r>
              <a:rPr spc="5" dirty="0">
                <a:latin typeface="+mj-lt"/>
                <a:ea typeface="Verdana" panose="020B0604030504040204" pitchFamily="34" charset="0"/>
              </a:rPr>
              <a:t> </a:t>
            </a:r>
            <a:r>
              <a:rPr spc="-10" dirty="0">
                <a:latin typeface="+mj-lt"/>
                <a:ea typeface="Verdana" panose="020B0604030504040204" pitchFamily="34" charset="0"/>
              </a:rPr>
              <a:t>expect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466344" y="1376508"/>
            <a:ext cx="3729736" cy="327013"/>
          </a:xfrm>
          <a:prstGeom prst="rect">
            <a:avLst/>
          </a:prstGeom>
          <a:solidFill>
            <a:srgbClr val="007898"/>
          </a:solidFill>
          <a:ln>
            <a:solidFill>
              <a:schemeClr val="bg1">
                <a:lumMod val="65000"/>
              </a:schemeClr>
            </a:solidFill>
          </a:ln>
        </p:spPr>
        <p:txBody>
          <a:bodyPr vert="horz" wrap="square" lIns="0" tIns="140970" rIns="0" bIns="0" rtlCol="0" anchor="ctr">
            <a:spAutoFit/>
          </a:bodyPr>
          <a:lstStyle/>
          <a:p>
            <a:pPr marL="322580">
              <a:lnSpc>
                <a:spcPct val="100000"/>
              </a:lnSpc>
              <a:spcBef>
                <a:spcPts val="1110"/>
              </a:spcBef>
            </a:pPr>
            <a:r>
              <a:rPr sz="1200" b="1" dirty="0">
                <a:solidFill>
                  <a:srgbClr val="FFFFFF"/>
                </a:solidFill>
                <a:latin typeface="+mj-lt"/>
                <a:ea typeface="Verdana" panose="020B0604030504040204" pitchFamily="34" charset="0"/>
                <a:cs typeface="Verdana"/>
              </a:rPr>
              <a:t>Strategy</a:t>
            </a:r>
            <a:r>
              <a:rPr sz="1200" b="1" spc="-25" dirty="0">
                <a:solidFill>
                  <a:srgbClr val="FFFFFF"/>
                </a:solidFill>
                <a:latin typeface="+mj-lt"/>
                <a:ea typeface="Verdana" panose="020B0604030504040204" pitchFamily="34" charset="0"/>
                <a:cs typeface="Verdana"/>
              </a:rPr>
              <a:t> </a:t>
            </a:r>
            <a:r>
              <a:rPr sz="1200" b="1" dirty="0">
                <a:solidFill>
                  <a:srgbClr val="FFFFFF"/>
                </a:solidFill>
                <a:latin typeface="+mj-lt"/>
                <a:ea typeface="Verdana" panose="020B0604030504040204" pitchFamily="34" charset="0"/>
                <a:cs typeface="Verdana"/>
              </a:rPr>
              <a:t>&amp;</a:t>
            </a:r>
            <a:r>
              <a:rPr sz="1200" b="1" spc="-20" dirty="0">
                <a:solidFill>
                  <a:srgbClr val="FFFFFF"/>
                </a:solidFill>
                <a:latin typeface="+mj-lt"/>
                <a:ea typeface="Verdana" panose="020B0604030504040204" pitchFamily="34" charset="0"/>
                <a:cs typeface="Verdana"/>
              </a:rPr>
              <a:t> </a:t>
            </a:r>
            <a:r>
              <a:rPr sz="1200" b="1" dirty="0">
                <a:solidFill>
                  <a:srgbClr val="FFFFFF"/>
                </a:solidFill>
                <a:latin typeface="+mj-lt"/>
                <a:ea typeface="Verdana" panose="020B0604030504040204" pitchFamily="34" charset="0"/>
                <a:cs typeface="Verdana"/>
              </a:rPr>
              <a:t>Managerial</a:t>
            </a:r>
            <a:r>
              <a:rPr sz="1200" b="1" spc="-5" dirty="0">
                <a:solidFill>
                  <a:srgbClr val="FFFFFF"/>
                </a:solidFill>
                <a:latin typeface="+mj-lt"/>
                <a:ea typeface="Verdana" panose="020B0604030504040204" pitchFamily="34" charset="0"/>
                <a:cs typeface="Verdana"/>
              </a:rPr>
              <a:t> </a:t>
            </a:r>
            <a:r>
              <a:rPr sz="1200" b="1" spc="-10" dirty="0">
                <a:solidFill>
                  <a:srgbClr val="FFFFFF"/>
                </a:solidFill>
                <a:latin typeface="+mj-lt"/>
                <a:ea typeface="Verdana" panose="020B0604030504040204" pitchFamily="34" charset="0"/>
                <a:cs typeface="Verdana"/>
              </a:rPr>
              <a:t>Accounting…</a:t>
            </a:r>
            <a:endParaRPr sz="1200" dirty="0">
              <a:latin typeface="+mj-lt"/>
              <a:ea typeface="Verdana" panose="020B0604030504040204" pitchFamily="34" charset="0"/>
              <a:cs typeface="Verdan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66344" y="1798320"/>
            <a:ext cx="3714115" cy="1260475"/>
          </a:xfrm>
          <a:custGeom>
            <a:avLst/>
            <a:gdLst/>
            <a:ahLst/>
            <a:cxnLst/>
            <a:rect l="l" t="t" r="r" b="b"/>
            <a:pathLst>
              <a:path w="3714115" h="1260475">
                <a:moveTo>
                  <a:pt x="0" y="1260347"/>
                </a:moveTo>
                <a:lnTo>
                  <a:pt x="3713987" y="1260347"/>
                </a:lnTo>
                <a:lnTo>
                  <a:pt x="3713987" y="0"/>
                </a:lnTo>
                <a:lnTo>
                  <a:pt x="0" y="0"/>
                </a:lnTo>
                <a:lnTo>
                  <a:pt x="0" y="1260347"/>
                </a:lnTo>
                <a:close/>
              </a:path>
            </a:pathLst>
          </a:custGeom>
          <a:ln w="12192">
            <a:solidFill>
              <a:schemeClr val="bg1">
                <a:lumMod val="65000"/>
              </a:schemeClr>
            </a:solidFill>
          </a:ln>
        </p:spPr>
        <p:txBody>
          <a:bodyPr wrap="square" lIns="0" tIns="0" rIns="0" bIns="0" rtlCol="0"/>
          <a:lstStyle/>
          <a:p>
            <a:endParaRPr>
              <a:latin typeface="+mj-lt"/>
              <a:ea typeface="Verdana" panose="020B0604030504040204" pitchFamily="34" charset="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72440" y="2049017"/>
            <a:ext cx="370205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3340" marR="45720" indent="-635" algn="ctr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+mj-lt"/>
                <a:ea typeface="Verdana" panose="020B0604030504040204" pitchFamily="34" charset="0"/>
                <a:cs typeface="Verdana"/>
              </a:rPr>
              <a:t>…</a:t>
            </a:r>
            <a:r>
              <a:rPr sz="1200" spc="-10" dirty="0">
                <a:latin typeface="+mj-lt"/>
                <a:ea typeface="Verdana" panose="020B0604030504040204" pitchFamily="34" charset="0"/>
                <a:cs typeface="Verdana"/>
              </a:rPr>
              <a:t> </a:t>
            </a:r>
            <a:r>
              <a:rPr sz="1200" dirty="0">
                <a:latin typeface="+mj-lt"/>
                <a:ea typeface="Verdana" panose="020B0604030504040204" pitchFamily="34" charset="0"/>
                <a:cs typeface="Verdana"/>
              </a:rPr>
              <a:t>focuses</a:t>
            </a:r>
            <a:r>
              <a:rPr sz="1200" spc="-10" dirty="0">
                <a:latin typeface="+mj-lt"/>
                <a:ea typeface="Verdana" panose="020B0604030504040204" pitchFamily="34" charset="0"/>
                <a:cs typeface="Verdana"/>
              </a:rPr>
              <a:t> </a:t>
            </a:r>
            <a:r>
              <a:rPr sz="1200" dirty="0">
                <a:latin typeface="+mj-lt"/>
                <a:ea typeface="Verdana" panose="020B0604030504040204" pitchFamily="34" charset="0"/>
                <a:cs typeface="Verdana"/>
              </a:rPr>
              <a:t>on</a:t>
            </a:r>
            <a:r>
              <a:rPr sz="1200" spc="-10" dirty="0">
                <a:latin typeface="+mj-lt"/>
                <a:ea typeface="Verdana" panose="020B0604030504040204" pitchFamily="34" charset="0"/>
                <a:cs typeface="Verdana"/>
              </a:rPr>
              <a:t> </a:t>
            </a:r>
            <a:r>
              <a:rPr sz="1200" dirty="0">
                <a:latin typeface="+mj-lt"/>
                <a:ea typeface="Verdana" panose="020B0604030504040204" pitchFamily="34" charset="0"/>
                <a:cs typeface="Verdana"/>
              </a:rPr>
              <a:t>how</a:t>
            </a:r>
            <a:r>
              <a:rPr sz="1200" spc="5" dirty="0">
                <a:latin typeface="+mj-lt"/>
                <a:ea typeface="Verdana" panose="020B0604030504040204" pitchFamily="34" charset="0"/>
                <a:cs typeface="Verdana"/>
              </a:rPr>
              <a:t> </a:t>
            </a:r>
            <a:r>
              <a:rPr sz="1200" dirty="0">
                <a:latin typeface="+mj-lt"/>
                <a:ea typeface="Verdana" panose="020B0604030504040204" pitchFamily="34" charset="0"/>
                <a:cs typeface="Verdana"/>
              </a:rPr>
              <a:t>companies</a:t>
            </a:r>
            <a:r>
              <a:rPr sz="1200" spc="10" dirty="0">
                <a:latin typeface="+mj-lt"/>
                <a:ea typeface="Verdana" panose="020B0604030504040204" pitchFamily="34" charset="0"/>
                <a:cs typeface="Verdana"/>
              </a:rPr>
              <a:t> </a:t>
            </a:r>
            <a:r>
              <a:rPr sz="1200" b="1" spc="-10" dirty="0">
                <a:latin typeface="+mj-lt"/>
                <a:ea typeface="Verdana" panose="020B0604030504040204" pitchFamily="34" charset="0"/>
                <a:cs typeface="Verdana"/>
              </a:rPr>
              <a:t>formulate, </a:t>
            </a:r>
            <a:r>
              <a:rPr sz="1200" b="1" dirty="0">
                <a:latin typeface="+mj-lt"/>
                <a:ea typeface="Verdana" panose="020B0604030504040204" pitchFamily="34" charset="0"/>
                <a:cs typeface="Verdana"/>
              </a:rPr>
              <a:t>implement and</a:t>
            </a:r>
            <a:r>
              <a:rPr sz="1200" b="1" spc="-20" dirty="0">
                <a:latin typeface="+mj-lt"/>
                <a:ea typeface="Verdana" panose="020B0604030504040204" pitchFamily="34" charset="0"/>
                <a:cs typeface="Verdana"/>
              </a:rPr>
              <a:t> </a:t>
            </a:r>
            <a:r>
              <a:rPr sz="1200" b="1" dirty="0">
                <a:latin typeface="+mj-lt"/>
                <a:ea typeface="Verdana" panose="020B0604030504040204" pitchFamily="34" charset="0"/>
                <a:cs typeface="Verdana"/>
              </a:rPr>
              <a:t>(re)evaluate </a:t>
            </a:r>
            <a:r>
              <a:rPr sz="1200" b="1" spc="-20" dirty="0">
                <a:latin typeface="+mj-lt"/>
                <a:ea typeface="Verdana" panose="020B0604030504040204" pitchFamily="34" charset="0"/>
                <a:cs typeface="Verdana"/>
              </a:rPr>
              <a:t>their</a:t>
            </a:r>
            <a:r>
              <a:rPr sz="1200" b="1" dirty="0">
                <a:latin typeface="+mj-lt"/>
                <a:ea typeface="Verdana" panose="020B0604030504040204" pitchFamily="34" charset="0"/>
                <a:cs typeface="Verdana"/>
              </a:rPr>
              <a:t> strategy</a:t>
            </a:r>
            <a:r>
              <a:rPr sz="1200" b="1" spc="-30" dirty="0">
                <a:latin typeface="+mj-lt"/>
                <a:ea typeface="Verdana" panose="020B0604030504040204" pitchFamily="34" charset="0"/>
                <a:cs typeface="Verdana"/>
              </a:rPr>
              <a:t> </a:t>
            </a:r>
            <a:r>
              <a:rPr sz="1200" dirty="0">
                <a:latin typeface="+mj-lt"/>
                <a:ea typeface="Verdana" panose="020B0604030504040204" pitchFamily="34" charset="0"/>
                <a:cs typeface="Verdana"/>
              </a:rPr>
              <a:t>to</a:t>
            </a:r>
            <a:r>
              <a:rPr sz="1200" spc="-10" dirty="0">
                <a:latin typeface="+mj-lt"/>
                <a:ea typeface="Verdana" panose="020B0604030504040204" pitchFamily="34" charset="0"/>
                <a:cs typeface="Verdana"/>
              </a:rPr>
              <a:t> </a:t>
            </a:r>
            <a:r>
              <a:rPr sz="1200" dirty="0">
                <a:latin typeface="+mj-lt"/>
                <a:ea typeface="Verdana" panose="020B0604030504040204" pitchFamily="34" charset="0"/>
                <a:cs typeface="Verdana"/>
              </a:rPr>
              <a:t>achieve</a:t>
            </a:r>
            <a:r>
              <a:rPr sz="1200" spc="-15" dirty="0">
                <a:latin typeface="+mj-lt"/>
                <a:ea typeface="Verdana" panose="020B0604030504040204" pitchFamily="34" charset="0"/>
                <a:cs typeface="Verdana"/>
              </a:rPr>
              <a:t> </a:t>
            </a:r>
            <a:r>
              <a:rPr sz="1200" dirty="0">
                <a:latin typeface="+mj-lt"/>
                <a:ea typeface="Verdana" panose="020B0604030504040204" pitchFamily="34" charset="0"/>
                <a:cs typeface="Verdana"/>
              </a:rPr>
              <a:t>the</a:t>
            </a:r>
            <a:r>
              <a:rPr sz="1200" spc="-10" dirty="0">
                <a:latin typeface="+mj-lt"/>
                <a:ea typeface="Verdana" panose="020B0604030504040204" pitchFamily="34" charset="0"/>
                <a:cs typeface="Verdana"/>
              </a:rPr>
              <a:t> </a:t>
            </a:r>
            <a:r>
              <a:rPr sz="1200" dirty="0">
                <a:latin typeface="+mj-lt"/>
                <a:ea typeface="Verdana" panose="020B0604030504040204" pitchFamily="34" charset="0"/>
                <a:cs typeface="Verdana"/>
              </a:rPr>
              <a:t>company's</a:t>
            </a:r>
            <a:r>
              <a:rPr sz="1200" spc="5" dirty="0">
                <a:latin typeface="+mj-lt"/>
                <a:ea typeface="Verdana" panose="020B0604030504040204" pitchFamily="34" charset="0"/>
                <a:cs typeface="Verdana"/>
              </a:rPr>
              <a:t> </a:t>
            </a:r>
            <a:r>
              <a:rPr sz="1200" b="1" dirty="0">
                <a:latin typeface="+mj-lt"/>
                <a:ea typeface="Verdana" panose="020B0604030504040204" pitchFamily="34" charset="0"/>
                <a:cs typeface="Verdana"/>
              </a:rPr>
              <a:t>short</a:t>
            </a:r>
            <a:r>
              <a:rPr sz="1200" b="1" spc="-10" dirty="0">
                <a:latin typeface="+mj-lt"/>
                <a:ea typeface="Verdana" panose="020B0604030504040204" pitchFamily="34" charset="0"/>
                <a:cs typeface="Verdana"/>
              </a:rPr>
              <a:t> </a:t>
            </a:r>
            <a:r>
              <a:rPr sz="1200" b="1" spc="-25" dirty="0">
                <a:latin typeface="+mj-lt"/>
                <a:ea typeface="Verdana" panose="020B0604030504040204" pitchFamily="34" charset="0"/>
                <a:cs typeface="Verdana"/>
              </a:rPr>
              <a:t>and </a:t>
            </a:r>
            <a:r>
              <a:rPr sz="1200" b="1" spc="-10" dirty="0">
                <a:latin typeface="+mj-lt"/>
                <a:ea typeface="Verdana" panose="020B0604030504040204" pitchFamily="34" charset="0"/>
                <a:cs typeface="Verdana"/>
              </a:rPr>
              <a:t>long-</a:t>
            </a:r>
            <a:r>
              <a:rPr sz="1200" b="1" dirty="0">
                <a:latin typeface="+mj-lt"/>
                <a:ea typeface="Verdana" panose="020B0604030504040204" pitchFamily="34" charset="0"/>
                <a:cs typeface="Verdana"/>
              </a:rPr>
              <a:t>term</a:t>
            </a:r>
            <a:r>
              <a:rPr sz="1200" b="1" spc="45" dirty="0">
                <a:latin typeface="+mj-lt"/>
                <a:ea typeface="Verdana" panose="020B0604030504040204" pitchFamily="34" charset="0"/>
                <a:cs typeface="Verdana"/>
              </a:rPr>
              <a:t> </a:t>
            </a:r>
            <a:r>
              <a:rPr sz="1200" b="1" spc="-10" dirty="0">
                <a:latin typeface="+mj-lt"/>
                <a:ea typeface="Verdana" panose="020B0604030504040204" pitchFamily="34" charset="0"/>
                <a:cs typeface="Verdana"/>
              </a:rPr>
              <a:t>goals.</a:t>
            </a:r>
            <a:endParaRPr sz="1200" dirty="0">
              <a:latin typeface="+mj-lt"/>
              <a:ea typeface="Verdana" panose="020B0604030504040204" pitchFamily="34" charset="0"/>
              <a:cs typeface="Verdan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55676" y="3240023"/>
            <a:ext cx="3731260" cy="327654"/>
          </a:xfrm>
          <a:prstGeom prst="rect">
            <a:avLst/>
          </a:prstGeom>
          <a:solidFill>
            <a:srgbClr val="007898"/>
          </a:solidFill>
          <a:ln>
            <a:solidFill>
              <a:schemeClr val="bg1">
                <a:lumMod val="65000"/>
              </a:schemeClr>
            </a:solidFill>
          </a:ln>
        </p:spPr>
        <p:txBody>
          <a:bodyPr vert="horz" wrap="square" lIns="0" tIns="141605" rIns="0" bIns="0" rtlCol="0">
            <a:spAutoFit/>
          </a:bodyPr>
          <a:lstStyle/>
          <a:p>
            <a:pPr marL="1169670">
              <a:lnSpc>
                <a:spcPct val="100000"/>
              </a:lnSpc>
              <a:spcBef>
                <a:spcPts val="1115"/>
              </a:spcBef>
            </a:pPr>
            <a:r>
              <a:rPr sz="1200" b="1" dirty="0">
                <a:solidFill>
                  <a:srgbClr val="FFFFFF"/>
                </a:solidFill>
                <a:latin typeface="+mj-lt"/>
                <a:ea typeface="Verdana" panose="020B0604030504040204" pitchFamily="34" charset="0"/>
                <a:cs typeface="Verdana"/>
              </a:rPr>
              <a:t>Our</a:t>
            </a:r>
            <a:r>
              <a:rPr sz="1200" b="1" spc="-5" dirty="0">
                <a:solidFill>
                  <a:srgbClr val="FFFFFF"/>
                </a:solidFill>
                <a:latin typeface="+mj-lt"/>
                <a:ea typeface="Verdana" panose="020B0604030504040204" pitchFamily="34" charset="0"/>
                <a:cs typeface="Verdana"/>
              </a:rPr>
              <a:t> </a:t>
            </a:r>
            <a:r>
              <a:rPr sz="1200" b="1" spc="-10" dirty="0">
                <a:solidFill>
                  <a:srgbClr val="FFFFFF"/>
                </a:solidFill>
                <a:latin typeface="+mj-lt"/>
                <a:ea typeface="Verdana" panose="020B0604030504040204" pitchFamily="34" charset="0"/>
                <a:cs typeface="Verdana"/>
              </a:rPr>
              <a:t>graduates…</a:t>
            </a:r>
            <a:endParaRPr sz="1200" dirty="0">
              <a:latin typeface="+mj-lt"/>
              <a:ea typeface="Verdana" panose="020B0604030504040204" pitchFamily="34" charset="0"/>
              <a:cs typeface="Verdana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460757" y="3683873"/>
            <a:ext cx="3726179" cy="1272540"/>
            <a:chOff x="460248" y="3689603"/>
            <a:chExt cx="3726179" cy="1272540"/>
          </a:xfrm>
        </p:grpSpPr>
        <p:sp>
          <p:nvSpPr>
            <p:cNvPr id="9" name="object 9"/>
            <p:cNvSpPr/>
            <p:nvPr/>
          </p:nvSpPr>
          <p:spPr>
            <a:xfrm>
              <a:off x="466344" y="3695699"/>
              <a:ext cx="3714115" cy="1260475"/>
            </a:xfrm>
            <a:custGeom>
              <a:avLst/>
              <a:gdLst/>
              <a:ahLst/>
              <a:cxnLst/>
              <a:rect l="l" t="t" r="r" b="b"/>
              <a:pathLst>
                <a:path w="3714115" h="1260475">
                  <a:moveTo>
                    <a:pt x="3713987" y="0"/>
                  </a:moveTo>
                  <a:lnTo>
                    <a:pt x="0" y="0"/>
                  </a:lnTo>
                  <a:lnTo>
                    <a:pt x="0" y="1260348"/>
                  </a:lnTo>
                  <a:lnTo>
                    <a:pt x="3713987" y="1260348"/>
                  </a:lnTo>
                  <a:lnTo>
                    <a:pt x="3713987" y="0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chemeClr val="bg1">
                  <a:lumMod val="65000"/>
                </a:schemeClr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  <a:ea typeface="Verdana" panose="020B0604030504040204" pitchFamily="34" charset="0"/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466344" y="3695699"/>
              <a:ext cx="3714115" cy="1260475"/>
            </a:xfrm>
            <a:custGeom>
              <a:avLst/>
              <a:gdLst/>
              <a:ahLst/>
              <a:cxnLst/>
              <a:rect l="l" t="t" r="r" b="b"/>
              <a:pathLst>
                <a:path w="3714115" h="1260475">
                  <a:moveTo>
                    <a:pt x="0" y="1260348"/>
                  </a:moveTo>
                  <a:lnTo>
                    <a:pt x="3713987" y="1260348"/>
                  </a:lnTo>
                  <a:lnTo>
                    <a:pt x="3713987" y="0"/>
                  </a:lnTo>
                  <a:lnTo>
                    <a:pt x="0" y="0"/>
                  </a:lnTo>
                  <a:lnTo>
                    <a:pt x="0" y="1260348"/>
                  </a:lnTo>
                  <a:close/>
                </a:path>
              </a:pathLst>
            </a:custGeom>
            <a:ln w="12192">
              <a:solidFill>
                <a:schemeClr val="bg1">
                  <a:lumMod val="65000"/>
                </a:schemeClr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  <a:ea typeface="Verdana" panose="020B0604030504040204" pitchFamily="34" charset="0"/>
              </a:endParaRPr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472440" y="3946905"/>
            <a:ext cx="370205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6210" marR="148590" indent="-635" algn="ctr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+mj-lt"/>
                <a:ea typeface="Verdana" panose="020B0604030504040204" pitchFamily="34" charset="0"/>
                <a:cs typeface="Verdana"/>
              </a:rPr>
              <a:t>…</a:t>
            </a:r>
            <a:r>
              <a:rPr sz="1200" spc="-10" dirty="0">
                <a:latin typeface="+mj-lt"/>
                <a:ea typeface="Verdana" panose="020B0604030504040204" pitchFamily="34" charset="0"/>
                <a:cs typeface="Verdana"/>
              </a:rPr>
              <a:t> </a:t>
            </a:r>
            <a:r>
              <a:rPr sz="1200" dirty="0">
                <a:latin typeface="+mj-lt"/>
                <a:ea typeface="Verdana" panose="020B0604030504040204" pitchFamily="34" charset="0"/>
                <a:cs typeface="Verdana"/>
              </a:rPr>
              <a:t>understand</a:t>
            </a:r>
            <a:r>
              <a:rPr sz="1200" spc="15" dirty="0">
                <a:latin typeface="+mj-lt"/>
                <a:ea typeface="Verdana" panose="020B0604030504040204" pitchFamily="34" charset="0"/>
                <a:cs typeface="Verdana"/>
              </a:rPr>
              <a:t> </a:t>
            </a:r>
            <a:r>
              <a:rPr sz="1200" dirty="0">
                <a:latin typeface="+mj-lt"/>
                <a:ea typeface="Verdana" panose="020B0604030504040204" pitchFamily="34" charset="0"/>
                <a:cs typeface="Verdana"/>
              </a:rPr>
              <a:t>how</a:t>
            </a:r>
            <a:r>
              <a:rPr sz="1200" spc="-5" dirty="0">
                <a:latin typeface="+mj-lt"/>
                <a:ea typeface="Verdana" panose="020B0604030504040204" pitchFamily="34" charset="0"/>
                <a:cs typeface="Verdana"/>
              </a:rPr>
              <a:t> </a:t>
            </a:r>
            <a:r>
              <a:rPr sz="1200" b="1" dirty="0">
                <a:latin typeface="+mj-lt"/>
                <a:ea typeface="Verdana" panose="020B0604030504040204" pitchFamily="34" charset="0"/>
                <a:cs typeface="Verdana"/>
              </a:rPr>
              <a:t>financial</a:t>
            </a:r>
            <a:r>
              <a:rPr sz="1200" b="1" spc="-25" dirty="0">
                <a:latin typeface="+mj-lt"/>
                <a:ea typeface="Verdana" panose="020B0604030504040204" pitchFamily="34" charset="0"/>
                <a:cs typeface="Verdana"/>
              </a:rPr>
              <a:t> </a:t>
            </a:r>
            <a:r>
              <a:rPr sz="1200" b="1" dirty="0">
                <a:latin typeface="+mj-lt"/>
                <a:ea typeface="Verdana" panose="020B0604030504040204" pitchFamily="34" charset="0"/>
                <a:cs typeface="Verdana"/>
              </a:rPr>
              <a:t>&amp;</a:t>
            </a:r>
            <a:r>
              <a:rPr sz="1200" b="1" spc="5" dirty="0">
                <a:latin typeface="+mj-lt"/>
                <a:ea typeface="Verdana" panose="020B0604030504040204" pitchFamily="34" charset="0"/>
                <a:cs typeface="Verdana"/>
              </a:rPr>
              <a:t> </a:t>
            </a:r>
            <a:r>
              <a:rPr sz="1200" b="1" spc="-10" dirty="0">
                <a:latin typeface="+mj-lt"/>
                <a:ea typeface="Verdana" panose="020B0604030504040204" pitchFamily="34" charset="0"/>
                <a:cs typeface="Verdana"/>
              </a:rPr>
              <a:t>strategic </a:t>
            </a:r>
            <a:r>
              <a:rPr sz="1200" b="1" dirty="0">
                <a:latin typeface="+mj-lt"/>
                <a:ea typeface="Verdana" panose="020B0604030504040204" pitchFamily="34" charset="0"/>
                <a:cs typeface="Verdana"/>
              </a:rPr>
              <a:t>metrics</a:t>
            </a:r>
            <a:r>
              <a:rPr sz="1200" b="1" spc="-10" dirty="0">
                <a:latin typeface="+mj-lt"/>
                <a:ea typeface="Verdana" panose="020B0604030504040204" pitchFamily="34" charset="0"/>
                <a:cs typeface="Verdana"/>
              </a:rPr>
              <a:t> </a:t>
            </a:r>
            <a:r>
              <a:rPr sz="1200" dirty="0">
                <a:latin typeface="+mj-lt"/>
                <a:ea typeface="Verdana" panose="020B0604030504040204" pitchFamily="34" charset="0"/>
                <a:cs typeface="Verdana"/>
              </a:rPr>
              <a:t>and</a:t>
            </a:r>
            <a:r>
              <a:rPr sz="1200" spc="5" dirty="0">
                <a:latin typeface="+mj-lt"/>
                <a:ea typeface="Verdana" panose="020B0604030504040204" pitchFamily="34" charset="0"/>
                <a:cs typeface="Verdana"/>
              </a:rPr>
              <a:t> </a:t>
            </a:r>
            <a:r>
              <a:rPr sz="1200" b="1" dirty="0">
                <a:latin typeface="+mj-lt"/>
                <a:ea typeface="Verdana" panose="020B0604030504040204" pitchFamily="34" charset="0"/>
                <a:cs typeface="Verdana"/>
              </a:rPr>
              <a:t>modern</a:t>
            </a:r>
            <a:r>
              <a:rPr sz="1200" b="1" spc="-5" dirty="0">
                <a:latin typeface="+mj-lt"/>
                <a:ea typeface="Verdana" panose="020B0604030504040204" pitchFamily="34" charset="0"/>
                <a:cs typeface="Verdana"/>
              </a:rPr>
              <a:t> </a:t>
            </a:r>
            <a:r>
              <a:rPr sz="1200" b="1" dirty="0">
                <a:latin typeface="+mj-lt"/>
                <a:ea typeface="Verdana" panose="020B0604030504040204" pitchFamily="34" charset="0"/>
                <a:cs typeface="Verdana"/>
              </a:rPr>
              <a:t>analytical</a:t>
            </a:r>
            <a:r>
              <a:rPr sz="1200" b="1" spc="-20" dirty="0">
                <a:latin typeface="+mj-lt"/>
                <a:ea typeface="Verdana" panose="020B0604030504040204" pitchFamily="34" charset="0"/>
                <a:cs typeface="Verdana"/>
              </a:rPr>
              <a:t> </a:t>
            </a:r>
            <a:r>
              <a:rPr sz="1200" b="1" spc="-10" dirty="0">
                <a:latin typeface="+mj-lt"/>
                <a:ea typeface="Verdana" panose="020B0604030504040204" pitchFamily="34" charset="0"/>
                <a:cs typeface="Verdana"/>
              </a:rPr>
              <a:t>methods </a:t>
            </a:r>
            <a:r>
              <a:rPr sz="1200" dirty="0">
                <a:latin typeface="+mj-lt"/>
                <a:ea typeface="Verdana" panose="020B0604030504040204" pitchFamily="34" charset="0"/>
                <a:cs typeface="Verdana"/>
              </a:rPr>
              <a:t>can</a:t>
            </a:r>
            <a:r>
              <a:rPr sz="1200" spc="-15" dirty="0">
                <a:latin typeface="+mj-lt"/>
                <a:ea typeface="Verdana" panose="020B0604030504040204" pitchFamily="34" charset="0"/>
                <a:cs typeface="Verdana"/>
              </a:rPr>
              <a:t> </a:t>
            </a:r>
            <a:r>
              <a:rPr sz="1200" dirty="0">
                <a:latin typeface="+mj-lt"/>
                <a:ea typeface="Verdana" panose="020B0604030504040204" pitchFamily="34" charset="0"/>
                <a:cs typeface="Verdana"/>
              </a:rPr>
              <a:t>be used</a:t>
            </a:r>
            <a:r>
              <a:rPr sz="1200" spc="-5" dirty="0">
                <a:latin typeface="+mj-lt"/>
                <a:ea typeface="Verdana" panose="020B0604030504040204" pitchFamily="34" charset="0"/>
                <a:cs typeface="Verdana"/>
              </a:rPr>
              <a:t> </a:t>
            </a:r>
            <a:r>
              <a:rPr sz="1200" dirty="0">
                <a:latin typeface="+mj-lt"/>
                <a:ea typeface="Verdana" panose="020B0604030504040204" pitchFamily="34" charset="0"/>
                <a:cs typeface="Verdana"/>
              </a:rPr>
              <a:t>to</a:t>
            </a:r>
            <a:r>
              <a:rPr sz="1200" spc="-10" dirty="0">
                <a:latin typeface="+mj-lt"/>
                <a:ea typeface="Verdana" panose="020B0604030504040204" pitchFamily="34" charset="0"/>
                <a:cs typeface="Verdana"/>
              </a:rPr>
              <a:t> </a:t>
            </a:r>
            <a:r>
              <a:rPr sz="1200" dirty="0">
                <a:latin typeface="+mj-lt"/>
                <a:ea typeface="Verdana" panose="020B0604030504040204" pitchFamily="34" charset="0"/>
                <a:cs typeface="Verdana"/>
              </a:rPr>
              <a:t>prepare</a:t>
            </a:r>
            <a:r>
              <a:rPr sz="1200" spc="-10" dirty="0">
                <a:latin typeface="+mj-lt"/>
                <a:ea typeface="Verdana" panose="020B0604030504040204" pitchFamily="34" charset="0"/>
                <a:cs typeface="Verdana"/>
              </a:rPr>
              <a:t> </a:t>
            </a:r>
            <a:r>
              <a:rPr sz="1200" dirty="0">
                <a:latin typeface="+mj-lt"/>
                <a:ea typeface="Verdana" panose="020B0604030504040204" pitchFamily="34" charset="0"/>
                <a:cs typeface="Verdana"/>
              </a:rPr>
              <a:t>and</a:t>
            </a:r>
            <a:r>
              <a:rPr sz="1200" spc="5" dirty="0">
                <a:latin typeface="+mj-lt"/>
                <a:ea typeface="Verdana" panose="020B0604030504040204" pitchFamily="34" charset="0"/>
                <a:cs typeface="Verdana"/>
              </a:rPr>
              <a:t> </a:t>
            </a:r>
            <a:r>
              <a:rPr sz="1200" dirty="0">
                <a:latin typeface="+mj-lt"/>
                <a:ea typeface="Verdana" panose="020B0604030504040204" pitchFamily="34" charset="0"/>
                <a:cs typeface="Verdana"/>
              </a:rPr>
              <a:t>make</a:t>
            </a:r>
            <a:r>
              <a:rPr sz="1200" spc="-5" dirty="0">
                <a:latin typeface="+mj-lt"/>
                <a:ea typeface="Verdana" panose="020B0604030504040204" pitchFamily="34" charset="0"/>
                <a:cs typeface="Verdana"/>
              </a:rPr>
              <a:t> </a:t>
            </a:r>
            <a:r>
              <a:rPr sz="1200" b="1" spc="-10" dirty="0">
                <a:latin typeface="+mj-lt"/>
                <a:ea typeface="Verdana" panose="020B0604030504040204" pitchFamily="34" charset="0"/>
                <a:cs typeface="Verdana"/>
              </a:rPr>
              <a:t>business decisions.</a:t>
            </a:r>
            <a:endParaRPr sz="1200" dirty="0">
              <a:latin typeface="+mj-lt"/>
              <a:ea typeface="Verdana" panose="020B0604030504040204" pitchFamily="34" charset="0"/>
              <a:cs typeface="Verdana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5638800" y="2351277"/>
            <a:ext cx="1532356" cy="1535430"/>
            <a:chOff x="5675185" y="2362009"/>
            <a:chExt cx="1470025" cy="1535430"/>
          </a:xfrm>
          <a:solidFill>
            <a:srgbClr val="007898"/>
          </a:solidFill>
        </p:grpSpPr>
        <p:sp>
          <p:nvSpPr>
            <p:cNvPr id="13" name="object 13"/>
            <p:cNvSpPr/>
            <p:nvPr/>
          </p:nvSpPr>
          <p:spPr>
            <a:xfrm>
              <a:off x="5679947" y="2366772"/>
              <a:ext cx="1460500" cy="1525905"/>
            </a:xfrm>
            <a:custGeom>
              <a:avLst/>
              <a:gdLst/>
              <a:ahLst/>
              <a:cxnLst/>
              <a:rect l="l" t="t" r="r" b="b"/>
              <a:pathLst>
                <a:path w="1460500" h="1525904">
                  <a:moveTo>
                    <a:pt x="729996" y="0"/>
                  </a:moveTo>
                  <a:lnTo>
                    <a:pt x="683823" y="1500"/>
                  </a:lnTo>
                  <a:lnTo>
                    <a:pt x="638415" y="5943"/>
                  </a:lnTo>
                  <a:lnTo>
                    <a:pt x="593856" y="13237"/>
                  </a:lnTo>
                  <a:lnTo>
                    <a:pt x="550232" y="23295"/>
                  </a:lnTo>
                  <a:lnTo>
                    <a:pt x="507628" y="36027"/>
                  </a:lnTo>
                  <a:lnTo>
                    <a:pt x="466131" y="51342"/>
                  </a:lnTo>
                  <a:lnTo>
                    <a:pt x="425824" y="69153"/>
                  </a:lnTo>
                  <a:lnTo>
                    <a:pt x="386794" y="89370"/>
                  </a:lnTo>
                  <a:lnTo>
                    <a:pt x="349127" y="111902"/>
                  </a:lnTo>
                  <a:lnTo>
                    <a:pt x="312907" y="136662"/>
                  </a:lnTo>
                  <a:lnTo>
                    <a:pt x="278220" y="163559"/>
                  </a:lnTo>
                  <a:lnTo>
                    <a:pt x="245152" y="192504"/>
                  </a:lnTo>
                  <a:lnTo>
                    <a:pt x="213788" y="223408"/>
                  </a:lnTo>
                  <a:lnTo>
                    <a:pt x="184213" y="256182"/>
                  </a:lnTo>
                  <a:lnTo>
                    <a:pt x="156514" y="290736"/>
                  </a:lnTo>
                  <a:lnTo>
                    <a:pt x="130774" y="326980"/>
                  </a:lnTo>
                  <a:lnTo>
                    <a:pt x="107081" y="364826"/>
                  </a:lnTo>
                  <a:lnTo>
                    <a:pt x="85518" y="404184"/>
                  </a:lnTo>
                  <a:lnTo>
                    <a:pt x="66173" y="444965"/>
                  </a:lnTo>
                  <a:lnTo>
                    <a:pt x="49129" y="487079"/>
                  </a:lnTo>
                  <a:lnTo>
                    <a:pt x="34473" y="530438"/>
                  </a:lnTo>
                  <a:lnTo>
                    <a:pt x="22291" y="574951"/>
                  </a:lnTo>
                  <a:lnTo>
                    <a:pt x="12666" y="620529"/>
                  </a:lnTo>
                  <a:lnTo>
                    <a:pt x="5686" y="667083"/>
                  </a:lnTo>
                  <a:lnTo>
                    <a:pt x="1435" y="714524"/>
                  </a:lnTo>
                  <a:lnTo>
                    <a:pt x="0" y="762761"/>
                  </a:lnTo>
                  <a:lnTo>
                    <a:pt x="1435" y="810999"/>
                  </a:lnTo>
                  <a:lnTo>
                    <a:pt x="5686" y="858440"/>
                  </a:lnTo>
                  <a:lnTo>
                    <a:pt x="12666" y="904994"/>
                  </a:lnTo>
                  <a:lnTo>
                    <a:pt x="22291" y="950572"/>
                  </a:lnTo>
                  <a:lnTo>
                    <a:pt x="34473" y="995085"/>
                  </a:lnTo>
                  <a:lnTo>
                    <a:pt x="49129" y="1038444"/>
                  </a:lnTo>
                  <a:lnTo>
                    <a:pt x="66173" y="1080558"/>
                  </a:lnTo>
                  <a:lnTo>
                    <a:pt x="85518" y="1121339"/>
                  </a:lnTo>
                  <a:lnTo>
                    <a:pt x="107081" y="1160697"/>
                  </a:lnTo>
                  <a:lnTo>
                    <a:pt x="130774" y="1198543"/>
                  </a:lnTo>
                  <a:lnTo>
                    <a:pt x="156514" y="1234787"/>
                  </a:lnTo>
                  <a:lnTo>
                    <a:pt x="184213" y="1269341"/>
                  </a:lnTo>
                  <a:lnTo>
                    <a:pt x="213788" y="1302115"/>
                  </a:lnTo>
                  <a:lnTo>
                    <a:pt x="245152" y="1333019"/>
                  </a:lnTo>
                  <a:lnTo>
                    <a:pt x="278220" y="1361964"/>
                  </a:lnTo>
                  <a:lnTo>
                    <a:pt x="312907" y="1388861"/>
                  </a:lnTo>
                  <a:lnTo>
                    <a:pt x="349127" y="1413621"/>
                  </a:lnTo>
                  <a:lnTo>
                    <a:pt x="386794" y="1436153"/>
                  </a:lnTo>
                  <a:lnTo>
                    <a:pt x="425824" y="1456370"/>
                  </a:lnTo>
                  <a:lnTo>
                    <a:pt x="466131" y="1474181"/>
                  </a:lnTo>
                  <a:lnTo>
                    <a:pt x="507628" y="1489496"/>
                  </a:lnTo>
                  <a:lnTo>
                    <a:pt x="550232" y="1502228"/>
                  </a:lnTo>
                  <a:lnTo>
                    <a:pt x="593856" y="1512286"/>
                  </a:lnTo>
                  <a:lnTo>
                    <a:pt x="638415" y="1519580"/>
                  </a:lnTo>
                  <a:lnTo>
                    <a:pt x="683823" y="1524023"/>
                  </a:lnTo>
                  <a:lnTo>
                    <a:pt x="729996" y="1525523"/>
                  </a:lnTo>
                  <a:lnTo>
                    <a:pt x="776168" y="1524023"/>
                  </a:lnTo>
                  <a:lnTo>
                    <a:pt x="821576" y="1519580"/>
                  </a:lnTo>
                  <a:lnTo>
                    <a:pt x="866135" y="1512286"/>
                  </a:lnTo>
                  <a:lnTo>
                    <a:pt x="909759" y="1502228"/>
                  </a:lnTo>
                  <a:lnTo>
                    <a:pt x="952363" y="1489496"/>
                  </a:lnTo>
                  <a:lnTo>
                    <a:pt x="993860" y="1474181"/>
                  </a:lnTo>
                  <a:lnTo>
                    <a:pt x="1034167" y="1456370"/>
                  </a:lnTo>
                  <a:lnTo>
                    <a:pt x="1073197" y="1436153"/>
                  </a:lnTo>
                  <a:lnTo>
                    <a:pt x="1110864" y="1413621"/>
                  </a:lnTo>
                  <a:lnTo>
                    <a:pt x="1147084" y="1388861"/>
                  </a:lnTo>
                  <a:lnTo>
                    <a:pt x="1181771" y="1361964"/>
                  </a:lnTo>
                  <a:lnTo>
                    <a:pt x="1214839" y="1333019"/>
                  </a:lnTo>
                  <a:lnTo>
                    <a:pt x="1246203" y="1302115"/>
                  </a:lnTo>
                  <a:lnTo>
                    <a:pt x="1275778" y="1269341"/>
                  </a:lnTo>
                  <a:lnTo>
                    <a:pt x="1303477" y="1234787"/>
                  </a:lnTo>
                  <a:lnTo>
                    <a:pt x="1329217" y="1198543"/>
                  </a:lnTo>
                  <a:lnTo>
                    <a:pt x="1352910" y="1160697"/>
                  </a:lnTo>
                  <a:lnTo>
                    <a:pt x="1374473" y="1121339"/>
                  </a:lnTo>
                  <a:lnTo>
                    <a:pt x="1393818" y="1080558"/>
                  </a:lnTo>
                  <a:lnTo>
                    <a:pt x="1410862" y="1038444"/>
                  </a:lnTo>
                  <a:lnTo>
                    <a:pt x="1425518" y="995085"/>
                  </a:lnTo>
                  <a:lnTo>
                    <a:pt x="1437700" y="950572"/>
                  </a:lnTo>
                  <a:lnTo>
                    <a:pt x="1447325" y="904994"/>
                  </a:lnTo>
                  <a:lnTo>
                    <a:pt x="1454305" y="858440"/>
                  </a:lnTo>
                  <a:lnTo>
                    <a:pt x="1458556" y="810999"/>
                  </a:lnTo>
                  <a:lnTo>
                    <a:pt x="1459992" y="762761"/>
                  </a:lnTo>
                  <a:lnTo>
                    <a:pt x="1458556" y="714524"/>
                  </a:lnTo>
                  <a:lnTo>
                    <a:pt x="1454305" y="667083"/>
                  </a:lnTo>
                  <a:lnTo>
                    <a:pt x="1447325" y="620529"/>
                  </a:lnTo>
                  <a:lnTo>
                    <a:pt x="1437700" y="574951"/>
                  </a:lnTo>
                  <a:lnTo>
                    <a:pt x="1425518" y="530438"/>
                  </a:lnTo>
                  <a:lnTo>
                    <a:pt x="1410862" y="487079"/>
                  </a:lnTo>
                  <a:lnTo>
                    <a:pt x="1393818" y="444965"/>
                  </a:lnTo>
                  <a:lnTo>
                    <a:pt x="1374473" y="404184"/>
                  </a:lnTo>
                  <a:lnTo>
                    <a:pt x="1352910" y="364826"/>
                  </a:lnTo>
                  <a:lnTo>
                    <a:pt x="1329217" y="326980"/>
                  </a:lnTo>
                  <a:lnTo>
                    <a:pt x="1303477" y="290736"/>
                  </a:lnTo>
                  <a:lnTo>
                    <a:pt x="1275778" y="256182"/>
                  </a:lnTo>
                  <a:lnTo>
                    <a:pt x="1246203" y="223408"/>
                  </a:lnTo>
                  <a:lnTo>
                    <a:pt x="1214839" y="192504"/>
                  </a:lnTo>
                  <a:lnTo>
                    <a:pt x="1181771" y="163559"/>
                  </a:lnTo>
                  <a:lnTo>
                    <a:pt x="1147084" y="136662"/>
                  </a:lnTo>
                  <a:lnTo>
                    <a:pt x="1110864" y="111902"/>
                  </a:lnTo>
                  <a:lnTo>
                    <a:pt x="1073197" y="89370"/>
                  </a:lnTo>
                  <a:lnTo>
                    <a:pt x="1034167" y="69153"/>
                  </a:lnTo>
                  <a:lnTo>
                    <a:pt x="993860" y="51342"/>
                  </a:lnTo>
                  <a:lnTo>
                    <a:pt x="952363" y="36027"/>
                  </a:lnTo>
                  <a:lnTo>
                    <a:pt x="909759" y="23295"/>
                  </a:lnTo>
                  <a:lnTo>
                    <a:pt x="866135" y="13237"/>
                  </a:lnTo>
                  <a:lnTo>
                    <a:pt x="821576" y="5943"/>
                  </a:lnTo>
                  <a:lnTo>
                    <a:pt x="776168" y="1500"/>
                  </a:lnTo>
                  <a:lnTo>
                    <a:pt x="729996" y="0"/>
                  </a:lnTo>
                  <a:close/>
                </a:path>
              </a:pathLst>
            </a:custGeom>
            <a:grpFill/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  <a:ea typeface="Verdana" panose="020B0604030504040204" pitchFamily="34" charset="0"/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5679947" y="2366772"/>
              <a:ext cx="1460500" cy="1525905"/>
            </a:xfrm>
            <a:custGeom>
              <a:avLst/>
              <a:gdLst/>
              <a:ahLst/>
              <a:cxnLst/>
              <a:rect l="l" t="t" r="r" b="b"/>
              <a:pathLst>
                <a:path w="1460500" h="1525904">
                  <a:moveTo>
                    <a:pt x="0" y="762761"/>
                  </a:moveTo>
                  <a:lnTo>
                    <a:pt x="1435" y="714524"/>
                  </a:lnTo>
                  <a:lnTo>
                    <a:pt x="5686" y="667083"/>
                  </a:lnTo>
                  <a:lnTo>
                    <a:pt x="12666" y="620529"/>
                  </a:lnTo>
                  <a:lnTo>
                    <a:pt x="22291" y="574951"/>
                  </a:lnTo>
                  <a:lnTo>
                    <a:pt x="34473" y="530438"/>
                  </a:lnTo>
                  <a:lnTo>
                    <a:pt x="49129" y="487079"/>
                  </a:lnTo>
                  <a:lnTo>
                    <a:pt x="66173" y="444965"/>
                  </a:lnTo>
                  <a:lnTo>
                    <a:pt x="85518" y="404184"/>
                  </a:lnTo>
                  <a:lnTo>
                    <a:pt x="107081" y="364826"/>
                  </a:lnTo>
                  <a:lnTo>
                    <a:pt x="130774" y="326980"/>
                  </a:lnTo>
                  <a:lnTo>
                    <a:pt x="156514" y="290736"/>
                  </a:lnTo>
                  <a:lnTo>
                    <a:pt x="184213" y="256182"/>
                  </a:lnTo>
                  <a:lnTo>
                    <a:pt x="213788" y="223408"/>
                  </a:lnTo>
                  <a:lnTo>
                    <a:pt x="245152" y="192504"/>
                  </a:lnTo>
                  <a:lnTo>
                    <a:pt x="278220" y="163559"/>
                  </a:lnTo>
                  <a:lnTo>
                    <a:pt x="312907" y="136662"/>
                  </a:lnTo>
                  <a:lnTo>
                    <a:pt x="349127" y="111902"/>
                  </a:lnTo>
                  <a:lnTo>
                    <a:pt x="386794" y="89370"/>
                  </a:lnTo>
                  <a:lnTo>
                    <a:pt x="425824" y="69153"/>
                  </a:lnTo>
                  <a:lnTo>
                    <a:pt x="466131" y="51342"/>
                  </a:lnTo>
                  <a:lnTo>
                    <a:pt x="507628" y="36027"/>
                  </a:lnTo>
                  <a:lnTo>
                    <a:pt x="550232" y="23295"/>
                  </a:lnTo>
                  <a:lnTo>
                    <a:pt x="593856" y="13237"/>
                  </a:lnTo>
                  <a:lnTo>
                    <a:pt x="638415" y="5943"/>
                  </a:lnTo>
                  <a:lnTo>
                    <a:pt x="683823" y="1500"/>
                  </a:lnTo>
                  <a:lnTo>
                    <a:pt x="729996" y="0"/>
                  </a:lnTo>
                  <a:lnTo>
                    <a:pt x="776168" y="1500"/>
                  </a:lnTo>
                  <a:lnTo>
                    <a:pt x="821576" y="5943"/>
                  </a:lnTo>
                  <a:lnTo>
                    <a:pt x="866135" y="13237"/>
                  </a:lnTo>
                  <a:lnTo>
                    <a:pt x="909759" y="23295"/>
                  </a:lnTo>
                  <a:lnTo>
                    <a:pt x="952363" y="36027"/>
                  </a:lnTo>
                  <a:lnTo>
                    <a:pt x="993860" y="51342"/>
                  </a:lnTo>
                  <a:lnTo>
                    <a:pt x="1034167" y="69153"/>
                  </a:lnTo>
                  <a:lnTo>
                    <a:pt x="1073197" y="89370"/>
                  </a:lnTo>
                  <a:lnTo>
                    <a:pt x="1110864" y="111902"/>
                  </a:lnTo>
                  <a:lnTo>
                    <a:pt x="1147084" y="136662"/>
                  </a:lnTo>
                  <a:lnTo>
                    <a:pt x="1181771" y="163559"/>
                  </a:lnTo>
                  <a:lnTo>
                    <a:pt x="1214839" y="192504"/>
                  </a:lnTo>
                  <a:lnTo>
                    <a:pt x="1246203" y="223408"/>
                  </a:lnTo>
                  <a:lnTo>
                    <a:pt x="1275778" y="256182"/>
                  </a:lnTo>
                  <a:lnTo>
                    <a:pt x="1303477" y="290736"/>
                  </a:lnTo>
                  <a:lnTo>
                    <a:pt x="1329217" y="326980"/>
                  </a:lnTo>
                  <a:lnTo>
                    <a:pt x="1352910" y="364826"/>
                  </a:lnTo>
                  <a:lnTo>
                    <a:pt x="1374473" y="404184"/>
                  </a:lnTo>
                  <a:lnTo>
                    <a:pt x="1393818" y="444965"/>
                  </a:lnTo>
                  <a:lnTo>
                    <a:pt x="1410862" y="487079"/>
                  </a:lnTo>
                  <a:lnTo>
                    <a:pt x="1425518" y="530438"/>
                  </a:lnTo>
                  <a:lnTo>
                    <a:pt x="1437700" y="574951"/>
                  </a:lnTo>
                  <a:lnTo>
                    <a:pt x="1447325" y="620529"/>
                  </a:lnTo>
                  <a:lnTo>
                    <a:pt x="1454305" y="667083"/>
                  </a:lnTo>
                  <a:lnTo>
                    <a:pt x="1458556" y="714524"/>
                  </a:lnTo>
                  <a:lnTo>
                    <a:pt x="1459992" y="762761"/>
                  </a:lnTo>
                  <a:lnTo>
                    <a:pt x="1458556" y="810999"/>
                  </a:lnTo>
                  <a:lnTo>
                    <a:pt x="1454305" y="858440"/>
                  </a:lnTo>
                  <a:lnTo>
                    <a:pt x="1447325" y="904994"/>
                  </a:lnTo>
                  <a:lnTo>
                    <a:pt x="1437700" y="950572"/>
                  </a:lnTo>
                  <a:lnTo>
                    <a:pt x="1425518" y="995085"/>
                  </a:lnTo>
                  <a:lnTo>
                    <a:pt x="1410862" y="1038444"/>
                  </a:lnTo>
                  <a:lnTo>
                    <a:pt x="1393818" y="1080558"/>
                  </a:lnTo>
                  <a:lnTo>
                    <a:pt x="1374473" y="1121339"/>
                  </a:lnTo>
                  <a:lnTo>
                    <a:pt x="1352910" y="1160697"/>
                  </a:lnTo>
                  <a:lnTo>
                    <a:pt x="1329217" y="1198543"/>
                  </a:lnTo>
                  <a:lnTo>
                    <a:pt x="1303477" y="1234787"/>
                  </a:lnTo>
                  <a:lnTo>
                    <a:pt x="1275778" y="1269341"/>
                  </a:lnTo>
                  <a:lnTo>
                    <a:pt x="1246203" y="1302115"/>
                  </a:lnTo>
                  <a:lnTo>
                    <a:pt x="1214839" y="1333019"/>
                  </a:lnTo>
                  <a:lnTo>
                    <a:pt x="1181771" y="1361964"/>
                  </a:lnTo>
                  <a:lnTo>
                    <a:pt x="1147084" y="1388861"/>
                  </a:lnTo>
                  <a:lnTo>
                    <a:pt x="1110864" y="1413621"/>
                  </a:lnTo>
                  <a:lnTo>
                    <a:pt x="1073197" y="1436153"/>
                  </a:lnTo>
                  <a:lnTo>
                    <a:pt x="1034167" y="1456370"/>
                  </a:lnTo>
                  <a:lnTo>
                    <a:pt x="993860" y="1474181"/>
                  </a:lnTo>
                  <a:lnTo>
                    <a:pt x="952363" y="1489496"/>
                  </a:lnTo>
                  <a:lnTo>
                    <a:pt x="909759" y="1502228"/>
                  </a:lnTo>
                  <a:lnTo>
                    <a:pt x="866135" y="1512286"/>
                  </a:lnTo>
                  <a:lnTo>
                    <a:pt x="821576" y="1519580"/>
                  </a:lnTo>
                  <a:lnTo>
                    <a:pt x="776168" y="1524023"/>
                  </a:lnTo>
                  <a:lnTo>
                    <a:pt x="729996" y="1525523"/>
                  </a:lnTo>
                  <a:lnTo>
                    <a:pt x="683823" y="1524023"/>
                  </a:lnTo>
                  <a:lnTo>
                    <a:pt x="638415" y="1519580"/>
                  </a:lnTo>
                  <a:lnTo>
                    <a:pt x="593856" y="1512286"/>
                  </a:lnTo>
                  <a:lnTo>
                    <a:pt x="550232" y="1502228"/>
                  </a:lnTo>
                  <a:lnTo>
                    <a:pt x="507628" y="1489496"/>
                  </a:lnTo>
                  <a:lnTo>
                    <a:pt x="466131" y="1474181"/>
                  </a:lnTo>
                  <a:lnTo>
                    <a:pt x="425824" y="1456370"/>
                  </a:lnTo>
                  <a:lnTo>
                    <a:pt x="386794" y="1436153"/>
                  </a:lnTo>
                  <a:lnTo>
                    <a:pt x="349127" y="1413621"/>
                  </a:lnTo>
                  <a:lnTo>
                    <a:pt x="312907" y="1388861"/>
                  </a:lnTo>
                  <a:lnTo>
                    <a:pt x="278220" y="1361964"/>
                  </a:lnTo>
                  <a:lnTo>
                    <a:pt x="245152" y="1333019"/>
                  </a:lnTo>
                  <a:lnTo>
                    <a:pt x="213788" y="1302115"/>
                  </a:lnTo>
                  <a:lnTo>
                    <a:pt x="184213" y="1269341"/>
                  </a:lnTo>
                  <a:lnTo>
                    <a:pt x="156514" y="1234787"/>
                  </a:lnTo>
                  <a:lnTo>
                    <a:pt x="130774" y="1198543"/>
                  </a:lnTo>
                  <a:lnTo>
                    <a:pt x="107081" y="1160697"/>
                  </a:lnTo>
                  <a:lnTo>
                    <a:pt x="85518" y="1121339"/>
                  </a:lnTo>
                  <a:lnTo>
                    <a:pt x="66173" y="1080558"/>
                  </a:lnTo>
                  <a:lnTo>
                    <a:pt x="49129" y="1038444"/>
                  </a:lnTo>
                  <a:lnTo>
                    <a:pt x="34473" y="995085"/>
                  </a:lnTo>
                  <a:lnTo>
                    <a:pt x="22291" y="950572"/>
                  </a:lnTo>
                  <a:lnTo>
                    <a:pt x="12666" y="904994"/>
                  </a:lnTo>
                  <a:lnTo>
                    <a:pt x="5686" y="858440"/>
                  </a:lnTo>
                  <a:lnTo>
                    <a:pt x="1435" y="810999"/>
                  </a:lnTo>
                  <a:lnTo>
                    <a:pt x="0" y="762761"/>
                  </a:lnTo>
                  <a:close/>
                </a:path>
              </a:pathLst>
            </a:custGeom>
            <a:grpFill/>
            <a:ln w="9144">
              <a:solidFill>
                <a:schemeClr val="bg1">
                  <a:lumMod val="50000"/>
                </a:schemeClr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  <a:ea typeface="Verdana" panose="020B0604030504040204" pitchFamily="34" charset="0"/>
              </a:endParaRPr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6118351" y="3029458"/>
            <a:ext cx="706627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10" dirty="0">
                <a:solidFill>
                  <a:srgbClr val="FFFFFF"/>
                </a:solidFill>
                <a:latin typeface="+mj-lt"/>
                <a:ea typeface="Verdana" panose="020B0604030504040204" pitchFamily="34" charset="0"/>
                <a:cs typeface="Arial"/>
              </a:rPr>
              <a:t>Strategy</a:t>
            </a:r>
            <a:endParaRPr sz="1400">
              <a:latin typeface="+mj-lt"/>
              <a:ea typeface="Verdana" panose="020B0604030504040204" pitchFamily="34" charset="0"/>
              <a:cs typeface="Arial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6609333" y="1554225"/>
            <a:ext cx="1518920" cy="1887220"/>
            <a:chOff x="6609333" y="1554225"/>
            <a:chExt cx="1518920" cy="1887220"/>
          </a:xfrm>
        </p:grpSpPr>
        <p:sp>
          <p:nvSpPr>
            <p:cNvPr id="17" name="object 17"/>
            <p:cNvSpPr/>
            <p:nvPr/>
          </p:nvSpPr>
          <p:spPr>
            <a:xfrm>
              <a:off x="6615683" y="1560575"/>
              <a:ext cx="1506220" cy="1874520"/>
            </a:xfrm>
            <a:custGeom>
              <a:avLst/>
              <a:gdLst/>
              <a:ahLst/>
              <a:cxnLst/>
              <a:rect l="l" t="t" r="r" b="b"/>
              <a:pathLst>
                <a:path w="1506220" h="1874520">
                  <a:moveTo>
                    <a:pt x="0" y="0"/>
                  </a:moveTo>
                  <a:lnTo>
                    <a:pt x="291846" y="454787"/>
                  </a:lnTo>
                  <a:lnTo>
                    <a:pt x="2667" y="855599"/>
                  </a:lnTo>
                  <a:lnTo>
                    <a:pt x="32766" y="864108"/>
                  </a:lnTo>
                  <a:lnTo>
                    <a:pt x="77724" y="882523"/>
                  </a:lnTo>
                  <a:lnTo>
                    <a:pt x="114554" y="901064"/>
                  </a:lnTo>
                  <a:lnTo>
                    <a:pt x="159512" y="926592"/>
                  </a:lnTo>
                  <a:lnTo>
                    <a:pt x="200533" y="953643"/>
                  </a:lnTo>
                  <a:lnTo>
                    <a:pt x="244094" y="989076"/>
                  </a:lnTo>
                  <a:lnTo>
                    <a:pt x="276860" y="1018921"/>
                  </a:lnTo>
                  <a:lnTo>
                    <a:pt x="312293" y="1055878"/>
                  </a:lnTo>
                  <a:lnTo>
                    <a:pt x="349123" y="1097153"/>
                  </a:lnTo>
                  <a:lnTo>
                    <a:pt x="383286" y="1141222"/>
                  </a:lnTo>
                  <a:lnTo>
                    <a:pt x="411861" y="1185291"/>
                  </a:lnTo>
                  <a:lnTo>
                    <a:pt x="455549" y="1279017"/>
                  </a:lnTo>
                  <a:lnTo>
                    <a:pt x="473201" y="1326007"/>
                  </a:lnTo>
                  <a:lnTo>
                    <a:pt x="484124" y="1371473"/>
                  </a:lnTo>
                  <a:lnTo>
                    <a:pt x="490982" y="1408430"/>
                  </a:lnTo>
                  <a:lnTo>
                    <a:pt x="265938" y="1408430"/>
                  </a:lnTo>
                  <a:lnTo>
                    <a:pt x="924687" y="1874520"/>
                  </a:lnTo>
                  <a:lnTo>
                    <a:pt x="1505712" y="1408430"/>
                  </a:lnTo>
                  <a:lnTo>
                    <a:pt x="1292987" y="1408430"/>
                  </a:lnTo>
                  <a:lnTo>
                    <a:pt x="1290193" y="1352931"/>
                  </a:lnTo>
                  <a:lnTo>
                    <a:pt x="1280668" y="1293241"/>
                  </a:lnTo>
                  <a:lnTo>
                    <a:pt x="1267079" y="1223645"/>
                  </a:lnTo>
                  <a:lnTo>
                    <a:pt x="1252093" y="1155446"/>
                  </a:lnTo>
                  <a:lnTo>
                    <a:pt x="1231519" y="1080135"/>
                  </a:lnTo>
                  <a:lnTo>
                    <a:pt x="1207008" y="1011809"/>
                  </a:lnTo>
                  <a:lnTo>
                    <a:pt x="1183894" y="952119"/>
                  </a:lnTo>
                  <a:lnTo>
                    <a:pt x="1144270" y="866901"/>
                  </a:lnTo>
                  <a:lnTo>
                    <a:pt x="1108837" y="795909"/>
                  </a:lnTo>
                  <a:lnTo>
                    <a:pt x="1074674" y="737615"/>
                  </a:lnTo>
                  <a:lnTo>
                    <a:pt x="1039241" y="677926"/>
                  </a:lnTo>
                  <a:lnTo>
                    <a:pt x="1003808" y="632460"/>
                  </a:lnTo>
                  <a:lnTo>
                    <a:pt x="965581" y="578358"/>
                  </a:lnTo>
                  <a:lnTo>
                    <a:pt x="938402" y="541527"/>
                  </a:lnTo>
                  <a:lnTo>
                    <a:pt x="900176" y="498856"/>
                  </a:lnTo>
                  <a:lnTo>
                    <a:pt x="855091" y="446277"/>
                  </a:lnTo>
                  <a:lnTo>
                    <a:pt x="807466" y="399288"/>
                  </a:lnTo>
                  <a:lnTo>
                    <a:pt x="739267" y="341122"/>
                  </a:lnTo>
                  <a:lnTo>
                    <a:pt x="690118" y="299847"/>
                  </a:lnTo>
                  <a:lnTo>
                    <a:pt x="632841" y="257175"/>
                  </a:lnTo>
                  <a:lnTo>
                    <a:pt x="564642" y="210312"/>
                  </a:lnTo>
                  <a:lnTo>
                    <a:pt x="507365" y="177673"/>
                  </a:lnTo>
                  <a:lnTo>
                    <a:pt x="451485" y="147827"/>
                  </a:lnTo>
                  <a:lnTo>
                    <a:pt x="384556" y="115062"/>
                  </a:lnTo>
                  <a:lnTo>
                    <a:pt x="334137" y="92328"/>
                  </a:lnTo>
                  <a:lnTo>
                    <a:pt x="261874" y="65404"/>
                  </a:lnTo>
                  <a:lnTo>
                    <a:pt x="212725" y="48260"/>
                  </a:lnTo>
                  <a:lnTo>
                    <a:pt x="167767" y="35560"/>
                  </a:lnTo>
                  <a:lnTo>
                    <a:pt x="113157" y="18414"/>
                  </a:lnTo>
                  <a:lnTo>
                    <a:pt x="53213" y="57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  <a:ea typeface="Verdana" panose="020B0604030504040204" pitchFamily="34" charset="0"/>
              </a:endParaRPr>
            </a:p>
          </p:txBody>
        </p:sp>
        <p:sp>
          <p:nvSpPr>
            <p:cNvPr id="18" name="object 18"/>
            <p:cNvSpPr/>
            <p:nvPr/>
          </p:nvSpPr>
          <p:spPr>
            <a:xfrm>
              <a:off x="6615683" y="1560575"/>
              <a:ext cx="1506220" cy="1874520"/>
            </a:xfrm>
            <a:custGeom>
              <a:avLst/>
              <a:gdLst/>
              <a:ahLst/>
              <a:cxnLst/>
              <a:rect l="l" t="t" r="r" b="b"/>
              <a:pathLst>
                <a:path w="1506220" h="1874520">
                  <a:moveTo>
                    <a:pt x="0" y="0"/>
                  </a:moveTo>
                  <a:lnTo>
                    <a:pt x="53213" y="5714"/>
                  </a:lnTo>
                  <a:lnTo>
                    <a:pt x="113157" y="18414"/>
                  </a:lnTo>
                  <a:lnTo>
                    <a:pt x="167767" y="35560"/>
                  </a:lnTo>
                  <a:lnTo>
                    <a:pt x="212725" y="48260"/>
                  </a:lnTo>
                  <a:lnTo>
                    <a:pt x="261874" y="65404"/>
                  </a:lnTo>
                  <a:lnTo>
                    <a:pt x="334137" y="92328"/>
                  </a:lnTo>
                  <a:lnTo>
                    <a:pt x="384556" y="115062"/>
                  </a:lnTo>
                  <a:lnTo>
                    <a:pt x="451485" y="147827"/>
                  </a:lnTo>
                  <a:lnTo>
                    <a:pt x="507365" y="177673"/>
                  </a:lnTo>
                  <a:lnTo>
                    <a:pt x="564642" y="210312"/>
                  </a:lnTo>
                  <a:lnTo>
                    <a:pt x="632841" y="257175"/>
                  </a:lnTo>
                  <a:lnTo>
                    <a:pt x="690118" y="299847"/>
                  </a:lnTo>
                  <a:lnTo>
                    <a:pt x="739267" y="341122"/>
                  </a:lnTo>
                  <a:lnTo>
                    <a:pt x="807466" y="399288"/>
                  </a:lnTo>
                  <a:lnTo>
                    <a:pt x="855091" y="446277"/>
                  </a:lnTo>
                  <a:lnTo>
                    <a:pt x="900176" y="498856"/>
                  </a:lnTo>
                  <a:lnTo>
                    <a:pt x="938402" y="541527"/>
                  </a:lnTo>
                  <a:lnTo>
                    <a:pt x="965581" y="578358"/>
                  </a:lnTo>
                  <a:lnTo>
                    <a:pt x="1003808" y="632460"/>
                  </a:lnTo>
                  <a:lnTo>
                    <a:pt x="1039241" y="677926"/>
                  </a:lnTo>
                  <a:lnTo>
                    <a:pt x="1074674" y="737615"/>
                  </a:lnTo>
                  <a:lnTo>
                    <a:pt x="1108837" y="795909"/>
                  </a:lnTo>
                  <a:lnTo>
                    <a:pt x="1144270" y="866901"/>
                  </a:lnTo>
                  <a:lnTo>
                    <a:pt x="1183894" y="952119"/>
                  </a:lnTo>
                  <a:lnTo>
                    <a:pt x="1207008" y="1011809"/>
                  </a:lnTo>
                  <a:lnTo>
                    <a:pt x="1231519" y="1080135"/>
                  </a:lnTo>
                  <a:lnTo>
                    <a:pt x="1252093" y="1155446"/>
                  </a:lnTo>
                  <a:lnTo>
                    <a:pt x="1267079" y="1223645"/>
                  </a:lnTo>
                  <a:lnTo>
                    <a:pt x="1280668" y="1293241"/>
                  </a:lnTo>
                  <a:lnTo>
                    <a:pt x="1290193" y="1352931"/>
                  </a:lnTo>
                  <a:lnTo>
                    <a:pt x="1292987" y="1408430"/>
                  </a:lnTo>
                  <a:lnTo>
                    <a:pt x="1505712" y="1408430"/>
                  </a:lnTo>
                  <a:lnTo>
                    <a:pt x="924687" y="1874520"/>
                  </a:lnTo>
                  <a:lnTo>
                    <a:pt x="265938" y="1408430"/>
                  </a:lnTo>
                  <a:lnTo>
                    <a:pt x="490982" y="1408430"/>
                  </a:lnTo>
                  <a:lnTo>
                    <a:pt x="484124" y="1371473"/>
                  </a:lnTo>
                  <a:lnTo>
                    <a:pt x="473201" y="1326007"/>
                  </a:lnTo>
                  <a:lnTo>
                    <a:pt x="455549" y="1279017"/>
                  </a:lnTo>
                  <a:lnTo>
                    <a:pt x="429641" y="1223645"/>
                  </a:lnTo>
                  <a:lnTo>
                    <a:pt x="411861" y="1185291"/>
                  </a:lnTo>
                  <a:lnTo>
                    <a:pt x="383286" y="1141222"/>
                  </a:lnTo>
                  <a:lnTo>
                    <a:pt x="349123" y="1097153"/>
                  </a:lnTo>
                  <a:lnTo>
                    <a:pt x="312293" y="1055878"/>
                  </a:lnTo>
                  <a:lnTo>
                    <a:pt x="276860" y="1018921"/>
                  </a:lnTo>
                  <a:lnTo>
                    <a:pt x="244094" y="989076"/>
                  </a:lnTo>
                  <a:lnTo>
                    <a:pt x="200533" y="953643"/>
                  </a:lnTo>
                  <a:lnTo>
                    <a:pt x="159512" y="926592"/>
                  </a:lnTo>
                  <a:lnTo>
                    <a:pt x="114554" y="901064"/>
                  </a:lnTo>
                  <a:lnTo>
                    <a:pt x="77724" y="882523"/>
                  </a:lnTo>
                  <a:lnTo>
                    <a:pt x="32766" y="864108"/>
                  </a:lnTo>
                  <a:lnTo>
                    <a:pt x="2667" y="855599"/>
                  </a:lnTo>
                  <a:lnTo>
                    <a:pt x="291846" y="454787"/>
                  </a:lnTo>
                  <a:lnTo>
                    <a:pt x="0" y="0"/>
                  </a:lnTo>
                  <a:close/>
                </a:path>
              </a:pathLst>
            </a:custGeom>
            <a:ln w="12191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  <a:ea typeface="Verdana" panose="020B0604030504040204" pitchFamily="34" charset="0"/>
              </a:endParaRPr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6958076" y="2231263"/>
            <a:ext cx="799465" cy="33663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indent="100330">
              <a:lnSpc>
                <a:spcPct val="100000"/>
              </a:lnSpc>
              <a:spcBef>
                <a:spcPts val="105"/>
              </a:spcBef>
            </a:pPr>
            <a:r>
              <a:rPr sz="1050" b="1" spc="-10" dirty="0">
                <a:solidFill>
                  <a:srgbClr val="FFFFFF"/>
                </a:solidFill>
                <a:latin typeface="+mj-lt"/>
                <a:ea typeface="Verdana" panose="020B0604030504040204" pitchFamily="34" charset="0"/>
                <a:cs typeface="Arial"/>
              </a:rPr>
              <a:t>Strategy Formulation</a:t>
            </a:r>
            <a:endParaRPr sz="1050">
              <a:latin typeface="+mj-lt"/>
              <a:ea typeface="Verdana" panose="020B0604030504040204" pitchFamily="34" charset="0"/>
              <a:cs typeface="Arial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4646421" y="2686557"/>
            <a:ext cx="1689100" cy="2062480"/>
            <a:chOff x="4646421" y="2686557"/>
            <a:chExt cx="1689100" cy="2062480"/>
          </a:xfrm>
        </p:grpSpPr>
        <p:sp>
          <p:nvSpPr>
            <p:cNvPr id="21" name="object 21"/>
            <p:cNvSpPr/>
            <p:nvPr/>
          </p:nvSpPr>
          <p:spPr>
            <a:xfrm>
              <a:off x="4652771" y="2692907"/>
              <a:ext cx="1676400" cy="2049780"/>
            </a:xfrm>
            <a:custGeom>
              <a:avLst/>
              <a:gdLst/>
              <a:ahLst/>
              <a:cxnLst/>
              <a:rect l="l" t="t" r="r" b="b"/>
              <a:pathLst>
                <a:path w="1676400" h="2049779">
                  <a:moveTo>
                    <a:pt x="663701" y="0"/>
                  </a:moveTo>
                  <a:lnTo>
                    <a:pt x="0" y="473964"/>
                  </a:lnTo>
                  <a:lnTo>
                    <a:pt x="196214" y="473964"/>
                  </a:lnTo>
                  <a:lnTo>
                    <a:pt x="196214" y="535178"/>
                  </a:lnTo>
                  <a:lnTo>
                    <a:pt x="204469" y="623443"/>
                  </a:lnTo>
                  <a:lnTo>
                    <a:pt x="215391" y="701802"/>
                  </a:lnTo>
                  <a:lnTo>
                    <a:pt x="228980" y="772922"/>
                  </a:lnTo>
                  <a:lnTo>
                    <a:pt x="249427" y="865505"/>
                  </a:lnTo>
                  <a:lnTo>
                    <a:pt x="273938" y="945134"/>
                  </a:lnTo>
                  <a:lnTo>
                    <a:pt x="302513" y="1030605"/>
                  </a:lnTo>
                  <a:lnTo>
                    <a:pt x="337947" y="1121664"/>
                  </a:lnTo>
                  <a:lnTo>
                    <a:pt x="384301" y="1211326"/>
                  </a:lnTo>
                  <a:lnTo>
                    <a:pt x="425195" y="1286764"/>
                  </a:lnTo>
                  <a:lnTo>
                    <a:pt x="481075" y="1372235"/>
                  </a:lnTo>
                  <a:lnTo>
                    <a:pt x="538352" y="1454785"/>
                  </a:lnTo>
                  <a:lnTo>
                    <a:pt x="595629" y="1525905"/>
                  </a:lnTo>
                  <a:lnTo>
                    <a:pt x="711453" y="1644142"/>
                  </a:lnTo>
                  <a:lnTo>
                    <a:pt x="771398" y="1696720"/>
                  </a:lnTo>
                  <a:lnTo>
                    <a:pt x="838200" y="1750822"/>
                  </a:lnTo>
                  <a:lnTo>
                    <a:pt x="913129" y="1804949"/>
                  </a:lnTo>
                  <a:lnTo>
                    <a:pt x="975867" y="1841957"/>
                  </a:lnTo>
                  <a:lnTo>
                    <a:pt x="1060323" y="1890356"/>
                  </a:lnTo>
                  <a:lnTo>
                    <a:pt x="1158493" y="1933054"/>
                  </a:lnTo>
                  <a:lnTo>
                    <a:pt x="1217040" y="1957260"/>
                  </a:lnTo>
                  <a:lnTo>
                    <a:pt x="1278381" y="1980031"/>
                  </a:lnTo>
                  <a:lnTo>
                    <a:pt x="1360169" y="2005647"/>
                  </a:lnTo>
                  <a:lnTo>
                    <a:pt x="1497838" y="2032698"/>
                  </a:lnTo>
                  <a:lnTo>
                    <a:pt x="1582419" y="2045512"/>
                  </a:lnTo>
                  <a:lnTo>
                    <a:pt x="1649094" y="2049780"/>
                  </a:lnTo>
                  <a:lnTo>
                    <a:pt x="1353439" y="1661160"/>
                  </a:lnTo>
                  <a:lnTo>
                    <a:pt x="1676400" y="1171448"/>
                  </a:lnTo>
                  <a:lnTo>
                    <a:pt x="1623187" y="1165860"/>
                  </a:lnTo>
                  <a:lnTo>
                    <a:pt x="1570101" y="1153033"/>
                  </a:lnTo>
                  <a:lnTo>
                    <a:pt x="1516888" y="1133094"/>
                  </a:lnTo>
                  <a:lnTo>
                    <a:pt x="1466468" y="1115949"/>
                  </a:lnTo>
                  <a:lnTo>
                    <a:pt x="1406525" y="1088898"/>
                  </a:lnTo>
                  <a:lnTo>
                    <a:pt x="1346580" y="1047623"/>
                  </a:lnTo>
                  <a:lnTo>
                    <a:pt x="1290701" y="1010666"/>
                  </a:lnTo>
                  <a:lnTo>
                    <a:pt x="1230756" y="950849"/>
                  </a:lnTo>
                  <a:lnTo>
                    <a:pt x="1176147" y="885444"/>
                  </a:lnTo>
                  <a:lnTo>
                    <a:pt x="1132586" y="827024"/>
                  </a:lnTo>
                  <a:lnTo>
                    <a:pt x="1089025" y="741680"/>
                  </a:lnTo>
                  <a:lnTo>
                    <a:pt x="1057655" y="673354"/>
                  </a:lnTo>
                  <a:lnTo>
                    <a:pt x="1038605" y="590677"/>
                  </a:lnTo>
                  <a:lnTo>
                    <a:pt x="1026287" y="530987"/>
                  </a:lnTo>
                  <a:lnTo>
                    <a:pt x="1019428" y="468375"/>
                  </a:lnTo>
                  <a:lnTo>
                    <a:pt x="1247139" y="469773"/>
                  </a:lnTo>
                  <a:lnTo>
                    <a:pt x="663701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  <a:ea typeface="Verdana" panose="020B0604030504040204" pitchFamily="34" charset="0"/>
              </a:endParaRPr>
            </a:p>
          </p:txBody>
        </p:sp>
        <p:sp>
          <p:nvSpPr>
            <p:cNvPr id="22" name="object 22"/>
            <p:cNvSpPr/>
            <p:nvPr/>
          </p:nvSpPr>
          <p:spPr>
            <a:xfrm>
              <a:off x="4652771" y="2692907"/>
              <a:ext cx="1676400" cy="2049780"/>
            </a:xfrm>
            <a:custGeom>
              <a:avLst/>
              <a:gdLst/>
              <a:ahLst/>
              <a:cxnLst/>
              <a:rect l="l" t="t" r="r" b="b"/>
              <a:pathLst>
                <a:path w="1676400" h="2049779">
                  <a:moveTo>
                    <a:pt x="1019428" y="468375"/>
                  </a:moveTo>
                  <a:lnTo>
                    <a:pt x="1026287" y="530987"/>
                  </a:lnTo>
                  <a:lnTo>
                    <a:pt x="1038605" y="590677"/>
                  </a:lnTo>
                  <a:lnTo>
                    <a:pt x="1057655" y="673354"/>
                  </a:lnTo>
                  <a:lnTo>
                    <a:pt x="1089025" y="741680"/>
                  </a:lnTo>
                  <a:lnTo>
                    <a:pt x="1132586" y="827024"/>
                  </a:lnTo>
                  <a:lnTo>
                    <a:pt x="1176147" y="885444"/>
                  </a:lnTo>
                  <a:lnTo>
                    <a:pt x="1230756" y="950849"/>
                  </a:lnTo>
                  <a:lnTo>
                    <a:pt x="1290701" y="1010666"/>
                  </a:lnTo>
                  <a:lnTo>
                    <a:pt x="1346580" y="1047623"/>
                  </a:lnTo>
                  <a:lnTo>
                    <a:pt x="1406525" y="1088898"/>
                  </a:lnTo>
                  <a:lnTo>
                    <a:pt x="1466468" y="1115949"/>
                  </a:lnTo>
                  <a:lnTo>
                    <a:pt x="1516888" y="1133094"/>
                  </a:lnTo>
                  <a:lnTo>
                    <a:pt x="1570101" y="1153033"/>
                  </a:lnTo>
                  <a:lnTo>
                    <a:pt x="1623187" y="1165860"/>
                  </a:lnTo>
                  <a:lnTo>
                    <a:pt x="1676400" y="1171448"/>
                  </a:lnTo>
                  <a:lnTo>
                    <a:pt x="1353439" y="1661160"/>
                  </a:lnTo>
                  <a:lnTo>
                    <a:pt x="1649094" y="2049780"/>
                  </a:lnTo>
                  <a:lnTo>
                    <a:pt x="1582419" y="2045512"/>
                  </a:lnTo>
                  <a:lnTo>
                    <a:pt x="1497838" y="2032698"/>
                  </a:lnTo>
                  <a:lnTo>
                    <a:pt x="1439290" y="2021306"/>
                  </a:lnTo>
                  <a:lnTo>
                    <a:pt x="1360169" y="2005647"/>
                  </a:lnTo>
                  <a:lnTo>
                    <a:pt x="1278381" y="1980031"/>
                  </a:lnTo>
                  <a:lnTo>
                    <a:pt x="1217040" y="1957260"/>
                  </a:lnTo>
                  <a:lnTo>
                    <a:pt x="1158493" y="1933054"/>
                  </a:lnTo>
                  <a:lnTo>
                    <a:pt x="1060323" y="1890356"/>
                  </a:lnTo>
                  <a:lnTo>
                    <a:pt x="975867" y="1841957"/>
                  </a:lnTo>
                  <a:lnTo>
                    <a:pt x="913129" y="1804949"/>
                  </a:lnTo>
                  <a:lnTo>
                    <a:pt x="838200" y="1750822"/>
                  </a:lnTo>
                  <a:lnTo>
                    <a:pt x="771398" y="1696720"/>
                  </a:lnTo>
                  <a:lnTo>
                    <a:pt x="711453" y="1644142"/>
                  </a:lnTo>
                  <a:lnTo>
                    <a:pt x="651510" y="1582928"/>
                  </a:lnTo>
                  <a:lnTo>
                    <a:pt x="595629" y="1525905"/>
                  </a:lnTo>
                  <a:lnTo>
                    <a:pt x="538352" y="1454785"/>
                  </a:lnTo>
                  <a:lnTo>
                    <a:pt x="481075" y="1372235"/>
                  </a:lnTo>
                  <a:lnTo>
                    <a:pt x="425195" y="1286764"/>
                  </a:lnTo>
                  <a:lnTo>
                    <a:pt x="384301" y="1211326"/>
                  </a:lnTo>
                  <a:lnTo>
                    <a:pt x="337947" y="1121664"/>
                  </a:lnTo>
                  <a:lnTo>
                    <a:pt x="302513" y="1030605"/>
                  </a:lnTo>
                  <a:lnTo>
                    <a:pt x="273938" y="945134"/>
                  </a:lnTo>
                  <a:lnTo>
                    <a:pt x="249427" y="865505"/>
                  </a:lnTo>
                  <a:lnTo>
                    <a:pt x="228980" y="772922"/>
                  </a:lnTo>
                  <a:lnTo>
                    <a:pt x="215391" y="701802"/>
                  </a:lnTo>
                  <a:lnTo>
                    <a:pt x="204469" y="623443"/>
                  </a:lnTo>
                  <a:lnTo>
                    <a:pt x="196214" y="535178"/>
                  </a:lnTo>
                  <a:lnTo>
                    <a:pt x="196214" y="473964"/>
                  </a:lnTo>
                  <a:lnTo>
                    <a:pt x="0" y="473964"/>
                  </a:lnTo>
                  <a:lnTo>
                    <a:pt x="663701" y="0"/>
                  </a:lnTo>
                  <a:lnTo>
                    <a:pt x="1247139" y="469773"/>
                  </a:lnTo>
                  <a:lnTo>
                    <a:pt x="1019428" y="468375"/>
                  </a:lnTo>
                  <a:close/>
                </a:path>
              </a:pathLst>
            </a:custGeom>
            <a:ln w="12191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  <a:ea typeface="Verdana" panose="020B0604030504040204" pitchFamily="34" charset="0"/>
              </a:endParaRPr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5162169" y="3553205"/>
            <a:ext cx="701675" cy="33663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indent="51435">
              <a:lnSpc>
                <a:spcPct val="100000"/>
              </a:lnSpc>
              <a:spcBef>
                <a:spcPts val="105"/>
              </a:spcBef>
            </a:pPr>
            <a:r>
              <a:rPr sz="1050" b="1" spc="-10" dirty="0">
                <a:solidFill>
                  <a:srgbClr val="FFFFFF"/>
                </a:solidFill>
                <a:latin typeface="+mj-lt"/>
                <a:ea typeface="Verdana" panose="020B0604030504040204" pitchFamily="34" charset="0"/>
                <a:cs typeface="Arial"/>
              </a:rPr>
              <a:t>Strategy Evaluation</a:t>
            </a:r>
            <a:endParaRPr sz="1050">
              <a:latin typeface="+mj-lt"/>
              <a:ea typeface="Verdana" panose="020B0604030504040204" pitchFamily="34" charset="0"/>
              <a:cs typeface="Arial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4847844" y="1335024"/>
            <a:ext cx="3066415" cy="3627120"/>
            <a:chOff x="4847844" y="1335024"/>
            <a:chExt cx="3066415" cy="3627120"/>
          </a:xfrm>
        </p:grpSpPr>
        <p:sp>
          <p:nvSpPr>
            <p:cNvPr id="25" name="object 25"/>
            <p:cNvSpPr/>
            <p:nvPr/>
          </p:nvSpPr>
          <p:spPr>
            <a:xfrm>
              <a:off x="4853940" y="1341120"/>
              <a:ext cx="1971039" cy="1583690"/>
            </a:xfrm>
            <a:custGeom>
              <a:avLst/>
              <a:gdLst/>
              <a:ahLst/>
              <a:cxnLst/>
              <a:rect l="l" t="t" r="r" b="b"/>
              <a:pathLst>
                <a:path w="1971040" h="1583689">
                  <a:moveTo>
                    <a:pt x="1519427" y="0"/>
                  </a:moveTo>
                  <a:lnTo>
                    <a:pt x="1519427" y="199135"/>
                  </a:lnTo>
                  <a:lnTo>
                    <a:pt x="1466342" y="199135"/>
                  </a:lnTo>
                  <a:lnTo>
                    <a:pt x="1405001" y="203453"/>
                  </a:lnTo>
                  <a:lnTo>
                    <a:pt x="1323213" y="211962"/>
                  </a:lnTo>
                  <a:lnTo>
                    <a:pt x="1253744" y="224789"/>
                  </a:lnTo>
                  <a:lnTo>
                    <a:pt x="1173352" y="241807"/>
                  </a:lnTo>
                  <a:lnTo>
                    <a:pt x="1053464" y="275970"/>
                  </a:lnTo>
                  <a:lnTo>
                    <a:pt x="968883" y="307339"/>
                  </a:lnTo>
                  <a:lnTo>
                    <a:pt x="903477" y="335788"/>
                  </a:lnTo>
                  <a:lnTo>
                    <a:pt x="842137" y="362838"/>
                  </a:lnTo>
                  <a:lnTo>
                    <a:pt x="756285" y="409701"/>
                  </a:lnTo>
                  <a:lnTo>
                    <a:pt x="641858" y="486537"/>
                  </a:lnTo>
                  <a:lnTo>
                    <a:pt x="527431" y="578992"/>
                  </a:lnTo>
                  <a:lnTo>
                    <a:pt x="456564" y="647318"/>
                  </a:lnTo>
                  <a:lnTo>
                    <a:pt x="395224" y="715644"/>
                  </a:lnTo>
                  <a:lnTo>
                    <a:pt x="350265" y="764031"/>
                  </a:lnTo>
                  <a:lnTo>
                    <a:pt x="292988" y="840739"/>
                  </a:lnTo>
                  <a:lnTo>
                    <a:pt x="231648" y="929004"/>
                  </a:lnTo>
                  <a:lnTo>
                    <a:pt x="184023" y="1018666"/>
                  </a:lnTo>
                  <a:lnTo>
                    <a:pt x="138937" y="1101089"/>
                  </a:lnTo>
                  <a:lnTo>
                    <a:pt x="92710" y="1215008"/>
                  </a:lnTo>
                  <a:lnTo>
                    <a:pt x="61340" y="1304543"/>
                  </a:lnTo>
                  <a:lnTo>
                    <a:pt x="28575" y="1415541"/>
                  </a:lnTo>
                  <a:lnTo>
                    <a:pt x="10922" y="1509394"/>
                  </a:lnTo>
                  <a:lnTo>
                    <a:pt x="0" y="1583435"/>
                  </a:lnTo>
                  <a:lnTo>
                    <a:pt x="482473" y="1233423"/>
                  </a:lnTo>
                  <a:lnTo>
                    <a:pt x="866648" y="1547875"/>
                  </a:lnTo>
                  <a:lnTo>
                    <a:pt x="873506" y="1526539"/>
                  </a:lnTo>
                  <a:lnTo>
                    <a:pt x="889888" y="1489582"/>
                  </a:lnTo>
                  <a:lnTo>
                    <a:pt x="910336" y="1441195"/>
                  </a:lnTo>
                  <a:lnTo>
                    <a:pt x="940308" y="1390014"/>
                  </a:lnTo>
                  <a:lnTo>
                    <a:pt x="971676" y="1343024"/>
                  </a:lnTo>
                  <a:lnTo>
                    <a:pt x="1001649" y="1304543"/>
                  </a:lnTo>
                  <a:lnTo>
                    <a:pt x="1028826" y="1270507"/>
                  </a:lnTo>
                  <a:lnTo>
                    <a:pt x="1062989" y="1233423"/>
                  </a:lnTo>
                  <a:lnTo>
                    <a:pt x="1091564" y="1207896"/>
                  </a:lnTo>
                  <a:lnTo>
                    <a:pt x="1124204" y="1182242"/>
                  </a:lnTo>
                  <a:lnTo>
                    <a:pt x="1169289" y="1151000"/>
                  </a:lnTo>
                  <a:lnTo>
                    <a:pt x="1208786" y="1125346"/>
                  </a:lnTo>
                  <a:lnTo>
                    <a:pt x="1300099" y="1086865"/>
                  </a:lnTo>
                  <a:lnTo>
                    <a:pt x="1343660" y="1069847"/>
                  </a:lnTo>
                  <a:lnTo>
                    <a:pt x="1388618" y="1057020"/>
                  </a:lnTo>
                  <a:lnTo>
                    <a:pt x="1433576" y="1045717"/>
                  </a:lnTo>
                  <a:lnTo>
                    <a:pt x="1483995" y="1037081"/>
                  </a:lnTo>
                  <a:lnTo>
                    <a:pt x="1519427" y="1035684"/>
                  </a:lnTo>
                  <a:lnTo>
                    <a:pt x="1519427" y="1291843"/>
                  </a:lnTo>
                  <a:lnTo>
                    <a:pt x="1970532" y="685672"/>
                  </a:lnTo>
                  <a:lnTo>
                    <a:pt x="1519427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  <a:ea typeface="Verdana" panose="020B0604030504040204" pitchFamily="34" charset="0"/>
              </a:endParaRPr>
            </a:p>
          </p:txBody>
        </p:sp>
        <p:sp>
          <p:nvSpPr>
            <p:cNvPr id="26" name="object 26"/>
            <p:cNvSpPr/>
            <p:nvPr/>
          </p:nvSpPr>
          <p:spPr>
            <a:xfrm>
              <a:off x="4853940" y="1341120"/>
              <a:ext cx="1971039" cy="1583690"/>
            </a:xfrm>
            <a:custGeom>
              <a:avLst/>
              <a:gdLst/>
              <a:ahLst/>
              <a:cxnLst/>
              <a:rect l="l" t="t" r="r" b="b"/>
              <a:pathLst>
                <a:path w="1971040" h="1583689">
                  <a:moveTo>
                    <a:pt x="0" y="1583435"/>
                  </a:moveTo>
                  <a:lnTo>
                    <a:pt x="10922" y="1509394"/>
                  </a:lnTo>
                  <a:lnTo>
                    <a:pt x="28575" y="1415541"/>
                  </a:lnTo>
                  <a:lnTo>
                    <a:pt x="61340" y="1304543"/>
                  </a:lnTo>
                  <a:lnTo>
                    <a:pt x="92710" y="1215008"/>
                  </a:lnTo>
                  <a:lnTo>
                    <a:pt x="138937" y="1101089"/>
                  </a:lnTo>
                  <a:lnTo>
                    <a:pt x="184023" y="1018666"/>
                  </a:lnTo>
                  <a:lnTo>
                    <a:pt x="231648" y="929004"/>
                  </a:lnTo>
                  <a:lnTo>
                    <a:pt x="292988" y="840739"/>
                  </a:lnTo>
                  <a:lnTo>
                    <a:pt x="350265" y="764031"/>
                  </a:lnTo>
                  <a:lnTo>
                    <a:pt x="395224" y="715644"/>
                  </a:lnTo>
                  <a:lnTo>
                    <a:pt x="456564" y="647318"/>
                  </a:lnTo>
                  <a:lnTo>
                    <a:pt x="527431" y="578992"/>
                  </a:lnTo>
                  <a:lnTo>
                    <a:pt x="641858" y="486537"/>
                  </a:lnTo>
                  <a:lnTo>
                    <a:pt x="756285" y="409701"/>
                  </a:lnTo>
                  <a:lnTo>
                    <a:pt x="842137" y="362838"/>
                  </a:lnTo>
                  <a:lnTo>
                    <a:pt x="903477" y="335788"/>
                  </a:lnTo>
                  <a:lnTo>
                    <a:pt x="968883" y="307339"/>
                  </a:lnTo>
                  <a:lnTo>
                    <a:pt x="1053464" y="275970"/>
                  </a:lnTo>
                  <a:lnTo>
                    <a:pt x="1173352" y="241807"/>
                  </a:lnTo>
                  <a:lnTo>
                    <a:pt x="1253744" y="224789"/>
                  </a:lnTo>
                  <a:lnTo>
                    <a:pt x="1323213" y="211962"/>
                  </a:lnTo>
                  <a:lnTo>
                    <a:pt x="1405001" y="203453"/>
                  </a:lnTo>
                  <a:lnTo>
                    <a:pt x="1466342" y="199135"/>
                  </a:lnTo>
                  <a:lnTo>
                    <a:pt x="1519427" y="199135"/>
                  </a:lnTo>
                  <a:lnTo>
                    <a:pt x="1519427" y="0"/>
                  </a:lnTo>
                  <a:lnTo>
                    <a:pt x="1970532" y="685672"/>
                  </a:lnTo>
                  <a:lnTo>
                    <a:pt x="1519427" y="1291843"/>
                  </a:lnTo>
                  <a:lnTo>
                    <a:pt x="1519427" y="1035684"/>
                  </a:lnTo>
                  <a:lnTo>
                    <a:pt x="1483995" y="1037081"/>
                  </a:lnTo>
                  <a:lnTo>
                    <a:pt x="1433576" y="1045717"/>
                  </a:lnTo>
                  <a:lnTo>
                    <a:pt x="1388618" y="1057020"/>
                  </a:lnTo>
                  <a:lnTo>
                    <a:pt x="1343660" y="1069847"/>
                  </a:lnTo>
                  <a:lnTo>
                    <a:pt x="1300099" y="1086865"/>
                  </a:lnTo>
                  <a:lnTo>
                    <a:pt x="1242822" y="1109726"/>
                  </a:lnTo>
                  <a:lnTo>
                    <a:pt x="1169289" y="1151000"/>
                  </a:lnTo>
                  <a:lnTo>
                    <a:pt x="1124204" y="1182242"/>
                  </a:lnTo>
                  <a:lnTo>
                    <a:pt x="1091564" y="1207896"/>
                  </a:lnTo>
                  <a:lnTo>
                    <a:pt x="1062989" y="1233423"/>
                  </a:lnTo>
                  <a:lnTo>
                    <a:pt x="1028826" y="1270507"/>
                  </a:lnTo>
                  <a:lnTo>
                    <a:pt x="1001649" y="1304543"/>
                  </a:lnTo>
                  <a:lnTo>
                    <a:pt x="971676" y="1343024"/>
                  </a:lnTo>
                  <a:lnTo>
                    <a:pt x="940308" y="1390014"/>
                  </a:lnTo>
                  <a:lnTo>
                    <a:pt x="910336" y="1441195"/>
                  </a:lnTo>
                  <a:lnTo>
                    <a:pt x="889888" y="1489582"/>
                  </a:lnTo>
                  <a:lnTo>
                    <a:pt x="873506" y="1526539"/>
                  </a:lnTo>
                  <a:lnTo>
                    <a:pt x="866648" y="1547875"/>
                  </a:lnTo>
                  <a:lnTo>
                    <a:pt x="482473" y="1233423"/>
                  </a:lnTo>
                  <a:lnTo>
                    <a:pt x="0" y="1583435"/>
                  </a:lnTo>
                  <a:close/>
                </a:path>
              </a:pathLst>
            </a:custGeom>
            <a:ln w="12192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  <a:ea typeface="Verdana" panose="020B0604030504040204" pitchFamily="34" charset="0"/>
              </a:endParaRPr>
            </a:p>
          </p:txBody>
        </p:sp>
        <p:sp>
          <p:nvSpPr>
            <p:cNvPr id="27" name="object 27"/>
            <p:cNvSpPr/>
            <p:nvPr/>
          </p:nvSpPr>
          <p:spPr>
            <a:xfrm>
              <a:off x="6111240" y="3226308"/>
              <a:ext cx="1797050" cy="1729739"/>
            </a:xfrm>
            <a:custGeom>
              <a:avLst/>
              <a:gdLst/>
              <a:ahLst/>
              <a:cxnLst/>
              <a:rect l="l" t="t" r="r" b="b"/>
              <a:pathLst>
                <a:path w="1797050" h="1729739">
                  <a:moveTo>
                    <a:pt x="1007490" y="0"/>
                  </a:moveTo>
                  <a:lnTo>
                    <a:pt x="1002030" y="55499"/>
                  </a:lnTo>
                  <a:lnTo>
                    <a:pt x="981583" y="135255"/>
                  </a:lnTo>
                  <a:lnTo>
                    <a:pt x="966596" y="177927"/>
                  </a:lnTo>
                  <a:lnTo>
                    <a:pt x="940688" y="233425"/>
                  </a:lnTo>
                  <a:lnTo>
                    <a:pt x="913384" y="286131"/>
                  </a:lnTo>
                  <a:lnTo>
                    <a:pt x="879348" y="340233"/>
                  </a:lnTo>
                  <a:lnTo>
                    <a:pt x="842517" y="392938"/>
                  </a:lnTo>
                  <a:lnTo>
                    <a:pt x="798830" y="438531"/>
                  </a:lnTo>
                  <a:lnTo>
                    <a:pt x="764793" y="472694"/>
                  </a:lnTo>
                  <a:lnTo>
                    <a:pt x="712978" y="516763"/>
                  </a:lnTo>
                  <a:lnTo>
                    <a:pt x="651637" y="558038"/>
                  </a:lnTo>
                  <a:lnTo>
                    <a:pt x="602614" y="585089"/>
                  </a:lnTo>
                  <a:lnTo>
                    <a:pt x="548005" y="609346"/>
                  </a:lnTo>
                  <a:lnTo>
                    <a:pt x="492125" y="627888"/>
                  </a:lnTo>
                  <a:lnTo>
                    <a:pt x="463550" y="639191"/>
                  </a:lnTo>
                  <a:lnTo>
                    <a:pt x="449834" y="435610"/>
                  </a:lnTo>
                  <a:lnTo>
                    <a:pt x="0" y="1123315"/>
                  </a:lnTo>
                  <a:lnTo>
                    <a:pt x="449834" y="1729740"/>
                  </a:lnTo>
                  <a:lnTo>
                    <a:pt x="462153" y="1503375"/>
                  </a:lnTo>
                  <a:lnTo>
                    <a:pt x="496188" y="1501952"/>
                  </a:lnTo>
                  <a:lnTo>
                    <a:pt x="556260" y="1493418"/>
                  </a:lnTo>
                  <a:lnTo>
                    <a:pt x="617601" y="1477746"/>
                  </a:lnTo>
                  <a:lnTo>
                    <a:pt x="695325" y="1456397"/>
                  </a:lnTo>
                  <a:lnTo>
                    <a:pt x="766190" y="1433614"/>
                  </a:lnTo>
                  <a:lnTo>
                    <a:pt x="834263" y="1407998"/>
                  </a:lnTo>
                  <a:lnTo>
                    <a:pt x="957071" y="1349629"/>
                  </a:lnTo>
                  <a:lnTo>
                    <a:pt x="1007490" y="1318298"/>
                  </a:lnTo>
                  <a:lnTo>
                    <a:pt x="1072895" y="1281290"/>
                  </a:lnTo>
                  <a:lnTo>
                    <a:pt x="1124712" y="1245692"/>
                  </a:lnTo>
                  <a:lnTo>
                    <a:pt x="1173734" y="1207262"/>
                  </a:lnTo>
                  <a:lnTo>
                    <a:pt x="1235075" y="1160272"/>
                  </a:lnTo>
                  <a:lnTo>
                    <a:pt x="1281430" y="1117600"/>
                  </a:lnTo>
                  <a:lnTo>
                    <a:pt x="1338707" y="1062101"/>
                  </a:lnTo>
                  <a:lnTo>
                    <a:pt x="1375537" y="1023620"/>
                  </a:lnTo>
                  <a:lnTo>
                    <a:pt x="1415034" y="980948"/>
                  </a:lnTo>
                  <a:lnTo>
                    <a:pt x="1447800" y="942467"/>
                  </a:lnTo>
                  <a:lnTo>
                    <a:pt x="1473708" y="903986"/>
                  </a:lnTo>
                  <a:lnTo>
                    <a:pt x="1513205" y="848487"/>
                  </a:lnTo>
                  <a:lnTo>
                    <a:pt x="1559560" y="777367"/>
                  </a:lnTo>
                  <a:lnTo>
                    <a:pt x="1596389" y="713232"/>
                  </a:lnTo>
                  <a:lnTo>
                    <a:pt x="1627759" y="656336"/>
                  </a:lnTo>
                  <a:lnTo>
                    <a:pt x="1652269" y="606425"/>
                  </a:lnTo>
                  <a:lnTo>
                    <a:pt x="1689100" y="515366"/>
                  </a:lnTo>
                  <a:lnTo>
                    <a:pt x="1710943" y="456946"/>
                  </a:lnTo>
                  <a:lnTo>
                    <a:pt x="1738121" y="380111"/>
                  </a:lnTo>
                  <a:lnTo>
                    <a:pt x="1770888" y="234950"/>
                  </a:lnTo>
                  <a:lnTo>
                    <a:pt x="1784477" y="160909"/>
                  </a:lnTo>
                  <a:lnTo>
                    <a:pt x="1792732" y="93980"/>
                  </a:lnTo>
                  <a:lnTo>
                    <a:pt x="1796795" y="25654"/>
                  </a:lnTo>
                  <a:lnTo>
                    <a:pt x="1443736" y="316103"/>
                  </a:lnTo>
                  <a:lnTo>
                    <a:pt x="1007490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  <a:ea typeface="Verdana" panose="020B0604030504040204" pitchFamily="34" charset="0"/>
              </a:endParaRPr>
            </a:p>
          </p:txBody>
        </p:sp>
        <p:sp>
          <p:nvSpPr>
            <p:cNvPr id="28" name="object 28"/>
            <p:cNvSpPr/>
            <p:nvPr/>
          </p:nvSpPr>
          <p:spPr>
            <a:xfrm>
              <a:off x="6111240" y="3226308"/>
              <a:ext cx="1797050" cy="1729739"/>
            </a:xfrm>
            <a:custGeom>
              <a:avLst/>
              <a:gdLst/>
              <a:ahLst/>
              <a:cxnLst/>
              <a:rect l="l" t="t" r="r" b="b"/>
              <a:pathLst>
                <a:path w="1797050" h="1729739">
                  <a:moveTo>
                    <a:pt x="1796795" y="25654"/>
                  </a:moveTo>
                  <a:lnTo>
                    <a:pt x="1792732" y="93980"/>
                  </a:lnTo>
                  <a:lnTo>
                    <a:pt x="1784477" y="160909"/>
                  </a:lnTo>
                  <a:lnTo>
                    <a:pt x="1770888" y="234950"/>
                  </a:lnTo>
                  <a:lnTo>
                    <a:pt x="1754505" y="307467"/>
                  </a:lnTo>
                  <a:lnTo>
                    <a:pt x="1738121" y="380111"/>
                  </a:lnTo>
                  <a:lnTo>
                    <a:pt x="1710943" y="456946"/>
                  </a:lnTo>
                  <a:lnTo>
                    <a:pt x="1689100" y="515366"/>
                  </a:lnTo>
                  <a:lnTo>
                    <a:pt x="1652269" y="606425"/>
                  </a:lnTo>
                  <a:lnTo>
                    <a:pt x="1627759" y="656336"/>
                  </a:lnTo>
                  <a:lnTo>
                    <a:pt x="1596389" y="713232"/>
                  </a:lnTo>
                  <a:lnTo>
                    <a:pt x="1559560" y="777367"/>
                  </a:lnTo>
                  <a:lnTo>
                    <a:pt x="1513205" y="848487"/>
                  </a:lnTo>
                  <a:lnTo>
                    <a:pt x="1473708" y="903986"/>
                  </a:lnTo>
                  <a:lnTo>
                    <a:pt x="1447800" y="942467"/>
                  </a:lnTo>
                  <a:lnTo>
                    <a:pt x="1415034" y="980948"/>
                  </a:lnTo>
                  <a:lnTo>
                    <a:pt x="1375537" y="1023620"/>
                  </a:lnTo>
                  <a:lnTo>
                    <a:pt x="1338707" y="1062101"/>
                  </a:lnTo>
                  <a:lnTo>
                    <a:pt x="1281430" y="1117600"/>
                  </a:lnTo>
                  <a:lnTo>
                    <a:pt x="1235075" y="1160272"/>
                  </a:lnTo>
                  <a:lnTo>
                    <a:pt x="1173734" y="1207262"/>
                  </a:lnTo>
                  <a:lnTo>
                    <a:pt x="1124712" y="1245692"/>
                  </a:lnTo>
                  <a:lnTo>
                    <a:pt x="1072895" y="1281290"/>
                  </a:lnTo>
                  <a:lnTo>
                    <a:pt x="1007490" y="1318298"/>
                  </a:lnTo>
                  <a:lnTo>
                    <a:pt x="957071" y="1349629"/>
                  </a:lnTo>
                  <a:lnTo>
                    <a:pt x="897001" y="1378102"/>
                  </a:lnTo>
                  <a:lnTo>
                    <a:pt x="834263" y="1407998"/>
                  </a:lnTo>
                  <a:lnTo>
                    <a:pt x="766190" y="1433614"/>
                  </a:lnTo>
                  <a:lnTo>
                    <a:pt x="695325" y="1456397"/>
                  </a:lnTo>
                  <a:lnTo>
                    <a:pt x="617601" y="1477746"/>
                  </a:lnTo>
                  <a:lnTo>
                    <a:pt x="556260" y="1493418"/>
                  </a:lnTo>
                  <a:lnTo>
                    <a:pt x="496188" y="1501952"/>
                  </a:lnTo>
                  <a:lnTo>
                    <a:pt x="462153" y="1503375"/>
                  </a:lnTo>
                  <a:lnTo>
                    <a:pt x="449834" y="1729740"/>
                  </a:lnTo>
                  <a:lnTo>
                    <a:pt x="0" y="1123315"/>
                  </a:lnTo>
                  <a:lnTo>
                    <a:pt x="449834" y="435610"/>
                  </a:lnTo>
                  <a:lnTo>
                    <a:pt x="463550" y="639191"/>
                  </a:lnTo>
                  <a:lnTo>
                    <a:pt x="492125" y="627888"/>
                  </a:lnTo>
                  <a:lnTo>
                    <a:pt x="548005" y="609346"/>
                  </a:lnTo>
                  <a:lnTo>
                    <a:pt x="602614" y="585089"/>
                  </a:lnTo>
                  <a:lnTo>
                    <a:pt x="651637" y="558038"/>
                  </a:lnTo>
                  <a:lnTo>
                    <a:pt x="712978" y="516763"/>
                  </a:lnTo>
                  <a:lnTo>
                    <a:pt x="764793" y="472694"/>
                  </a:lnTo>
                  <a:lnTo>
                    <a:pt x="798830" y="438531"/>
                  </a:lnTo>
                  <a:lnTo>
                    <a:pt x="842517" y="392938"/>
                  </a:lnTo>
                  <a:lnTo>
                    <a:pt x="879348" y="340233"/>
                  </a:lnTo>
                  <a:lnTo>
                    <a:pt x="913384" y="286131"/>
                  </a:lnTo>
                  <a:lnTo>
                    <a:pt x="940688" y="233425"/>
                  </a:lnTo>
                  <a:lnTo>
                    <a:pt x="966596" y="177927"/>
                  </a:lnTo>
                  <a:lnTo>
                    <a:pt x="981583" y="135255"/>
                  </a:lnTo>
                  <a:lnTo>
                    <a:pt x="995171" y="88265"/>
                  </a:lnTo>
                  <a:lnTo>
                    <a:pt x="1007490" y="0"/>
                  </a:lnTo>
                  <a:lnTo>
                    <a:pt x="1443736" y="316103"/>
                  </a:lnTo>
                  <a:lnTo>
                    <a:pt x="1796795" y="25654"/>
                  </a:lnTo>
                  <a:close/>
                </a:path>
              </a:pathLst>
            </a:custGeom>
            <a:ln w="12192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  <a:ea typeface="Verdana" panose="020B0604030504040204" pitchFamily="34" charset="0"/>
              </a:endParaRPr>
            </a:p>
          </p:txBody>
        </p:sp>
      </p:grpSp>
      <p:sp>
        <p:nvSpPr>
          <p:cNvPr id="29" name="object 29"/>
          <p:cNvSpPr txBox="1"/>
          <p:nvPr/>
        </p:nvSpPr>
        <p:spPr>
          <a:xfrm>
            <a:off x="6447282" y="3874134"/>
            <a:ext cx="1014730" cy="33663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indent="208915">
              <a:lnSpc>
                <a:spcPct val="100000"/>
              </a:lnSpc>
              <a:spcBef>
                <a:spcPts val="105"/>
              </a:spcBef>
            </a:pPr>
            <a:r>
              <a:rPr sz="1050" b="1" spc="-10" dirty="0">
                <a:solidFill>
                  <a:srgbClr val="FFFFFF"/>
                </a:solidFill>
                <a:latin typeface="+mj-lt"/>
                <a:ea typeface="Verdana" panose="020B0604030504040204" pitchFamily="34" charset="0"/>
                <a:cs typeface="Arial"/>
              </a:rPr>
              <a:t>Strategy Implementation</a:t>
            </a:r>
            <a:endParaRPr sz="1050">
              <a:latin typeface="+mj-lt"/>
              <a:ea typeface="Verdana" panose="020B0604030504040204" pitchFamily="34" charset="0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5584316" y="1977009"/>
            <a:ext cx="923925" cy="17504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dirty="0">
                <a:solidFill>
                  <a:srgbClr val="FFFFFF"/>
                </a:solidFill>
                <a:latin typeface="+mj-lt"/>
                <a:ea typeface="Verdana" panose="020B0604030504040204" pitchFamily="34" charset="0"/>
                <a:cs typeface="Arial"/>
              </a:rPr>
              <a:t>Target</a:t>
            </a:r>
            <a:r>
              <a:rPr sz="1050" b="1" spc="-45" dirty="0">
                <a:solidFill>
                  <a:srgbClr val="FFFFFF"/>
                </a:solidFill>
                <a:latin typeface="+mj-lt"/>
                <a:ea typeface="Verdana" panose="020B0604030504040204" pitchFamily="34" charset="0"/>
                <a:cs typeface="Arial"/>
              </a:rPr>
              <a:t> </a:t>
            </a:r>
            <a:r>
              <a:rPr sz="1050" b="1" spc="-10" dirty="0">
                <a:solidFill>
                  <a:srgbClr val="FFFFFF"/>
                </a:solidFill>
                <a:latin typeface="+mj-lt"/>
                <a:ea typeface="Verdana" panose="020B0604030504040204" pitchFamily="34" charset="0"/>
                <a:cs typeface="Arial"/>
              </a:rPr>
              <a:t>Setting</a:t>
            </a:r>
            <a:endParaRPr sz="1050" dirty="0">
              <a:latin typeface="+mj-lt"/>
              <a:ea typeface="Verdana" panose="020B0604030504040204" pitchFamily="34" charset="0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681158" y="1661078"/>
            <a:ext cx="551815" cy="35137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1100" b="1" dirty="0">
                <a:latin typeface="+mj-lt"/>
                <a:ea typeface="Verdana" panose="020B0604030504040204" pitchFamily="34" charset="0"/>
                <a:cs typeface="Arial"/>
              </a:rPr>
              <a:t>Firm</a:t>
            </a:r>
            <a:r>
              <a:rPr sz="1100" b="1" spc="-25" dirty="0">
                <a:latin typeface="+mj-lt"/>
                <a:ea typeface="Verdana" panose="020B0604030504040204" pitchFamily="34" charset="0"/>
                <a:cs typeface="Arial"/>
              </a:rPr>
              <a:t> DNA</a:t>
            </a:r>
            <a:endParaRPr sz="1100" dirty="0">
              <a:latin typeface="+mj-lt"/>
              <a:ea typeface="Verdana" panose="020B0604030504040204" pitchFamily="34" charset="0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7522698" y="1729136"/>
            <a:ext cx="1213485" cy="35137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1100" b="1" dirty="0">
                <a:latin typeface="+mj-lt"/>
                <a:ea typeface="Verdana" panose="020B0604030504040204" pitchFamily="34" charset="0"/>
                <a:cs typeface="Arial"/>
              </a:rPr>
              <a:t>Doing</a:t>
            </a:r>
            <a:r>
              <a:rPr sz="1100" b="1" spc="-40" dirty="0">
                <a:latin typeface="+mj-lt"/>
                <a:ea typeface="Verdana" panose="020B0604030504040204" pitchFamily="34" charset="0"/>
                <a:cs typeface="Arial"/>
              </a:rPr>
              <a:t> </a:t>
            </a:r>
            <a:r>
              <a:rPr sz="1100" b="1" dirty="0">
                <a:latin typeface="+mj-lt"/>
                <a:ea typeface="Verdana" panose="020B0604030504040204" pitchFamily="34" charset="0"/>
                <a:cs typeface="Arial"/>
              </a:rPr>
              <a:t>the</a:t>
            </a:r>
            <a:r>
              <a:rPr sz="1100" b="1" spc="-15" dirty="0">
                <a:latin typeface="+mj-lt"/>
                <a:ea typeface="Verdana" panose="020B0604030504040204" pitchFamily="34" charset="0"/>
                <a:cs typeface="Arial"/>
              </a:rPr>
              <a:t> </a:t>
            </a:r>
            <a:br>
              <a:rPr lang="de-AT" sz="1100" b="1" spc="-15" dirty="0">
                <a:latin typeface="+mj-lt"/>
                <a:ea typeface="Verdana" panose="020B0604030504040204" pitchFamily="34" charset="0"/>
                <a:cs typeface="Arial"/>
              </a:rPr>
            </a:br>
            <a:r>
              <a:rPr sz="1100" b="1" dirty="0">
                <a:latin typeface="+mj-lt"/>
                <a:ea typeface="Verdana" panose="020B0604030504040204" pitchFamily="34" charset="0"/>
                <a:cs typeface="Arial"/>
              </a:rPr>
              <a:t>right</a:t>
            </a:r>
            <a:r>
              <a:rPr sz="1100" b="1" spc="-40" dirty="0">
                <a:latin typeface="+mj-lt"/>
                <a:ea typeface="Verdana" panose="020B0604030504040204" pitchFamily="34" charset="0"/>
                <a:cs typeface="Arial"/>
              </a:rPr>
              <a:t> </a:t>
            </a:r>
            <a:r>
              <a:rPr sz="1100" b="1" spc="-10" dirty="0">
                <a:latin typeface="+mj-lt"/>
                <a:ea typeface="Verdana" panose="020B0604030504040204" pitchFamily="34" charset="0"/>
                <a:cs typeface="Arial"/>
              </a:rPr>
              <a:t>things</a:t>
            </a:r>
            <a:endParaRPr sz="1100" dirty="0">
              <a:latin typeface="+mj-lt"/>
              <a:ea typeface="Verdana" panose="020B0604030504040204" pitchFamily="34" charset="0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7515795" y="4129674"/>
            <a:ext cx="1212215" cy="35137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1100" b="1" dirty="0">
                <a:latin typeface="+mj-lt"/>
                <a:ea typeface="Verdana" panose="020B0604030504040204" pitchFamily="34" charset="0"/>
                <a:cs typeface="Arial"/>
              </a:rPr>
              <a:t>Doing</a:t>
            </a:r>
            <a:r>
              <a:rPr sz="1100" b="1" spc="-35" dirty="0">
                <a:latin typeface="+mj-lt"/>
                <a:ea typeface="Verdana" panose="020B0604030504040204" pitchFamily="34" charset="0"/>
                <a:cs typeface="Arial"/>
              </a:rPr>
              <a:t> </a:t>
            </a:r>
            <a:r>
              <a:rPr sz="1100" b="1" dirty="0">
                <a:latin typeface="+mj-lt"/>
                <a:ea typeface="Verdana" panose="020B0604030504040204" pitchFamily="34" charset="0"/>
                <a:cs typeface="Arial"/>
              </a:rPr>
              <a:t>the</a:t>
            </a:r>
            <a:br>
              <a:rPr lang="de-AT" sz="1100" b="1" dirty="0">
                <a:latin typeface="+mj-lt"/>
                <a:ea typeface="Verdana" panose="020B0604030504040204" pitchFamily="34" charset="0"/>
                <a:cs typeface="Arial"/>
              </a:rPr>
            </a:br>
            <a:r>
              <a:rPr sz="1100" b="1" spc="-20" dirty="0">
                <a:latin typeface="+mj-lt"/>
                <a:ea typeface="Verdana" panose="020B0604030504040204" pitchFamily="34" charset="0"/>
                <a:cs typeface="Arial"/>
              </a:rPr>
              <a:t> </a:t>
            </a:r>
            <a:r>
              <a:rPr sz="1100" b="1" dirty="0">
                <a:latin typeface="+mj-lt"/>
                <a:ea typeface="Verdana" panose="020B0604030504040204" pitchFamily="34" charset="0"/>
                <a:cs typeface="Arial"/>
              </a:rPr>
              <a:t>things</a:t>
            </a:r>
            <a:r>
              <a:rPr sz="1100" b="1" spc="-45" dirty="0">
                <a:latin typeface="+mj-lt"/>
                <a:ea typeface="Verdana" panose="020B0604030504040204" pitchFamily="34" charset="0"/>
                <a:cs typeface="Arial"/>
              </a:rPr>
              <a:t> </a:t>
            </a:r>
            <a:r>
              <a:rPr sz="1100" b="1" spc="-10" dirty="0">
                <a:latin typeface="+mj-lt"/>
                <a:ea typeface="Verdana" panose="020B0604030504040204" pitchFamily="34" charset="0"/>
                <a:cs typeface="Arial"/>
              </a:rPr>
              <a:t>right</a:t>
            </a:r>
            <a:endParaRPr sz="1100" dirty="0">
              <a:latin typeface="+mj-lt"/>
              <a:ea typeface="Verdana" panose="020B0604030504040204" pitchFamily="34" charset="0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4491230" y="4296684"/>
            <a:ext cx="775970" cy="35137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1100" b="1" dirty="0">
                <a:latin typeface="+mj-lt"/>
                <a:ea typeface="Verdana" panose="020B0604030504040204" pitchFamily="34" charset="0"/>
                <a:cs typeface="Arial"/>
              </a:rPr>
              <a:t>Reality</a:t>
            </a:r>
            <a:r>
              <a:rPr sz="1100" b="1" spc="-45" dirty="0">
                <a:latin typeface="+mj-lt"/>
                <a:ea typeface="Verdana" panose="020B0604030504040204" pitchFamily="34" charset="0"/>
                <a:cs typeface="Arial"/>
              </a:rPr>
              <a:t> </a:t>
            </a:r>
            <a:r>
              <a:rPr sz="1100" b="1" spc="-10" dirty="0">
                <a:latin typeface="+mj-lt"/>
                <a:ea typeface="Verdana" panose="020B0604030504040204" pitchFamily="34" charset="0"/>
                <a:cs typeface="Arial"/>
              </a:rPr>
              <a:t>Check</a:t>
            </a:r>
            <a:endParaRPr sz="1100" dirty="0">
              <a:latin typeface="+mj-lt"/>
              <a:ea typeface="Verdana" panose="020B0604030504040204" pitchFamily="34" charset="0"/>
              <a:cs typeface="Arial"/>
            </a:endParaRPr>
          </a:p>
        </p:txBody>
      </p:sp>
      <p:sp>
        <p:nvSpPr>
          <p:cNvPr id="37" name="object 37"/>
          <p:cNvSpPr txBox="1">
            <a:spLocks noGrp="1"/>
          </p:cNvSpPr>
          <p:nvPr>
            <p:ph type="sldNum" sz="quarter" idx="7"/>
          </p:nvPr>
        </p:nvSpPr>
        <p:spPr>
          <a:xfrm>
            <a:off x="449681" y="5467055"/>
            <a:ext cx="506094" cy="13657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>
                <a:latin typeface="+mj-lt"/>
                <a:ea typeface="Verdana" panose="020B0604030504040204" pitchFamily="34" charset="0"/>
              </a:rPr>
              <a:t>PAGE</a:t>
            </a:r>
            <a:r>
              <a:rPr spc="-5" dirty="0">
                <a:latin typeface="+mj-lt"/>
                <a:ea typeface="Verdana" panose="020B0604030504040204" pitchFamily="34" charset="0"/>
              </a:rPr>
              <a:t> </a:t>
            </a:r>
            <a:fld id="{81D60167-4931-47E6-BA6A-407CBD079E47}" type="slidenum">
              <a:rPr spc="-50" dirty="0">
                <a:latin typeface="+mj-lt"/>
                <a:ea typeface="Verdana" panose="020B0604030504040204" pitchFamily="34" charset="0"/>
              </a:rPr>
              <a:t>2</a:t>
            </a:fld>
            <a:endParaRPr spc="-50" dirty="0">
              <a:latin typeface="+mj-lt"/>
              <a:ea typeface="Verdana" panose="020B0604030504040204" pitchFamily="34" charset="0"/>
            </a:endParaRPr>
          </a:p>
        </p:txBody>
      </p:sp>
      <p:pic>
        <p:nvPicPr>
          <p:cNvPr id="36" name="object 36">
            <a:extLst>
              <a:ext uri="{FF2B5EF4-FFF2-40B4-BE49-F238E27FC236}">
                <a16:creationId xmlns:a16="http://schemas.microsoft.com/office/drawing/2014/main" id="{6B314471-51A7-9E16-4164-8AD7311F3E9B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20000" y="5220000"/>
            <a:ext cx="720000" cy="46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49681" y="151782"/>
            <a:ext cx="6721475" cy="566821"/>
          </a:xfrm>
          <a:prstGeom prst="rect">
            <a:avLst/>
          </a:prstGeom>
        </p:spPr>
        <p:txBody>
          <a:bodyPr vert="horz" wrap="square" lIns="0" tIns="19557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dirty="0">
                <a:latin typeface="+mj-lt"/>
                <a:ea typeface="Verdana" panose="020B0604030504040204" pitchFamily="34" charset="0"/>
              </a:rPr>
              <a:t>Our program focuses on three complementary pillars</a:t>
            </a:r>
            <a:endParaRPr spc="-10" dirty="0">
              <a:latin typeface="+mj-lt"/>
              <a:ea typeface="Verdana" panose="020B0604030504040204" pitchFamily="34" charset="0"/>
            </a:endParaRPr>
          </a:p>
        </p:txBody>
      </p:sp>
      <p:sp>
        <p:nvSpPr>
          <p:cNvPr id="19" name="object 19"/>
          <p:cNvSpPr txBox="1">
            <a:spLocks noGrp="1"/>
          </p:cNvSpPr>
          <p:nvPr>
            <p:ph type="sldNum" sz="quarter" idx="7"/>
          </p:nvPr>
        </p:nvSpPr>
        <p:spPr>
          <a:xfrm>
            <a:off x="449681" y="5467055"/>
            <a:ext cx="506094" cy="13657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>
                <a:latin typeface="+mj-lt"/>
                <a:ea typeface="Verdana" panose="020B0604030504040204" pitchFamily="34" charset="0"/>
              </a:rPr>
              <a:t>PAGE</a:t>
            </a:r>
            <a:r>
              <a:rPr spc="-5" dirty="0">
                <a:latin typeface="+mj-lt"/>
                <a:ea typeface="Verdana" panose="020B0604030504040204" pitchFamily="34" charset="0"/>
              </a:rPr>
              <a:t> </a:t>
            </a:r>
            <a:fld id="{81D60167-4931-47E6-BA6A-407CBD079E47}" type="slidenum">
              <a:rPr spc="-50" dirty="0">
                <a:latin typeface="+mj-lt"/>
                <a:ea typeface="Verdana" panose="020B0604030504040204" pitchFamily="34" charset="0"/>
              </a:rPr>
              <a:t>3</a:t>
            </a:fld>
            <a:endParaRPr spc="-50" dirty="0">
              <a:latin typeface="+mj-lt"/>
              <a:ea typeface="Verdana" panose="020B0604030504040204" pitchFamily="34" charset="0"/>
            </a:endParaRPr>
          </a:p>
        </p:txBody>
      </p:sp>
      <p:grpSp>
        <p:nvGrpSpPr>
          <p:cNvPr id="20" name="Group 32"/>
          <p:cNvGrpSpPr/>
          <p:nvPr/>
        </p:nvGrpSpPr>
        <p:grpSpPr>
          <a:xfrm>
            <a:off x="487498" y="1178634"/>
            <a:ext cx="7784022" cy="3962400"/>
            <a:chOff x="516447" y="1922463"/>
            <a:chExt cx="8105775" cy="4203700"/>
          </a:xfrm>
        </p:grpSpPr>
        <p:sp>
          <p:nvSpPr>
            <p:cNvPr id="21" name="AutoShape 4"/>
            <p:cNvSpPr>
              <a:spLocks noChangeArrowheads="1"/>
            </p:cNvSpPr>
            <p:nvPr/>
          </p:nvSpPr>
          <p:spPr bwMode="auto">
            <a:xfrm rot="16200000">
              <a:off x="4256882" y="-1810544"/>
              <a:ext cx="628650" cy="8094663"/>
            </a:xfrm>
            <a:prstGeom prst="chevron">
              <a:avLst>
                <a:gd name="adj" fmla="val 100000"/>
              </a:avLst>
            </a:prstGeom>
            <a:solidFill>
              <a:srgbClr val="007898"/>
            </a:solidFill>
            <a:ln w="22225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none" lIns="0" tIns="0" rIns="0" bIns="0" anchor="ctr"/>
            <a:lstStyle>
              <a:lvl1pPr eaLnBrk="0" hangingPunct="0">
                <a:defRPr sz="13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13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13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13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13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72A6"/>
                </a:buClr>
                <a:buSzPct val="125000"/>
                <a:buFont typeface="Wingdings" panose="05000000000000000000" pitchFamily="2" charset="2"/>
                <a:buChar char="§"/>
                <a:defRPr sz="13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72A6"/>
                </a:buClr>
                <a:buSzPct val="125000"/>
                <a:buFont typeface="Wingdings" panose="05000000000000000000" pitchFamily="2" charset="2"/>
                <a:buChar char="§"/>
                <a:defRPr sz="13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72A6"/>
                </a:buClr>
                <a:buSzPct val="125000"/>
                <a:buFont typeface="Wingdings" panose="05000000000000000000" pitchFamily="2" charset="2"/>
                <a:buChar char="§"/>
                <a:defRPr sz="13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72A6"/>
                </a:buClr>
                <a:buSzPct val="125000"/>
                <a:buFont typeface="Wingdings" panose="05000000000000000000" pitchFamily="2" charset="2"/>
                <a:buChar char="§"/>
                <a:defRPr sz="13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DE" altLang="de-DE">
                <a:latin typeface="+mj-lt"/>
                <a:ea typeface="Verdana" panose="020B0604030504040204" pitchFamily="34" charset="0"/>
              </a:endParaRPr>
            </a:p>
          </p:txBody>
        </p:sp>
        <p:grpSp>
          <p:nvGrpSpPr>
            <p:cNvPr id="22" name="Group 5"/>
            <p:cNvGrpSpPr>
              <a:grpSpLocks/>
            </p:cNvGrpSpPr>
            <p:nvPr/>
          </p:nvGrpSpPr>
          <p:grpSpPr bwMode="auto">
            <a:xfrm>
              <a:off x="990600" y="2616200"/>
              <a:ext cx="7178675" cy="111125"/>
              <a:chOff x="714" y="1710"/>
              <a:chExt cx="4830" cy="69"/>
            </a:xfrm>
          </p:grpSpPr>
          <p:sp>
            <p:nvSpPr>
              <p:cNvPr id="36" name="Line 6"/>
              <p:cNvSpPr>
                <a:spLocks noChangeShapeType="1"/>
              </p:cNvSpPr>
              <p:nvPr/>
            </p:nvSpPr>
            <p:spPr bwMode="auto">
              <a:xfrm>
                <a:off x="714" y="1710"/>
                <a:ext cx="4830" cy="0"/>
              </a:xfrm>
              <a:prstGeom prst="line">
                <a:avLst/>
              </a:prstGeom>
              <a:noFill/>
              <a:ln w="22225">
                <a:solidFill>
                  <a:schemeClr val="bg1">
                    <a:lumMod val="50000"/>
                  </a:scheme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0" tIns="0" rIns="0" bIns="0" anchor="ctr"/>
              <a:lstStyle/>
              <a:p>
                <a:endParaRPr lang="de-AT">
                  <a:latin typeface="+mj-lt"/>
                  <a:ea typeface="Verdana" panose="020B0604030504040204" pitchFamily="34" charset="0"/>
                </a:endParaRPr>
              </a:p>
            </p:txBody>
          </p:sp>
          <p:sp>
            <p:nvSpPr>
              <p:cNvPr id="37" name="Line 7"/>
              <p:cNvSpPr>
                <a:spLocks noChangeShapeType="1"/>
              </p:cNvSpPr>
              <p:nvPr/>
            </p:nvSpPr>
            <p:spPr bwMode="auto">
              <a:xfrm>
                <a:off x="714" y="1779"/>
                <a:ext cx="4830" cy="0"/>
              </a:xfrm>
              <a:prstGeom prst="line">
                <a:avLst/>
              </a:prstGeom>
              <a:noFill/>
              <a:ln w="22225">
                <a:solidFill>
                  <a:schemeClr val="bg1">
                    <a:lumMod val="50000"/>
                  </a:scheme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0" tIns="0" rIns="0" bIns="0" anchor="ctr"/>
              <a:lstStyle/>
              <a:p>
                <a:endParaRPr lang="de-AT">
                  <a:latin typeface="+mj-lt"/>
                  <a:ea typeface="Verdana" panose="020B0604030504040204" pitchFamily="34" charset="0"/>
                </a:endParaRPr>
              </a:p>
            </p:txBody>
          </p:sp>
        </p:grpSp>
        <p:grpSp>
          <p:nvGrpSpPr>
            <p:cNvPr id="23" name="Group 8"/>
            <p:cNvGrpSpPr>
              <a:grpSpLocks/>
            </p:cNvGrpSpPr>
            <p:nvPr/>
          </p:nvGrpSpPr>
          <p:grpSpPr bwMode="auto">
            <a:xfrm>
              <a:off x="516447" y="2854325"/>
              <a:ext cx="8105775" cy="3271838"/>
              <a:chOff x="438" y="1792"/>
              <a:chExt cx="5382" cy="2061"/>
            </a:xfrm>
          </p:grpSpPr>
          <p:sp>
            <p:nvSpPr>
              <p:cNvPr id="30" name="Line 9"/>
              <p:cNvSpPr>
                <a:spLocks noChangeShapeType="1"/>
              </p:cNvSpPr>
              <p:nvPr/>
            </p:nvSpPr>
            <p:spPr bwMode="auto">
              <a:xfrm>
                <a:off x="802" y="3709"/>
                <a:ext cx="4654" cy="0"/>
              </a:xfrm>
              <a:prstGeom prst="line">
                <a:avLst/>
              </a:prstGeom>
              <a:noFill/>
              <a:ln w="22225">
                <a:solidFill>
                  <a:schemeClr val="bg1">
                    <a:lumMod val="50000"/>
                  </a:scheme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0" tIns="0" rIns="0" bIns="0" anchor="ctr"/>
              <a:lstStyle/>
              <a:p>
                <a:endParaRPr lang="de-AT">
                  <a:latin typeface="+mj-lt"/>
                  <a:ea typeface="Verdana" panose="020B0604030504040204" pitchFamily="34" charset="0"/>
                </a:endParaRPr>
              </a:p>
            </p:txBody>
          </p:sp>
          <p:sp>
            <p:nvSpPr>
              <p:cNvPr id="31" name="Line 10"/>
              <p:cNvSpPr>
                <a:spLocks noChangeShapeType="1"/>
              </p:cNvSpPr>
              <p:nvPr/>
            </p:nvSpPr>
            <p:spPr bwMode="auto">
              <a:xfrm>
                <a:off x="626" y="3781"/>
                <a:ext cx="5006" cy="0"/>
              </a:xfrm>
              <a:prstGeom prst="line">
                <a:avLst/>
              </a:prstGeom>
              <a:noFill/>
              <a:ln w="22225">
                <a:solidFill>
                  <a:schemeClr val="bg1">
                    <a:lumMod val="50000"/>
                  </a:scheme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0" tIns="0" rIns="0" bIns="0" anchor="ctr"/>
              <a:lstStyle/>
              <a:p>
                <a:endParaRPr lang="de-AT">
                  <a:latin typeface="+mj-lt"/>
                  <a:ea typeface="Verdana" panose="020B0604030504040204" pitchFamily="34" charset="0"/>
                </a:endParaRPr>
              </a:p>
            </p:txBody>
          </p:sp>
          <p:sp>
            <p:nvSpPr>
              <p:cNvPr id="32" name="Line 11"/>
              <p:cNvSpPr>
                <a:spLocks noChangeShapeType="1"/>
              </p:cNvSpPr>
              <p:nvPr/>
            </p:nvSpPr>
            <p:spPr bwMode="auto">
              <a:xfrm>
                <a:off x="438" y="3853"/>
                <a:ext cx="5382" cy="0"/>
              </a:xfrm>
              <a:prstGeom prst="line">
                <a:avLst/>
              </a:prstGeom>
              <a:noFill/>
              <a:ln w="22225">
                <a:solidFill>
                  <a:schemeClr val="bg1">
                    <a:lumMod val="50000"/>
                  </a:scheme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0" tIns="0" rIns="0" bIns="0" anchor="ctr"/>
              <a:lstStyle/>
              <a:p>
                <a:endParaRPr lang="de-AT">
                  <a:latin typeface="+mj-lt"/>
                  <a:ea typeface="Verdana" panose="020B0604030504040204" pitchFamily="34" charset="0"/>
                </a:endParaRPr>
              </a:p>
            </p:txBody>
          </p:sp>
          <p:grpSp>
            <p:nvGrpSpPr>
              <p:cNvPr id="33" name="Group 12"/>
              <p:cNvGrpSpPr>
                <a:grpSpLocks/>
              </p:cNvGrpSpPr>
              <p:nvPr/>
            </p:nvGrpSpPr>
            <p:grpSpPr bwMode="auto">
              <a:xfrm>
                <a:off x="950" y="1792"/>
                <a:ext cx="4372" cy="1851"/>
                <a:chOff x="848" y="1926"/>
                <a:chExt cx="4474" cy="1890"/>
              </a:xfrm>
            </p:grpSpPr>
            <p:sp>
              <p:nvSpPr>
                <p:cNvPr id="34" name="AutoShape 13"/>
                <p:cNvSpPr>
                  <a:spLocks/>
                </p:cNvSpPr>
                <p:nvPr/>
              </p:nvSpPr>
              <p:spPr bwMode="auto">
                <a:xfrm>
                  <a:off x="848" y="1932"/>
                  <a:ext cx="144" cy="1884"/>
                </a:xfrm>
                <a:prstGeom prst="rightBracket">
                  <a:avLst>
                    <a:gd name="adj" fmla="val 0"/>
                  </a:avLst>
                </a:prstGeom>
                <a:noFill/>
                <a:ln w="22225">
                  <a:solidFill>
                    <a:schemeClr val="bg1">
                      <a:lumMod val="50000"/>
                    </a:schemeClr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lIns="0" tIns="0" rIns="0" bIns="0" anchor="ctr"/>
                <a:lstStyle>
                  <a:lvl1pPr eaLnBrk="0" hangingPunct="0">
                    <a:defRPr sz="1300"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 sz="1300"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 sz="1300"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 sz="1300"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 sz="1300"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72A6"/>
                    </a:buClr>
                    <a:buSzPct val="125000"/>
                    <a:buFont typeface="Wingdings" panose="05000000000000000000" pitchFamily="2" charset="2"/>
                    <a:buChar char="§"/>
                    <a:defRPr sz="1300"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72A6"/>
                    </a:buClr>
                    <a:buSzPct val="125000"/>
                    <a:buFont typeface="Wingdings" panose="05000000000000000000" pitchFamily="2" charset="2"/>
                    <a:buChar char="§"/>
                    <a:defRPr sz="1300"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72A6"/>
                    </a:buClr>
                    <a:buSzPct val="125000"/>
                    <a:buFont typeface="Wingdings" panose="05000000000000000000" pitchFamily="2" charset="2"/>
                    <a:buChar char="§"/>
                    <a:defRPr sz="1300"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72A6"/>
                    </a:buClr>
                    <a:buSzPct val="125000"/>
                    <a:buFont typeface="Wingdings" panose="05000000000000000000" pitchFamily="2" charset="2"/>
                    <a:buChar char="§"/>
                    <a:defRPr sz="1300"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de-DE" altLang="de-DE">
                    <a:latin typeface="+mj-lt"/>
                    <a:ea typeface="Verdana" panose="020B0604030504040204" pitchFamily="34" charset="0"/>
                  </a:endParaRPr>
                </a:p>
              </p:txBody>
            </p:sp>
            <p:sp>
              <p:nvSpPr>
                <p:cNvPr id="35" name="AutoShape 18"/>
                <p:cNvSpPr>
                  <a:spLocks/>
                </p:cNvSpPr>
                <p:nvPr/>
              </p:nvSpPr>
              <p:spPr bwMode="auto">
                <a:xfrm flipH="1">
                  <a:off x="5178" y="1926"/>
                  <a:ext cx="144" cy="1884"/>
                </a:xfrm>
                <a:prstGeom prst="rightBracket">
                  <a:avLst>
                    <a:gd name="adj" fmla="val 0"/>
                  </a:avLst>
                </a:prstGeom>
                <a:noFill/>
                <a:ln w="22225">
                  <a:solidFill>
                    <a:schemeClr val="bg1">
                      <a:lumMod val="50000"/>
                    </a:schemeClr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lIns="0" tIns="0" rIns="0" bIns="0" anchor="ctr"/>
                <a:lstStyle>
                  <a:lvl1pPr eaLnBrk="0" hangingPunct="0">
                    <a:defRPr sz="1300"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 sz="1300"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 sz="1300"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 sz="1300"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 sz="1300"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72A6"/>
                    </a:buClr>
                    <a:buSzPct val="125000"/>
                    <a:buFont typeface="Wingdings" panose="05000000000000000000" pitchFamily="2" charset="2"/>
                    <a:buChar char="§"/>
                    <a:defRPr sz="1300"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72A6"/>
                    </a:buClr>
                    <a:buSzPct val="125000"/>
                    <a:buFont typeface="Wingdings" panose="05000000000000000000" pitchFamily="2" charset="2"/>
                    <a:buChar char="§"/>
                    <a:defRPr sz="1300"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72A6"/>
                    </a:buClr>
                    <a:buSzPct val="125000"/>
                    <a:buFont typeface="Wingdings" panose="05000000000000000000" pitchFamily="2" charset="2"/>
                    <a:buChar char="§"/>
                    <a:defRPr sz="1300"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72A6"/>
                    </a:buClr>
                    <a:buSzPct val="125000"/>
                    <a:buFont typeface="Wingdings" panose="05000000000000000000" pitchFamily="2" charset="2"/>
                    <a:buChar char="§"/>
                    <a:defRPr sz="1300"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de-DE" altLang="de-DE">
                    <a:latin typeface="+mj-lt"/>
                    <a:ea typeface="Verdana" panose="020B0604030504040204" pitchFamily="34" charset="0"/>
                  </a:endParaRPr>
                </a:p>
              </p:txBody>
            </p:sp>
          </p:grpSp>
        </p:grpSp>
        <p:sp>
          <p:nvSpPr>
            <p:cNvPr id="25" name="Rectangle 25"/>
            <p:cNvSpPr>
              <a:spLocks noChangeArrowheads="1"/>
            </p:cNvSpPr>
            <p:nvPr/>
          </p:nvSpPr>
          <p:spPr bwMode="gray">
            <a:xfrm>
              <a:off x="5694597" y="2889068"/>
              <a:ext cx="1836915" cy="294080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>
              <a:solidFill>
                <a:srgbClr val="007898"/>
              </a:solidFill>
              <a:miter lim="800000"/>
              <a:headEnd/>
              <a:tailEnd/>
            </a:ln>
          </p:spPr>
          <p:txBody>
            <a:bodyPr lIns="90000" tIns="90000" rIns="90000" bIns="90000"/>
            <a:lstStyle>
              <a:lvl1pPr marL="342900" indent="-342900" eaLnBrk="0" hangingPunct="0">
                <a:defRPr sz="13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13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13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13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13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72A6"/>
                </a:buClr>
                <a:buSzPct val="125000"/>
                <a:buFont typeface="Wingdings" panose="05000000000000000000" pitchFamily="2" charset="2"/>
                <a:buChar char="§"/>
                <a:defRPr sz="13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72A6"/>
                </a:buClr>
                <a:buSzPct val="125000"/>
                <a:buFont typeface="Wingdings" panose="05000000000000000000" pitchFamily="2" charset="2"/>
                <a:buChar char="§"/>
                <a:defRPr sz="13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72A6"/>
                </a:buClr>
                <a:buSzPct val="125000"/>
                <a:buFont typeface="Wingdings" panose="05000000000000000000" pitchFamily="2" charset="2"/>
                <a:buChar char="§"/>
                <a:defRPr sz="13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72A6"/>
                </a:buClr>
                <a:buSzPct val="125000"/>
                <a:buFont typeface="Wingdings" panose="05000000000000000000" pitchFamily="2" charset="2"/>
                <a:buChar char="§"/>
                <a:defRPr sz="13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buFont typeface="Wingdings" panose="05000000000000000000" pitchFamily="2" charset="2"/>
                <a:buNone/>
              </a:pPr>
              <a:r>
                <a:rPr lang="de-DE" altLang="de-DE" sz="1400" b="1" dirty="0" err="1">
                  <a:solidFill>
                    <a:srgbClr val="007898"/>
                  </a:solidFill>
                  <a:latin typeface="+mj-lt"/>
                  <a:ea typeface="Verdana" panose="020B0604030504040204" pitchFamily="34" charset="0"/>
                </a:rPr>
                <a:t>Managerial</a:t>
              </a:r>
              <a:r>
                <a:rPr lang="de-DE" altLang="de-DE" sz="1400" b="1" dirty="0">
                  <a:solidFill>
                    <a:srgbClr val="007898"/>
                  </a:solidFill>
                  <a:latin typeface="+mj-lt"/>
                  <a:ea typeface="Verdana" panose="020B0604030504040204" pitchFamily="34" charset="0"/>
                </a:rPr>
                <a:t> Skills</a:t>
              </a:r>
            </a:p>
            <a:p>
              <a:pPr algn="l" eaLnBrk="1" hangingPunct="1"/>
              <a:endParaRPr lang="de-DE" altLang="de-DE" dirty="0">
                <a:solidFill>
                  <a:srgbClr val="007898"/>
                </a:solidFill>
                <a:latin typeface="+mj-lt"/>
                <a:ea typeface="Verdana" panose="020B0604030504040204" pitchFamily="34" charset="0"/>
              </a:endParaRPr>
            </a:p>
            <a:p>
              <a:pPr marL="0" indent="0" algn="ctr" eaLnBrk="1" hangingPunct="1"/>
              <a:endParaRPr lang="en-US" altLang="de-DE" sz="1200" dirty="0">
                <a:latin typeface="+mj-lt"/>
                <a:ea typeface="Verdana" panose="020B0604030504040204" pitchFamily="34" charset="0"/>
              </a:endParaRPr>
            </a:p>
            <a:p>
              <a:pPr marL="0" indent="0" algn="ctr" eaLnBrk="1" hangingPunct="1"/>
              <a:r>
                <a:rPr lang="en-US" altLang="de-DE" sz="1200" dirty="0">
                  <a:latin typeface="+mj-lt"/>
                  <a:ea typeface="Verdana" panose="020B0604030504040204" pitchFamily="34" charset="0"/>
                </a:rPr>
                <a:t>Project management, leadership, teamwork and networking skills</a:t>
              </a:r>
            </a:p>
            <a:p>
              <a:pPr marL="0" indent="0" algn="ctr" eaLnBrk="1" hangingPunct="1"/>
              <a:endParaRPr lang="de-AT" altLang="de-DE" sz="1200" dirty="0">
                <a:latin typeface="+mj-lt"/>
                <a:ea typeface="Verdana" panose="020B0604030504040204" pitchFamily="34" charset="0"/>
              </a:endParaRPr>
            </a:p>
            <a:p>
              <a:pPr marL="0" indent="0" algn="ctr" eaLnBrk="1" hangingPunct="1"/>
              <a:r>
                <a:rPr lang="en-US" altLang="de-DE" sz="1200" dirty="0">
                  <a:latin typeface="+mj-lt"/>
                  <a:ea typeface="Verdana" panose="020B0604030504040204" pitchFamily="34" charset="0"/>
                </a:rPr>
                <a:t>Personality development in order to promote socially responsible action</a:t>
              </a:r>
              <a:endParaRPr lang="de-DE" altLang="de-DE" sz="1200" dirty="0">
                <a:latin typeface="+mj-lt"/>
                <a:ea typeface="Verdana" panose="020B0604030504040204" pitchFamily="34" charset="0"/>
              </a:endParaRPr>
            </a:p>
          </p:txBody>
        </p:sp>
        <p:sp>
          <p:nvSpPr>
            <p:cNvPr id="28" name="Rectangle 25"/>
            <p:cNvSpPr>
              <a:spLocks noChangeArrowheads="1"/>
            </p:cNvSpPr>
            <p:nvPr/>
          </p:nvSpPr>
          <p:spPr bwMode="gray">
            <a:xfrm>
              <a:off x="3657201" y="2889068"/>
              <a:ext cx="1836915" cy="294080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>
              <a:solidFill>
                <a:srgbClr val="007898"/>
              </a:solidFill>
              <a:miter lim="800000"/>
              <a:headEnd/>
              <a:tailEnd/>
            </a:ln>
          </p:spPr>
          <p:txBody>
            <a:bodyPr lIns="90000" tIns="90000" rIns="90000" bIns="90000"/>
            <a:lstStyle>
              <a:lvl1pPr marL="342900" indent="-342900" eaLnBrk="0" hangingPunct="0">
                <a:defRPr sz="13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13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13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13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13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72A6"/>
                </a:buClr>
                <a:buSzPct val="125000"/>
                <a:buFont typeface="Wingdings" panose="05000000000000000000" pitchFamily="2" charset="2"/>
                <a:buChar char="§"/>
                <a:defRPr sz="13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72A6"/>
                </a:buClr>
                <a:buSzPct val="125000"/>
                <a:buFont typeface="Wingdings" panose="05000000000000000000" pitchFamily="2" charset="2"/>
                <a:buChar char="§"/>
                <a:defRPr sz="13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72A6"/>
                </a:buClr>
                <a:buSzPct val="125000"/>
                <a:buFont typeface="Wingdings" panose="05000000000000000000" pitchFamily="2" charset="2"/>
                <a:buChar char="§"/>
                <a:defRPr sz="13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72A6"/>
                </a:buClr>
                <a:buSzPct val="125000"/>
                <a:buFont typeface="Wingdings" panose="05000000000000000000" pitchFamily="2" charset="2"/>
                <a:buChar char="§"/>
                <a:defRPr sz="13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buFont typeface="Wingdings" panose="05000000000000000000" pitchFamily="2" charset="2"/>
                <a:buNone/>
              </a:pPr>
              <a:r>
                <a:rPr lang="de-DE" altLang="de-DE" sz="1400" b="1" dirty="0">
                  <a:solidFill>
                    <a:srgbClr val="007898"/>
                  </a:solidFill>
                  <a:latin typeface="+mj-lt"/>
                  <a:ea typeface="Verdana" panose="020B0604030504040204" pitchFamily="34" charset="0"/>
                </a:rPr>
                <a:t>Academic Attitude</a:t>
              </a:r>
            </a:p>
            <a:p>
              <a:pPr algn="l" eaLnBrk="1" hangingPunct="1"/>
              <a:endParaRPr lang="de-DE" altLang="de-DE" dirty="0">
                <a:latin typeface="+mj-lt"/>
                <a:ea typeface="Verdana" panose="020B0604030504040204" pitchFamily="34" charset="0"/>
              </a:endParaRPr>
            </a:p>
            <a:p>
              <a:pPr marL="0" indent="0" algn="ctr" eaLnBrk="1" hangingPunct="1"/>
              <a:endParaRPr lang="de-DE" altLang="de-DE" sz="1200" dirty="0">
                <a:latin typeface="+mj-lt"/>
                <a:ea typeface="Verdana" panose="020B0604030504040204" pitchFamily="34" charset="0"/>
              </a:endParaRPr>
            </a:p>
            <a:p>
              <a:pPr marL="0" indent="0" algn="ctr" eaLnBrk="1" hangingPunct="1"/>
              <a:r>
                <a:rPr lang="de-DE" altLang="de-DE" sz="1200" dirty="0" err="1">
                  <a:latin typeface="+mj-lt"/>
                  <a:ea typeface="Verdana" panose="020B0604030504040204" pitchFamily="34" charset="0"/>
                </a:rPr>
                <a:t>Evidence-based</a:t>
              </a:r>
              <a:r>
                <a:rPr lang="de-DE" altLang="de-DE" sz="1200" dirty="0">
                  <a:latin typeface="+mj-lt"/>
                  <a:ea typeface="Verdana" panose="020B0604030504040204" pitchFamily="34" charset="0"/>
                </a:rPr>
                <a:t> </a:t>
              </a:r>
              <a:r>
                <a:rPr lang="de-DE" altLang="de-DE" sz="1200" dirty="0" err="1">
                  <a:latin typeface="+mj-lt"/>
                  <a:ea typeface="Verdana" panose="020B0604030504040204" pitchFamily="34" charset="0"/>
                </a:rPr>
                <a:t>decision-making</a:t>
              </a:r>
              <a:endParaRPr lang="de-DE" altLang="de-DE" sz="1200" dirty="0">
                <a:latin typeface="+mj-lt"/>
                <a:ea typeface="Verdana" panose="020B0604030504040204" pitchFamily="34" charset="0"/>
              </a:endParaRPr>
            </a:p>
            <a:p>
              <a:pPr marL="0" indent="0" algn="ctr" eaLnBrk="1" hangingPunct="1"/>
              <a:endParaRPr lang="de-DE" altLang="de-DE" sz="1200" dirty="0">
                <a:latin typeface="+mj-lt"/>
                <a:ea typeface="Verdana" panose="020B0604030504040204" pitchFamily="34" charset="0"/>
              </a:endParaRPr>
            </a:p>
            <a:p>
              <a:pPr marL="0" indent="0" algn="ctr" eaLnBrk="1" hangingPunct="1"/>
              <a:r>
                <a:rPr lang="de-DE" altLang="de-DE" sz="1200" dirty="0" err="1">
                  <a:latin typeface="+mj-lt"/>
                  <a:ea typeface="Verdana" panose="020B0604030504040204" pitchFamily="34" charset="0"/>
                </a:rPr>
                <a:t>Critically</a:t>
              </a:r>
              <a:r>
                <a:rPr lang="de-DE" altLang="de-DE" sz="1200" dirty="0">
                  <a:latin typeface="+mj-lt"/>
                  <a:ea typeface="Verdana" panose="020B0604030504040204" pitchFamily="34" charset="0"/>
                </a:rPr>
                <a:t> </a:t>
              </a:r>
              <a:r>
                <a:rPr lang="de-DE" altLang="de-DE" sz="1200" dirty="0" err="1">
                  <a:latin typeface="+mj-lt"/>
                  <a:ea typeface="Verdana" panose="020B0604030504040204" pitchFamily="34" charset="0"/>
                </a:rPr>
                <a:t>challenging</a:t>
              </a:r>
              <a:r>
                <a:rPr lang="de-DE" altLang="de-DE" sz="1200" dirty="0">
                  <a:latin typeface="+mj-lt"/>
                  <a:ea typeface="Verdana" panose="020B0604030504040204" pitchFamily="34" charset="0"/>
                </a:rPr>
                <a:t> </a:t>
              </a:r>
              <a:r>
                <a:rPr lang="de-DE" altLang="de-DE" sz="1200" dirty="0" err="1">
                  <a:latin typeface="+mj-lt"/>
                  <a:ea typeface="Verdana" panose="020B0604030504040204" pitchFamily="34" charset="0"/>
                </a:rPr>
                <a:t>assumptions</a:t>
              </a:r>
              <a:endParaRPr lang="de-DE" altLang="de-DE" sz="1200" dirty="0">
                <a:latin typeface="+mj-lt"/>
                <a:ea typeface="Verdana" panose="020B0604030504040204" pitchFamily="34" charset="0"/>
              </a:endParaRPr>
            </a:p>
            <a:p>
              <a:pPr marL="0" indent="0" algn="ctr" eaLnBrk="1" hangingPunct="1"/>
              <a:endParaRPr lang="de-DE" altLang="de-DE" sz="1200" dirty="0">
                <a:latin typeface="+mj-lt"/>
                <a:ea typeface="Verdana" panose="020B0604030504040204" pitchFamily="34" charset="0"/>
              </a:endParaRPr>
            </a:p>
            <a:p>
              <a:pPr marL="0" indent="0" algn="ctr" eaLnBrk="1" hangingPunct="1"/>
              <a:r>
                <a:rPr lang="de-AT" altLang="de-DE" sz="1200" dirty="0">
                  <a:latin typeface="+mj-lt"/>
                  <a:ea typeface="Verdana" panose="020B0604030504040204" pitchFamily="34" charset="0"/>
                </a:rPr>
                <a:t>Sound </a:t>
              </a:r>
              <a:r>
                <a:rPr lang="de-AT" altLang="de-DE" sz="1200" dirty="0" err="1">
                  <a:latin typeface="+mj-lt"/>
                  <a:ea typeface="Verdana" panose="020B0604030504040204" pitchFamily="34" charset="0"/>
                </a:rPr>
                <a:t>judgments</a:t>
              </a:r>
              <a:r>
                <a:rPr lang="de-AT" altLang="de-DE" sz="1200" dirty="0">
                  <a:latin typeface="+mj-lt"/>
                  <a:ea typeface="Verdana" panose="020B0604030504040204" pitchFamily="34" charset="0"/>
                </a:rPr>
                <a:t> </a:t>
              </a:r>
              <a:r>
                <a:rPr lang="de-AT" altLang="de-DE" sz="1200" dirty="0" err="1">
                  <a:latin typeface="+mj-lt"/>
                  <a:ea typeface="Verdana" panose="020B0604030504040204" pitchFamily="34" charset="0"/>
                </a:rPr>
                <a:t>based</a:t>
              </a:r>
              <a:r>
                <a:rPr lang="de-AT" altLang="de-DE" sz="1200" dirty="0">
                  <a:latin typeface="+mj-lt"/>
                  <a:ea typeface="Verdana" panose="020B0604030504040204" pitchFamily="34" charset="0"/>
                </a:rPr>
                <a:t> on limited </a:t>
              </a:r>
              <a:r>
                <a:rPr lang="de-AT" altLang="de-DE" sz="1200" dirty="0" err="1">
                  <a:latin typeface="+mj-lt"/>
                  <a:ea typeface="Verdana" panose="020B0604030504040204" pitchFamily="34" charset="0"/>
                </a:rPr>
                <a:t>information</a:t>
              </a:r>
              <a:endParaRPr lang="de-DE" altLang="de-DE" sz="1200" dirty="0">
                <a:latin typeface="+mj-lt"/>
                <a:ea typeface="Verdana" panose="020B0604030504040204" pitchFamily="34" charset="0"/>
              </a:endParaRPr>
            </a:p>
          </p:txBody>
        </p:sp>
        <p:sp>
          <p:nvSpPr>
            <p:cNvPr id="29" name="Rectangle 25"/>
            <p:cNvSpPr>
              <a:spLocks noChangeArrowheads="1"/>
            </p:cNvSpPr>
            <p:nvPr/>
          </p:nvSpPr>
          <p:spPr bwMode="gray">
            <a:xfrm>
              <a:off x="1619805" y="2889068"/>
              <a:ext cx="1836915" cy="294080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>
              <a:solidFill>
                <a:srgbClr val="007898"/>
              </a:solidFill>
              <a:miter lim="800000"/>
              <a:headEnd/>
              <a:tailEnd/>
            </a:ln>
          </p:spPr>
          <p:txBody>
            <a:bodyPr lIns="90000" tIns="90000" rIns="90000" bIns="90000"/>
            <a:lstStyle>
              <a:lvl1pPr marL="342900" indent="-342900" eaLnBrk="0" hangingPunct="0">
                <a:defRPr sz="13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13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13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13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13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72A6"/>
                </a:buClr>
                <a:buSzPct val="125000"/>
                <a:buFont typeface="Wingdings" panose="05000000000000000000" pitchFamily="2" charset="2"/>
                <a:buChar char="§"/>
                <a:defRPr sz="13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72A6"/>
                </a:buClr>
                <a:buSzPct val="125000"/>
                <a:buFont typeface="Wingdings" panose="05000000000000000000" pitchFamily="2" charset="2"/>
                <a:buChar char="§"/>
                <a:defRPr sz="13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72A6"/>
                </a:buClr>
                <a:buSzPct val="125000"/>
                <a:buFont typeface="Wingdings" panose="05000000000000000000" pitchFamily="2" charset="2"/>
                <a:buChar char="§"/>
                <a:defRPr sz="13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72A6"/>
                </a:buClr>
                <a:buSzPct val="125000"/>
                <a:buFont typeface="Wingdings" panose="05000000000000000000" pitchFamily="2" charset="2"/>
                <a:buChar char="§"/>
                <a:defRPr sz="13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buFont typeface="Wingdings" panose="05000000000000000000" pitchFamily="2" charset="2"/>
                <a:buNone/>
              </a:pPr>
              <a:r>
                <a:rPr lang="de-DE" altLang="de-DE" sz="1400" b="1" dirty="0">
                  <a:solidFill>
                    <a:srgbClr val="007898"/>
                  </a:solidFill>
                  <a:latin typeface="+mj-lt"/>
                  <a:ea typeface="Verdana" panose="020B0604030504040204" pitchFamily="34" charset="0"/>
                </a:rPr>
                <a:t>Expertise</a:t>
              </a:r>
            </a:p>
            <a:p>
              <a:pPr algn="l" eaLnBrk="1" hangingPunct="1"/>
              <a:endParaRPr lang="de-DE" altLang="de-DE" dirty="0">
                <a:latin typeface="+mj-lt"/>
                <a:ea typeface="Verdana" panose="020B0604030504040204" pitchFamily="34" charset="0"/>
              </a:endParaRPr>
            </a:p>
            <a:p>
              <a:pPr algn="l" eaLnBrk="1" hangingPunct="1"/>
              <a:endParaRPr lang="de-DE" altLang="de-DE" dirty="0">
                <a:latin typeface="+mj-lt"/>
                <a:ea typeface="Verdana" panose="020B0604030504040204" pitchFamily="34" charset="0"/>
              </a:endParaRPr>
            </a:p>
            <a:p>
              <a:pPr marL="0" indent="0" algn="ctr" eaLnBrk="1" hangingPunct="1"/>
              <a:r>
                <a:rPr lang="en-US" altLang="de-DE" sz="1200" dirty="0">
                  <a:latin typeface="+mj-lt"/>
                  <a:ea typeface="Verdana" panose="020B0604030504040204" pitchFamily="34" charset="0"/>
                </a:rPr>
                <a:t>Up-to-date and well-founded expert knowledge</a:t>
              </a:r>
              <a:endParaRPr lang="de-AT" altLang="de-DE" sz="1200" dirty="0">
                <a:latin typeface="+mj-lt"/>
                <a:ea typeface="Verdana" panose="020B0604030504040204" pitchFamily="34" charset="0"/>
              </a:endParaRPr>
            </a:p>
            <a:p>
              <a:pPr marL="0" indent="0" algn="ctr" eaLnBrk="1" hangingPunct="1"/>
              <a:endParaRPr lang="de-AT" altLang="de-DE" sz="1200" dirty="0">
                <a:latin typeface="+mj-lt"/>
                <a:ea typeface="Verdana" panose="020B0604030504040204" pitchFamily="34" charset="0"/>
              </a:endParaRPr>
            </a:p>
            <a:p>
              <a:pPr marL="0" indent="0" algn="ctr" eaLnBrk="1" hangingPunct="1"/>
              <a:r>
                <a:rPr lang="en-US" altLang="de-DE" sz="1200" dirty="0">
                  <a:latin typeface="+mj-lt"/>
                  <a:ea typeface="Verdana" panose="020B0604030504040204" pitchFamily="34" charset="0"/>
                </a:rPr>
                <a:t>Application of knowledge to practical issues</a:t>
              </a:r>
              <a:endParaRPr lang="de-DE" altLang="de-DE" sz="1200" dirty="0">
                <a:latin typeface="+mj-lt"/>
                <a:ea typeface="Verdana" panose="020B0604030504040204" pitchFamily="34" charset="0"/>
              </a:endParaRPr>
            </a:p>
          </p:txBody>
        </p:sp>
      </p:grpSp>
      <p:pic>
        <p:nvPicPr>
          <p:cNvPr id="4" name="object 36">
            <a:extLst>
              <a:ext uri="{FF2B5EF4-FFF2-40B4-BE49-F238E27FC236}">
                <a16:creationId xmlns:a16="http://schemas.microsoft.com/office/drawing/2014/main" id="{D5D3F73B-DA06-6C0C-63F0-9F59F784C7B2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20000" y="5220000"/>
            <a:ext cx="720000" cy="46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49681" y="204342"/>
            <a:ext cx="6721475" cy="566821"/>
          </a:xfrm>
          <a:prstGeom prst="rect">
            <a:avLst/>
          </a:prstGeom>
        </p:spPr>
        <p:txBody>
          <a:bodyPr vert="horz" wrap="square" lIns="0" tIns="19557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dirty="0">
                <a:latin typeface="+mj-lt"/>
              </a:rPr>
              <a:t>Which career prospects will you have? </a:t>
            </a:r>
            <a:endParaRPr spc="-20" dirty="0">
              <a:latin typeface="+mj-lt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xfrm>
            <a:off x="449681" y="5467055"/>
            <a:ext cx="506094" cy="13657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>
                <a:latin typeface="+mj-lt"/>
              </a:rPr>
              <a:t>PAGE</a:t>
            </a:r>
            <a:r>
              <a:rPr spc="-5" dirty="0">
                <a:latin typeface="+mj-lt"/>
              </a:rPr>
              <a:t> </a:t>
            </a:r>
            <a:fld id="{81D60167-4931-47E6-BA6A-407CBD079E47}" type="slidenum">
              <a:rPr spc="-50" dirty="0">
                <a:latin typeface="+mj-lt"/>
              </a:rPr>
              <a:t>4</a:t>
            </a:fld>
            <a:endParaRPr spc="-50" dirty="0">
              <a:latin typeface="+mj-lt"/>
            </a:endParaRPr>
          </a:p>
        </p:txBody>
      </p:sp>
      <p:sp>
        <p:nvSpPr>
          <p:cNvPr id="8" name="Line 8"/>
          <p:cNvSpPr>
            <a:spLocks noChangeShapeType="1"/>
          </p:cNvSpPr>
          <p:nvPr>
            <p:custDataLst>
              <p:tags r:id="rId1"/>
            </p:custDataLst>
          </p:nvPr>
        </p:nvSpPr>
        <p:spPr bwMode="gray">
          <a:xfrm flipV="1">
            <a:off x="578152" y="1650239"/>
            <a:ext cx="2012646" cy="1"/>
          </a:xfrm>
          <a:prstGeom prst="line">
            <a:avLst/>
          </a:prstGeom>
          <a:noFill/>
          <a:ln w="28575">
            <a:solidFill>
              <a:srgbClr val="008FB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AT">
              <a:latin typeface="+mj-lt"/>
            </a:endParaRPr>
          </a:p>
        </p:txBody>
      </p:sp>
      <p:sp>
        <p:nvSpPr>
          <p:cNvPr id="9" name="Rectangle 9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609600" y="1409700"/>
            <a:ext cx="1981199" cy="21544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lvl1pPr marL="342900" indent="-342900" eaLnBrk="0" hangingPunct="0">
              <a:defRPr sz="13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72A6"/>
              </a:buClr>
              <a:buSzPct val="125000"/>
              <a:buFont typeface="Wingdings" panose="05000000000000000000" pitchFamily="2" charset="2"/>
              <a:buChar char="§"/>
              <a:defRPr sz="13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72A6"/>
              </a:buClr>
              <a:buSzPct val="125000"/>
              <a:buFont typeface="Wingdings" panose="05000000000000000000" pitchFamily="2" charset="2"/>
              <a:buChar char="§"/>
              <a:defRPr sz="13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72A6"/>
              </a:buClr>
              <a:buSzPct val="125000"/>
              <a:buFont typeface="Wingdings" panose="05000000000000000000" pitchFamily="2" charset="2"/>
              <a:buChar char="§"/>
              <a:defRPr sz="13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72A6"/>
              </a:buClr>
              <a:buSzPct val="125000"/>
              <a:buFont typeface="Wingdings" panose="05000000000000000000" pitchFamily="2" charset="2"/>
              <a:buChar char="§"/>
              <a:defRPr sz="13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20000"/>
              </a:spcBef>
              <a:buFont typeface="Wingdings" panose="05000000000000000000" pitchFamily="2" charset="2"/>
              <a:buNone/>
            </a:pPr>
            <a:r>
              <a:rPr lang="de-DE" altLang="de-DE" sz="1400" b="1" dirty="0">
                <a:latin typeface="+mj-lt"/>
              </a:rPr>
              <a:t>3 </a:t>
            </a:r>
            <a:r>
              <a:rPr lang="de-DE" altLang="de-DE" sz="1400" b="1" dirty="0" err="1">
                <a:latin typeface="+mj-lt"/>
              </a:rPr>
              <a:t>typical</a:t>
            </a:r>
            <a:r>
              <a:rPr lang="de-DE" altLang="de-DE" sz="1400" b="1" dirty="0">
                <a:latin typeface="+mj-lt"/>
              </a:rPr>
              <a:t> </a:t>
            </a:r>
            <a:r>
              <a:rPr lang="de-DE" altLang="de-DE" sz="1400" b="1" dirty="0" err="1">
                <a:latin typeface="+mj-lt"/>
              </a:rPr>
              <a:t>career</a:t>
            </a:r>
            <a:r>
              <a:rPr lang="de-DE" altLang="de-DE" sz="1400" b="1" dirty="0">
                <a:latin typeface="+mj-lt"/>
              </a:rPr>
              <a:t> </a:t>
            </a:r>
            <a:r>
              <a:rPr lang="de-DE" altLang="de-DE" sz="1400" b="1" dirty="0" err="1">
                <a:latin typeface="+mj-lt"/>
              </a:rPr>
              <a:t>paths</a:t>
            </a:r>
            <a:endParaRPr lang="de-DE" altLang="de-DE" sz="1400" b="1" dirty="0">
              <a:latin typeface="+mj-lt"/>
            </a:endParaRPr>
          </a:p>
        </p:txBody>
      </p:sp>
      <p:sp>
        <p:nvSpPr>
          <p:cNvPr id="10" name="Line 10"/>
          <p:cNvSpPr>
            <a:spLocks noChangeShapeType="1"/>
          </p:cNvSpPr>
          <p:nvPr>
            <p:custDataLst>
              <p:tags r:id="rId3"/>
            </p:custDataLst>
          </p:nvPr>
        </p:nvSpPr>
        <p:spPr bwMode="gray">
          <a:xfrm flipV="1">
            <a:off x="6354750" y="1647240"/>
            <a:ext cx="2339989" cy="2998"/>
          </a:xfrm>
          <a:prstGeom prst="line">
            <a:avLst/>
          </a:prstGeom>
          <a:noFill/>
          <a:ln w="28575">
            <a:solidFill>
              <a:srgbClr val="0C94B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AT">
              <a:latin typeface="+mj-lt"/>
            </a:endParaRPr>
          </a:p>
        </p:txBody>
      </p:sp>
      <p:sp>
        <p:nvSpPr>
          <p:cNvPr id="12" name="AutoShape 13"/>
          <p:cNvSpPr>
            <a:spLocks noChangeAspect="1" noChangeArrowheads="1"/>
          </p:cNvSpPr>
          <p:nvPr/>
        </p:nvSpPr>
        <p:spPr bwMode="gray">
          <a:xfrm>
            <a:off x="609600" y="1882667"/>
            <a:ext cx="2123999" cy="1008000"/>
          </a:xfrm>
          <a:prstGeom prst="homePlate">
            <a:avLst>
              <a:gd name="adj" fmla="val 13760"/>
            </a:avLst>
          </a:prstGeom>
          <a:solidFill>
            <a:srgbClr val="007898"/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none" anchor="ctr"/>
          <a:lstStyle>
            <a:lvl1pPr eaLnBrk="0" hangingPunct="0">
              <a:defRPr sz="13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72A6"/>
              </a:buClr>
              <a:buSzPct val="125000"/>
              <a:buFont typeface="Wingdings" panose="05000000000000000000" pitchFamily="2" charset="2"/>
              <a:buChar char="§"/>
              <a:defRPr sz="13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72A6"/>
              </a:buClr>
              <a:buSzPct val="125000"/>
              <a:buFont typeface="Wingdings" panose="05000000000000000000" pitchFamily="2" charset="2"/>
              <a:buChar char="§"/>
              <a:defRPr sz="13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72A6"/>
              </a:buClr>
              <a:buSzPct val="125000"/>
              <a:buFont typeface="Wingdings" panose="05000000000000000000" pitchFamily="2" charset="2"/>
              <a:buChar char="§"/>
              <a:defRPr sz="13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72A6"/>
              </a:buClr>
              <a:buSzPct val="125000"/>
              <a:buFont typeface="Wingdings" panose="05000000000000000000" pitchFamily="2" charset="2"/>
              <a:buChar char="§"/>
              <a:defRPr sz="13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None/>
            </a:pPr>
            <a:r>
              <a:rPr lang="de-AT" altLang="de-DE" sz="1200" b="1" dirty="0">
                <a:solidFill>
                  <a:schemeClr val="bg1"/>
                </a:solidFill>
                <a:latin typeface="+mj-lt"/>
              </a:rPr>
              <a:t>Future Management </a:t>
            </a:r>
            <a:br>
              <a:rPr lang="de-AT" altLang="de-DE" sz="1200" b="1" dirty="0">
                <a:solidFill>
                  <a:schemeClr val="bg1"/>
                </a:solidFill>
                <a:latin typeface="+mj-lt"/>
              </a:rPr>
            </a:br>
            <a:r>
              <a:rPr lang="de-AT" altLang="de-DE" sz="1200" b="1" dirty="0">
                <a:solidFill>
                  <a:schemeClr val="bg1"/>
                </a:solidFill>
                <a:latin typeface="+mj-lt"/>
              </a:rPr>
              <a:t>Positions in Controlling and </a:t>
            </a:r>
            <a:br>
              <a:rPr lang="de-AT" altLang="de-DE" sz="1200" b="1" dirty="0">
                <a:solidFill>
                  <a:schemeClr val="bg1"/>
                </a:solidFill>
                <a:latin typeface="+mj-lt"/>
              </a:rPr>
            </a:br>
            <a:r>
              <a:rPr lang="de-AT" altLang="de-DE" sz="1200" b="1" dirty="0">
                <a:solidFill>
                  <a:schemeClr val="bg1"/>
                </a:solidFill>
                <a:latin typeface="+mj-lt"/>
              </a:rPr>
              <a:t>Finance</a:t>
            </a:r>
          </a:p>
        </p:txBody>
      </p:sp>
      <p:sp>
        <p:nvSpPr>
          <p:cNvPr id="15" name="AutoShape 18"/>
          <p:cNvSpPr>
            <a:spLocks noChangeAspect="1" noChangeArrowheads="1"/>
          </p:cNvSpPr>
          <p:nvPr/>
        </p:nvSpPr>
        <p:spPr bwMode="gray">
          <a:xfrm>
            <a:off x="598164" y="2983292"/>
            <a:ext cx="2124000" cy="1008000"/>
          </a:xfrm>
          <a:prstGeom prst="homePlate">
            <a:avLst>
              <a:gd name="adj" fmla="val 13760"/>
            </a:avLst>
          </a:prstGeom>
          <a:solidFill>
            <a:srgbClr val="007898"/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none" anchor="ctr"/>
          <a:lstStyle>
            <a:lvl1pPr eaLnBrk="0" hangingPunct="0">
              <a:defRPr sz="13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72A6"/>
              </a:buClr>
              <a:buSzPct val="125000"/>
              <a:buFont typeface="Wingdings" panose="05000000000000000000" pitchFamily="2" charset="2"/>
              <a:buChar char="§"/>
              <a:defRPr sz="13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72A6"/>
              </a:buClr>
              <a:buSzPct val="125000"/>
              <a:buFont typeface="Wingdings" panose="05000000000000000000" pitchFamily="2" charset="2"/>
              <a:buChar char="§"/>
              <a:defRPr sz="13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72A6"/>
              </a:buClr>
              <a:buSzPct val="125000"/>
              <a:buFont typeface="Wingdings" panose="05000000000000000000" pitchFamily="2" charset="2"/>
              <a:buChar char="§"/>
              <a:defRPr sz="13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72A6"/>
              </a:buClr>
              <a:buSzPct val="125000"/>
              <a:buFont typeface="Wingdings" panose="05000000000000000000" pitchFamily="2" charset="2"/>
              <a:buChar char="§"/>
              <a:defRPr sz="13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r>
              <a:rPr lang="de-AT" altLang="de-DE" sz="1200" b="1" dirty="0">
                <a:solidFill>
                  <a:schemeClr val="bg1"/>
                </a:solidFill>
                <a:latin typeface="+mj-lt"/>
              </a:rPr>
              <a:t>Future </a:t>
            </a:r>
            <a:br>
              <a:rPr lang="de-AT" altLang="de-DE" sz="1200" b="1" dirty="0">
                <a:solidFill>
                  <a:schemeClr val="bg1"/>
                </a:solidFill>
                <a:latin typeface="+mj-lt"/>
              </a:rPr>
            </a:br>
            <a:r>
              <a:rPr lang="de-AT" altLang="de-DE" sz="1200" b="1" dirty="0">
                <a:solidFill>
                  <a:schemeClr val="bg1"/>
                </a:solidFill>
                <a:latin typeface="+mj-lt"/>
              </a:rPr>
              <a:t>Top-Management </a:t>
            </a:r>
            <a:br>
              <a:rPr lang="de-AT" altLang="de-DE" sz="1200" b="1" dirty="0">
                <a:solidFill>
                  <a:schemeClr val="bg1"/>
                </a:solidFill>
                <a:latin typeface="+mj-lt"/>
              </a:rPr>
            </a:br>
            <a:r>
              <a:rPr lang="de-AT" altLang="de-DE" sz="1200" b="1" dirty="0">
                <a:solidFill>
                  <a:schemeClr val="bg1"/>
                </a:solidFill>
                <a:latin typeface="+mj-lt"/>
              </a:rPr>
              <a:t>Consultants</a:t>
            </a:r>
            <a:endParaRPr lang="de-DE" altLang="de-DE" sz="12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8" name="AutoShape 22"/>
          <p:cNvSpPr>
            <a:spLocks noChangeAspect="1" noChangeArrowheads="1"/>
          </p:cNvSpPr>
          <p:nvPr/>
        </p:nvSpPr>
        <p:spPr bwMode="gray">
          <a:xfrm>
            <a:off x="598164" y="4083917"/>
            <a:ext cx="2124000" cy="1008000"/>
          </a:xfrm>
          <a:prstGeom prst="homePlate">
            <a:avLst>
              <a:gd name="adj" fmla="val 13760"/>
            </a:avLst>
          </a:prstGeom>
          <a:solidFill>
            <a:srgbClr val="007898"/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none" anchor="ctr"/>
          <a:lstStyle>
            <a:lvl1pPr eaLnBrk="0" hangingPunct="0">
              <a:defRPr sz="13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72A6"/>
              </a:buClr>
              <a:buSzPct val="125000"/>
              <a:buFont typeface="Wingdings" panose="05000000000000000000" pitchFamily="2" charset="2"/>
              <a:buChar char="§"/>
              <a:defRPr sz="13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72A6"/>
              </a:buClr>
              <a:buSzPct val="125000"/>
              <a:buFont typeface="Wingdings" panose="05000000000000000000" pitchFamily="2" charset="2"/>
              <a:buChar char="§"/>
              <a:defRPr sz="13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72A6"/>
              </a:buClr>
              <a:buSzPct val="125000"/>
              <a:buFont typeface="Wingdings" panose="05000000000000000000" pitchFamily="2" charset="2"/>
              <a:buChar char="§"/>
              <a:defRPr sz="13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72A6"/>
              </a:buClr>
              <a:buSzPct val="125000"/>
              <a:buFont typeface="Wingdings" panose="05000000000000000000" pitchFamily="2" charset="2"/>
              <a:buChar char="§"/>
              <a:defRPr sz="13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None/>
            </a:pPr>
            <a:r>
              <a:rPr lang="de-AT" altLang="de-DE" sz="1200" b="1" dirty="0">
                <a:solidFill>
                  <a:schemeClr val="bg1"/>
                </a:solidFill>
                <a:latin typeface="+mj-lt"/>
              </a:rPr>
              <a:t>Preparation for </a:t>
            </a:r>
            <a:br>
              <a:rPr lang="de-AT" altLang="de-DE" sz="1200" b="1" dirty="0">
                <a:solidFill>
                  <a:schemeClr val="bg1"/>
                </a:solidFill>
                <a:latin typeface="+mj-lt"/>
              </a:rPr>
            </a:br>
            <a:r>
              <a:rPr lang="de-AT" altLang="de-DE" sz="1200" b="1" dirty="0">
                <a:solidFill>
                  <a:schemeClr val="bg1"/>
                </a:solidFill>
                <a:latin typeface="+mj-lt"/>
              </a:rPr>
              <a:t>Top-Management Position 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None/>
            </a:pPr>
            <a:r>
              <a:rPr lang="de-AT" altLang="de-DE" sz="1200" b="1" dirty="0">
                <a:solidFill>
                  <a:schemeClr val="bg1"/>
                </a:solidFill>
                <a:latin typeface="+mj-lt"/>
              </a:rPr>
              <a:t>(Family Business / Start-Up)</a:t>
            </a:r>
            <a:endParaRPr lang="de-DE" altLang="de-DE" sz="12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Rectangle 27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486011" y="1257300"/>
            <a:ext cx="2049977" cy="406265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lvl1pPr marL="342900" indent="-342900" eaLnBrk="0" hangingPunct="0">
              <a:defRPr sz="13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72A6"/>
              </a:buClr>
              <a:buSzPct val="125000"/>
              <a:buFont typeface="Wingdings" panose="05000000000000000000" pitchFamily="2" charset="2"/>
              <a:buChar char="§"/>
              <a:defRPr sz="13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72A6"/>
              </a:buClr>
              <a:buSzPct val="125000"/>
              <a:buFont typeface="Wingdings" panose="05000000000000000000" pitchFamily="2" charset="2"/>
              <a:buChar char="§"/>
              <a:defRPr sz="13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72A6"/>
              </a:buClr>
              <a:buSzPct val="125000"/>
              <a:buFont typeface="Wingdings" panose="05000000000000000000" pitchFamily="2" charset="2"/>
              <a:buChar char="§"/>
              <a:defRPr sz="13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72A6"/>
              </a:buClr>
              <a:buSzPct val="125000"/>
              <a:buFont typeface="Wingdings" panose="05000000000000000000" pitchFamily="2" charset="2"/>
              <a:buChar char="§"/>
              <a:defRPr sz="13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de-DE" sz="1200" b="1" dirty="0">
                <a:latin typeface="+mj-lt"/>
              </a:rPr>
              <a:t>Opportunity for deepening </a:t>
            </a:r>
          </a:p>
          <a:p>
            <a:pPr algn="ctr" eaLnBrk="1" hangingPunct="1">
              <a:spcBef>
                <a:spcPct val="20000"/>
              </a:spcBef>
            </a:pPr>
            <a:r>
              <a:rPr lang="en-US" altLang="de-DE" sz="1200" b="1" dirty="0">
                <a:latin typeface="+mj-lt"/>
              </a:rPr>
              <a:t>one's knowledge</a:t>
            </a:r>
            <a:endParaRPr lang="de-DE" altLang="de-DE" sz="1200" b="1" dirty="0">
              <a:latin typeface="+mj-lt"/>
            </a:endParaRPr>
          </a:p>
        </p:txBody>
      </p:sp>
      <p:sp>
        <p:nvSpPr>
          <p:cNvPr id="21" name="Rectangle 28"/>
          <p:cNvSpPr>
            <a:spLocks noChangeArrowheads="1"/>
          </p:cNvSpPr>
          <p:nvPr/>
        </p:nvSpPr>
        <p:spPr bwMode="gray">
          <a:xfrm>
            <a:off x="6248401" y="1824032"/>
            <a:ext cx="2520000" cy="1008000"/>
          </a:xfrm>
          <a:prstGeom prst="rect">
            <a:avLst/>
          </a:prstGeom>
          <a:noFill/>
          <a:ln>
            <a:noFill/>
          </a:ln>
        </p:spPr>
        <p:txBody>
          <a:bodyPr lIns="90000" tIns="90000" rIns="90000" bIns="90000" anchor="ctr"/>
          <a:lstStyle>
            <a:lvl1pPr marL="342900" indent="-342900" eaLnBrk="0" hangingPunct="0">
              <a:defRPr sz="13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72A6"/>
              </a:buClr>
              <a:buSzPct val="125000"/>
              <a:buFont typeface="Wingdings" panose="05000000000000000000" pitchFamily="2" charset="2"/>
              <a:buChar char="§"/>
              <a:defRPr sz="13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72A6"/>
              </a:buClr>
              <a:buSzPct val="125000"/>
              <a:buFont typeface="Wingdings" panose="05000000000000000000" pitchFamily="2" charset="2"/>
              <a:buChar char="§"/>
              <a:defRPr sz="13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72A6"/>
              </a:buClr>
              <a:buSzPct val="125000"/>
              <a:buFont typeface="Wingdings" panose="05000000000000000000" pitchFamily="2" charset="2"/>
              <a:buChar char="§"/>
              <a:defRPr sz="13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72A6"/>
              </a:buClr>
              <a:buSzPct val="125000"/>
              <a:buFont typeface="Wingdings" panose="05000000000000000000" pitchFamily="2" charset="2"/>
              <a:buChar char="§"/>
              <a:defRPr sz="13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marL="0" indent="0" eaLnBrk="1" hangingPunct="1"/>
            <a:r>
              <a:rPr lang="de-AT" altLang="de-DE" sz="1200" b="1" dirty="0">
                <a:latin typeface="+mj-lt"/>
              </a:rPr>
              <a:t>Focus on Value-</a:t>
            </a:r>
            <a:r>
              <a:rPr lang="de-AT" altLang="de-DE" sz="1200" b="1" dirty="0" err="1">
                <a:latin typeface="+mj-lt"/>
              </a:rPr>
              <a:t>Based</a:t>
            </a:r>
            <a:r>
              <a:rPr lang="de-AT" altLang="de-DE" sz="1200" b="1" dirty="0">
                <a:latin typeface="+mj-lt"/>
              </a:rPr>
              <a:t> Management</a:t>
            </a:r>
          </a:p>
          <a:p>
            <a:pPr marL="171450" indent="-171450" eaLnBrk="1" hangingPunct="1">
              <a:buClr>
                <a:srgbClr val="007898"/>
              </a:buClr>
              <a:buFont typeface="Wingdings" panose="05000000000000000000" pitchFamily="2" charset="2"/>
              <a:buChar char="Ø"/>
            </a:pPr>
            <a:r>
              <a:rPr lang="de-AT" altLang="de-DE" sz="1200" dirty="0">
                <a:latin typeface="+mj-lt"/>
              </a:rPr>
              <a:t>Choice </a:t>
            </a:r>
            <a:r>
              <a:rPr lang="de-AT" altLang="de-DE" sz="1200" dirty="0" err="1">
                <a:latin typeface="+mj-lt"/>
              </a:rPr>
              <a:t>of</a:t>
            </a:r>
            <a:r>
              <a:rPr lang="de-AT" altLang="de-DE" sz="1200" dirty="0">
                <a:latin typeface="+mj-lt"/>
              </a:rPr>
              <a:t> Course 5</a:t>
            </a:r>
          </a:p>
        </p:txBody>
      </p:sp>
      <p:sp>
        <p:nvSpPr>
          <p:cNvPr id="22" name="Rectangle 29"/>
          <p:cNvSpPr>
            <a:spLocks noChangeArrowheads="1"/>
          </p:cNvSpPr>
          <p:nvPr/>
        </p:nvSpPr>
        <p:spPr bwMode="gray">
          <a:xfrm>
            <a:off x="6248401" y="2813917"/>
            <a:ext cx="2520000" cy="1008000"/>
          </a:xfrm>
          <a:prstGeom prst="rect">
            <a:avLst/>
          </a:prstGeom>
          <a:noFill/>
          <a:ln>
            <a:noFill/>
          </a:ln>
        </p:spPr>
        <p:txBody>
          <a:bodyPr lIns="90000" tIns="90000" rIns="90000" bIns="90000" anchor="ctr"/>
          <a:lstStyle>
            <a:lvl1pPr marL="342900" indent="-342900" eaLnBrk="0" hangingPunct="0">
              <a:defRPr sz="13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72A6"/>
              </a:buClr>
              <a:buSzPct val="125000"/>
              <a:buFont typeface="Wingdings" panose="05000000000000000000" pitchFamily="2" charset="2"/>
              <a:buChar char="§"/>
              <a:defRPr sz="13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72A6"/>
              </a:buClr>
              <a:buSzPct val="125000"/>
              <a:buFont typeface="Wingdings" panose="05000000000000000000" pitchFamily="2" charset="2"/>
              <a:buChar char="§"/>
              <a:defRPr sz="13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72A6"/>
              </a:buClr>
              <a:buSzPct val="125000"/>
              <a:buFont typeface="Wingdings" panose="05000000000000000000" pitchFamily="2" charset="2"/>
              <a:buChar char="§"/>
              <a:defRPr sz="13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72A6"/>
              </a:buClr>
              <a:buSzPct val="125000"/>
              <a:buFont typeface="Wingdings" panose="05000000000000000000" pitchFamily="2" charset="2"/>
              <a:buChar char="§"/>
              <a:defRPr sz="13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marL="0" indent="0" eaLnBrk="1" hangingPunct="1"/>
            <a:endParaRPr lang="de-DE" altLang="de-DE" sz="1200" dirty="0">
              <a:latin typeface="+mj-lt"/>
            </a:endParaRPr>
          </a:p>
          <a:p>
            <a:pPr marL="0" indent="0" eaLnBrk="1" hangingPunct="1"/>
            <a:r>
              <a:rPr lang="de-DE" altLang="de-DE" sz="1200" b="1" dirty="0">
                <a:latin typeface="+mj-lt"/>
              </a:rPr>
              <a:t>Consulting-</a:t>
            </a:r>
            <a:r>
              <a:rPr lang="de-DE" altLang="de-DE" sz="1200" b="1" dirty="0" err="1">
                <a:latin typeface="+mj-lt"/>
              </a:rPr>
              <a:t>specific</a:t>
            </a:r>
            <a:r>
              <a:rPr lang="de-DE" altLang="de-DE" sz="1200" b="1" dirty="0">
                <a:latin typeface="+mj-lt"/>
              </a:rPr>
              <a:t> Know-how </a:t>
            </a:r>
          </a:p>
          <a:p>
            <a:pPr marL="171450" indent="-171450" eaLnBrk="1" hangingPunct="1">
              <a:buClr>
                <a:srgbClr val="007898"/>
              </a:buClr>
              <a:buFont typeface="Wingdings" panose="05000000000000000000" pitchFamily="2" charset="2"/>
              <a:buChar char="Ø"/>
            </a:pPr>
            <a:r>
              <a:rPr lang="de-DE" altLang="de-DE" sz="1200" dirty="0">
                <a:latin typeface="+mj-lt"/>
              </a:rPr>
              <a:t>Choice </a:t>
            </a:r>
            <a:r>
              <a:rPr lang="de-DE" altLang="de-DE" sz="1200" dirty="0" err="1">
                <a:latin typeface="+mj-lt"/>
              </a:rPr>
              <a:t>of</a:t>
            </a:r>
            <a:r>
              <a:rPr lang="de-DE" altLang="de-DE" sz="1200" dirty="0">
                <a:latin typeface="+mj-lt"/>
              </a:rPr>
              <a:t> Consulting LIVE</a:t>
            </a:r>
          </a:p>
        </p:txBody>
      </p:sp>
      <p:sp>
        <p:nvSpPr>
          <p:cNvPr id="23" name="Rectangle 30"/>
          <p:cNvSpPr>
            <a:spLocks noChangeArrowheads="1"/>
          </p:cNvSpPr>
          <p:nvPr/>
        </p:nvSpPr>
        <p:spPr bwMode="gray">
          <a:xfrm>
            <a:off x="6248401" y="4102729"/>
            <a:ext cx="2520000" cy="1008000"/>
          </a:xfrm>
          <a:prstGeom prst="rect">
            <a:avLst/>
          </a:prstGeom>
          <a:noFill/>
          <a:ln>
            <a:noFill/>
          </a:ln>
        </p:spPr>
        <p:txBody>
          <a:bodyPr lIns="90000" tIns="90000" rIns="90000" bIns="90000" anchor="ctr"/>
          <a:lstStyle>
            <a:lvl1pPr marL="342900" indent="-342900" eaLnBrk="0" hangingPunct="0">
              <a:defRPr sz="13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72A6"/>
              </a:buClr>
              <a:buSzPct val="125000"/>
              <a:buFont typeface="Wingdings" panose="05000000000000000000" pitchFamily="2" charset="2"/>
              <a:buChar char="§"/>
              <a:defRPr sz="13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72A6"/>
              </a:buClr>
              <a:buSzPct val="125000"/>
              <a:buFont typeface="Wingdings" panose="05000000000000000000" pitchFamily="2" charset="2"/>
              <a:buChar char="§"/>
              <a:defRPr sz="13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72A6"/>
              </a:buClr>
              <a:buSzPct val="125000"/>
              <a:buFont typeface="Wingdings" panose="05000000000000000000" pitchFamily="2" charset="2"/>
              <a:buChar char="§"/>
              <a:defRPr sz="13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72A6"/>
              </a:buClr>
              <a:buSzPct val="125000"/>
              <a:buFont typeface="Wingdings" panose="05000000000000000000" pitchFamily="2" charset="2"/>
              <a:buChar char="§"/>
              <a:defRPr sz="13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marL="0" indent="0" eaLnBrk="1" hangingPunct="1">
              <a:buClr>
                <a:srgbClr val="007898"/>
              </a:buClr>
            </a:pPr>
            <a:r>
              <a:rPr lang="de-DE" altLang="de-DE" sz="1200" b="1" dirty="0">
                <a:latin typeface="+mj-lt"/>
              </a:rPr>
              <a:t>Hands-on Skills</a:t>
            </a:r>
          </a:p>
          <a:p>
            <a:pPr marL="171450" indent="-171450" eaLnBrk="1" hangingPunct="1">
              <a:buClr>
                <a:srgbClr val="007898"/>
              </a:buClr>
              <a:buFont typeface="Wingdings" panose="05000000000000000000" pitchFamily="2" charset="2"/>
              <a:buChar char="Ø"/>
            </a:pPr>
            <a:r>
              <a:rPr lang="de-DE" altLang="de-DE" sz="1200" dirty="0">
                <a:latin typeface="+mj-lt"/>
              </a:rPr>
              <a:t>Choice </a:t>
            </a:r>
            <a:r>
              <a:rPr lang="de-DE" altLang="de-DE" sz="1200" dirty="0" err="1">
                <a:latin typeface="+mj-lt"/>
              </a:rPr>
              <a:t>of</a:t>
            </a:r>
            <a:r>
              <a:rPr lang="de-DE" altLang="de-DE" sz="1200" dirty="0">
                <a:latin typeface="+mj-lt"/>
              </a:rPr>
              <a:t> Business Project</a:t>
            </a:r>
          </a:p>
        </p:txBody>
      </p:sp>
      <p:sp>
        <p:nvSpPr>
          <p:cNvPr id="24" name="TextBox 43"/>
          <p:cNvSpPr txBox="1"/>
          <p:nvPr/>
        </p:nvSpPr>
        <p:spPr>
          <a:xfrm>
            <a:off x="5096784" y="1776136"/>
            <a:ext cx="1300299" cy="11037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6600" b="1" dirty="0">
                <a:latin typeface="+mj-lt"/>
              </a:rPr>
              <a:t>+</a:t>
            </a:r>
          </a:p>
        </p:txBody>
      </p:sp>
      <p:sp>
        <p:nvSpPr>
          <p:cNvPr id="25" name="TextBox 53"/>
          <p:cNvSpPr txBox="1"/>
          <p:nvPr/>
        </p:nvSpPr>
        <p:spPr>
          <a:xfrm>
            <a:off x="5096784" y="2867225"/>
            <a:ext cx="1300299" cy="11037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6600" b="1" dirty="0">
                <a:latin typeface="+mj-lt"/>
              </a:rPr>
              <a:t>+</a:t>
            </a:r>
          </a:p>
        </p:txBody>
      </p:sp>
      <p:sp>
        <p:nvSpPr>
          <p:cNvPr id="26" name="TextBox 55"/>
          <p:cNvSpPr txBox="1"/>
          <p:nvPr/>
        </p:nvSpPr>
        <p:spPr>
          <a:xfrm>
            <a:off x="5096784" y="4018905"/>
            <a:ext cx="1300299" cy="11037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6600" b="1" dirty="0">
                <a:latin typeface="+mj-lt"/>
              </a:rPr>
              <a:t>+</a:t>
            </a:r>
          </a:p>
        </p:txBody>
      </p:sp>
      <p:pic>
        <p:nvPicPr>
          <p:cNvPr id="45" name="Grafik 44">
            <a:extLst>
              <a:ext uri="{FF2B5EF4-FFF2-40B4-BE49-F238E27FC236}">
                <a16:creationId xmlns:a16="http://schemas.microsoft.com/office/drawing/2014/main" id="{5CC1FADB-D07C-A5C3-DDB4-8E8C2F6EAC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64402" y="1936163"/>
            <a:ext cx="1758779" cy="900000"/>
          </a:xfrm>
          <a:prstGeom prst="rect">
            <a:avLst/>
          </a:prstGeom>
        </p:spPr>
      </p:pic>
      <p:pic>
        <p:nvPicPr>
          <p:cNvPr id="46" name="Grafik 45">
            <a:extLst>
              <a:ext uri="{FF2B5EF4-FFF2-40B4-BE49-F238E27FC236}">
                <a16:creationId xmlns:a16="http://schemas.microsoft.com/office/drawing/2014/main" id="{80AEBA04-233A-1DEA-D1B1-D260AB2571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64402" y="3035411"/>
            <a:ext cx="1758779" cy="900000"/>
          </a:xfrm>
          <a:prstGeom prst="rect">
            <a:avLst/>
          </a:prstGeom>
        </p:spPr>
      </p:pic>
      <p:pic>
        <p:nvPicPr>
          <p:cNvPr id="47" name="Grafik 46">
            <a:extLst>
              <a:ext uri="{FF2B5EF4-FFF2-40B4-BE49-F238E27FC236}">
                <a16:creationId xmlns:a16="http://schemas.microsoft.com/office/drawing/2014/main" id="{D1AFF4D6-FD82-FDDA-5283-65F7D07FB5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64402" y="4156729"/>
            <a:ext cx="1758779" cy="900000"/>
          </a:xfrm>
          <a:prstGeom prst="rect">
            <a:avLst/>
          </a:prstGeom>
        </p:spPr>
      </p:pic>
      <p:pic>
        <p:nvPicPr>
          <p:cNvPr id="3" name="object 36">
            <a:extLst>
              <a:ext uri="{FF2B5EF4-FFF2-40B4-BE49-F238E27FC236}">
                <a16:creationId xmlns:a16="http://schemas.microsoft.com/office/drawing/2014/main" id="{4985E11A-A413-861C-A3C4-DC6699C7614F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20000" y="5220000"/>
            <a:ext cx="720000" cy="46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70854" y="128323"/>
            <a:ext cx="6721475" cy="936153"/>
          </a:xfrm>
          <a:prstGeom prst="rect">
            <a:avLst/>
          </a:prstGeom>
        </p:spPr>
        <p:txBody>
          <a:bodyPr vert="horz" wrap="square" lIns="0" tIns="19557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dirty="0">
                <a:latin typeface="+mj-lt"/>
              </a:rPr>
              <a:t>Is Strategy and Managerial Accounting </a:t>
            </a:r>
            <a:br>
              <a:rPr lang="en-US" dirty="0">
                <a:latin typeface="+mj-lt"/>
              </a:rPr>
            </a:br>
            <a:r>
              <a:rPr lang="en-US" dirty="0">
                <a:latin typeface="+mj-lt"/>
              </a:rPr>
              <a:t>right for YOU?</a:t>
            </a:r>
            <a:r>
              <a:rPr lang="de-AT" dirty="0">
                <a:latin typeface="+mj-lt"/>
              </a:rPr>
              <a:t>? </a:t>
            </a:r>
            <a:endParaRPr spc="-10" dirty="0">
              <a:latin typeface="+mj-lt"/>
            </a:endParaRPr>
          </a:p>
        </p:txBody>
      </p:sp>
      <p:sp>
        <p:nvSpPr>
          <p:cNvPr id="19" name="object 19"/>
          <p:cNvSpPr txBox="1">
            <a:spLocks noGrp="1"/>
          </p:cNvSpPr>
          <p:nvPr>
            <p:ph type="sldNum" sz="quarter" idx="7"/>
          </p:nvPr>
        </p:nvSpPr>
        <p:spPr>
          <a:xfrm>
            <a:off x="450000" y="5468400"/>
            <a:ext cx="506094" cy="13657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>
                <a:latin typeface="+mj-lt"/>
              </a:rPr>
              <a:t>PAGE</a:t>
            </a:r>
            <a:r>
              <a:rPr spc="-5" dirty="0">
                <a:latin typeface="+mj-lt"/>
              </a:rPr>
              <a:t> </a:t>
            </a:r>
            <a:fld id="{81D60167-4931-47E6-BA6A-407CBD079E47}" type="slidenum">
              <a:rPr spc="-25" dirty="0">
                <a:latin typeface="+mj-lt"/>
              </a:rPr>
              <a:t>5</a:t>
            </a:fld>
            <a:endParaRPr spc="-25" dirty="0">
              <a:latin typeface="+mj-lt"/>
            </a:endParaRPr>
          </a:p>
        </p:txBody>
      </p:sp>
      <p:sp>
        <p:nvSpPr>
          <p:cNvPr id="21" name="Content Placeholder 1"/>
          <p:cNvSpPr txBox="1">
            <a:spLocks/>
          </p:cNvSpPr>
          <p:nvPr/>
        </p:nvSpPr>
        <p:spPr>
          <a:xfrm>
            <a:off x="518882" y="1678293"/>
            <a:ext cx="6014981" cy="3192595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 marL="0">
              <a:defRPr b="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Clr>
                <a:srgbClr val="007898"/>
              </a:buClr>
              <a:buFont typeface="Wingdings" panose="05000000000000000000" pitchFamily="2" charset="2"/>
              <a:buChar char="v"/>
            </a:pPr>
            <a:r>
              <a:rPr lang="en-US" dirty="0">
                <a:latin typeface="+mj-lt"/>
              </a:rPr>
              <a:t>Are you interested in understanding the (financial) consequences of managerial decisions?</a:t>
            </a:r>
            <a:endParaRPr lang="de-AT" dirty="0">
              <a:latin typeface="+mj-lt"/>
            </a:endParaRPr>
          </a:p>
          <a:p>
            <a:endParaRPr lang="de-AT" dirty="0">
              <a:latin typeface="+mj-lt"/>
            </a:endParaRPr>
          </a:p>
          <a:p>
            <a:pPr marL="285750" indent="-285750">
              <a:buClr>
                <a:srgbClr val="007898"/>
              </a:buClr>
              <a:buFont typeface="Wingdings" panose="05000000000000000000" pitchFamily="2" charset="2"/>
              <a:buChar char="v"/>
            </a:pPr>
            <a:r>
              <a:rPr lang="en-US" dirty="0">
                <a:latin typeface="+mj-lt"/>
              </a:rPr>
              <a:t>Do you like to work on challenging tasks in teams of </a:t>
            </a:r>
            <a:br>
              <a:rPr lang="en-US" dirty="0">
                <a:latin typeface="+mj-lt"/>
              </a:rPr>
            </a:br>
            <a:r>
              <a:rPr lang="en-US" dirty="0">
                <a:latin typeface="+mj-lt"/>
              </a:rPr>
              <a:t>highly motivated students</a:t>
            </a:r>
            <a:r>
              <a:rPr lang="de-AT" dirty="0">
                <a:latin typeface="+mj-lt"/>
              </a:rPr>
              <a:t>?</a:t>
            </a:r>
          </a:p>
          <a:p>
            <a:endParaRPr lang="de-AT" dirty="0">
              <a:latin typeface="+mj-lt"/>
            </a:endParaRPr>
          </a:p>
          <a:p>
            <a:pPr marL="285750" indent="-285750">
              <a:buClr>
                <a:srgbClr val="007898"/>
              </a:buClr>
              <a:buFont typeface="Wingdings" panose="05000000000000000000" pitchFamily="2" charset="2"/>
              <a:buChar char="v"/>
            </a:pPr>
            <a:r>
              <a:rPr lang="en-US" dirty="0">
                <a:latin typeface="+mj-lt"/>
              </a:rPr>
              <a:t>Are you ambitious and performance-focused, and do you like to share your enthusiasm with your fellow students</a:t>
            </a:r>
            <a:r>
              <a:rPr lang="de-AT" dirty="0">
                <a:latin typeface="+mj-lt"/>
              </a:rPr>
              <a:t>? </a:t>
            </a:r>
          </a:p>
          <a:p>
            <a:endParaRPr lang="de-AT" dirty="0">
              <a:latin typeface="+mj-lt"/>
            </a:endParaRPr>
          </a:p>
          <a:p>
            <a:pPr marL="285750" indent="-285750">
              <a:buClr>
                <a:srgbClr val="007898"/>
              </a:buClr>
              <a:buFont typeface="Wingdings" panose="05000000000000000000" pitchFamily="2" charset="2"/>
              <a:buChar char="v"/>
            </a:pPr>
            <a:r>
              <a:rPr lang="en-US" dirty="0">
                <a:latin typeface="+mj-lt"/>
              </a:rPr>
              <a:t>Are you open-minded and do you like to work in teams in a collaborative environment</a:t>
            </a:r>
            <a:r>
              <a:rPr lang="de-AT" dirty="0">
                <a:latin typeface="+mj-lt"/>
              </a:rPr>
              <a:t>? </a:t>
            </a:r>
          </a:p>
          <a:p>
            <a:endParaRPr lang="de-AT" sz="1400" dirty="0">
              <a:latin typeface="+mj-lt"/>
            </a:endParaRPr>
          </a:p>
        </p:txBody>
      </p:sp>
      <p:pic>
        <p:nvPicPr>
          <p:cNvPr id="22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131651">
            <a:off x="6528923" y="1316395"/>
            <a:ext cx="2337585" cy="1992791"/>
          </a:xfrm>
          <a:prstGeom prst="rect">
            <a:avLst/>
          </a:prstGeom>
        </p:spPr>
      </p:pic>
      <p:pic>
        <p:nvPicPr>
          <p:cNvPr id="3" name="object 36">
            <a:extLst>
              <a:ext uri="{FF2B5EF4-FFF2-40B4-BE49-F238E27FC236}">
                <a16:creationId xmlns:a16="http://schemas.microsoft.com/office/drawing/2014/main" id="{94DE9C59-0E60-CAE6-EBB8-B64154DEF871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20000" y="5220000"/>
            <a:ext cx="720000" cy="46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05171" y="3649979"/>
            <a:ext cx="3209925" cy="868680"/>
          </a:xfrm>
          <a:custGeom>
            <a:avLst/>
            <a:gdLst/>
            <a:ahLst/>
            <a:cxnLst/>
            <a:rect l="l" t="t" r="r" b="b"/>
            <a:pathLst>
              <a:path w="3209925" h="868679">
                <a:moveTo>
                  <a:pt x="0" y="868680"/>
                </a:moveTo>
                <a:lnTo>
                  <a:pt x="3209544" y="868680"/>
                </a:lnTo>
                <a:lnTo>
                  <a:pt x="3209544" y="0"/>
                </a:lnTo>
                <a:lnTo>
                  <a:pt x="0" y="0"/>
                </a:lnTo>
                <a:lnTo>
                  <a:pt x="0" y="868680"/>
                </a:lnTo>
                <a:close/>
              </a:path>
            </a:pathLst>
          </a:custGeom>
          <a:ln w="12192"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6423659" y="1597152"/>
            <a:ext cx="1321435" cy="1699260"/>
            <a:chOff x="6423659" y="1597152"/>
            <a:chExt cx="1321435" cy="1699260"/>
          </a:xfrm>
        </p:grpSpPr>
        <p:sp>
          <p:nvSpPr>
            <p:cNvPr id="4" name="object 4"/>
            <p:cNvSpPr/>
            <p:nvPr/>
          </p:nvSpPr>
          <p:spPr>
            <a:xfrm>
              <a:off x="6429755" y="1603248"/>
              <a:ext cx="1309370" cy="1687195"/>
            </a:xfrm>
            <a:custGeom>
              <a:avLst/>
              <a:gdLst/>
              <a:ahLst/>
              <a:cxnLst/>
              <a:rect l="l" t="t" r="r" b="b"/>
              <a:pathLst>
                <a:path w="1309370" h="1687195">
                  <a:moveTo>
                    <a:pt x="1309116" y="0"/>
                  </a:moveTo>
                  <a:lnTo>
                    <a:pt x="0" y="0"/>
                  </a:lnTo>
                  <a:lnTo>
                    <a:pt x="0" y="1687068"/>
                  </a:lnTo>
                  <a:lnTo>
                    <a:pt x="1309116" y="1687068"/>
                  </a:lnTo>
                  <a:lnTo>
                    <a:pt x="1309116" y="0"/>
                  </a:lnTo>
                  <a:close/>
                </a:path>
              </a:pathLst>
            </a:custGeom>
            <a:solidFill>
              <a:srgbClr val="A6A6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429755" y="1603248"/>
              <a:ext cx="1309370" cy="1687195"/>
            </a:xfrm>
            <a:custGeom>
              <a:avLst/>
              <a:gdLst/>
              <a:ahLst/>
              <a:cxnLst/>
              <a:rect l="l" t="t" r="r" b="b"/>
              <a:pathLst>
                <a:path w="1309370" h="1687195">
                  <a:moveTo>
                    <a:pt x="0" y="1687068"/>
                  </a:moveTo>
                  <a:lnTo>
                    <a:pt x="1309116" y="1687068"/>
                  </a:lnTo>
                  <a:lnTo>
                    <a:pt x="1309116" y="0"/>
                  </a:lnTo>
                  <a:lnTo>
                    <a:pt x="0" y="0"/>
                  </a:lnTo>
                  <a:lnTo>
                    <a:pt x="0" y="1687068"/>
                  </a:lnTo>
                  <a:close/>
                </a:path>
              </a:pathLst>
            </a:custGeom>
            <a:ln w="12192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49681" y="204342"/>
            <a:ext cx="6721475" cy="566821"/>
          </a:xfrm>
          <a:prstGeom prst="rect">
            <a:avLst/>
          </a:prstGeom>
        </p:spPr>
        <p:txBody>
          <a:bodyPr vert="horz" wrap="square" lIns="0" tIns="19557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>
                <a:latin typeface="+mj-lt"/>
              </a:rPr>
              <a:t>SBWL</a:t>
            </a:r>
            <a:r>
              <a:rPr spc="-10" dirty="0"/>
              <a:t> </a:t>
            </a:r>
            <a:r>
              <a:rPr spc="-10" dirty="0">
                <a:latin typeface="+mj-lt"/>
              </a:rPr>
              <a:t>Overview</a:t>
            </a:r>
          </a:p>
        </p:txBody>
      </p:sp>
      <p:grpSp>
        <p:nvGrpSpPr>
          <p:cNvPr id="7" name="object 7"/>
          <p:cNvGrpSpPr/>
          <p:nvPr/>
        </p:nvGrpSpPr>
        <p:grpSpPr>
          <a:xfrm>
            <a:off x="4817364" y="1597152"/>
            <a:ext cx="1442085" cy="1699260"/>
            <a:chOff x="4817364" y="1597152"/>
            <a:chExt cx="1442085" cy="1699260"/>
          </a:xfrm>
        </p:grpSpPr>
        <p:sp>
          <p:nvSpPr>
            <p:cNvPr id="8" name="object 8"/>
            <p:cNvSpPr/>
            <p:nvPr/>
          </p:nvSpPr>
          <p:spPr>
            <a:xfrm>
              <a:off x="4823460" y="1603248"/>
              <a:ext cx="1430020" cy="1687195"/>
            </a:xfrm>
            <a:custGeom>
              <a:avLst/>
              <a:gdLst/>
              <a:ahLst/>
              <a:cxnLst/>
              <a:rect l="l" t="t" r="r" b="b"/>
              <a:pathLst>
                <a:path w="1430020" h="1687195">
                  <a:moveTo>
                    <a:pt x="1429512" y="0"/>
                  </a:moveTo>
                  <a:lnTo>
                    <a:pt x="0" y="0"/>
                  </a:lnTo>
                  <a:lnTo>
                    <a:pt x="0" y="1687068"/>
                  </a:lnTo>
                  <a:lnTo>
                    <a:pt x="1429512" y="1687068"/>
                  </a:lnTo>
                  <a:lnTo>
                    <a:pt x="1429512" y="0"/>
                  </a:lnTo>
                  <a:close/>
                </a:path>
              </a:pathLst>
            </a:custGeom>
            <a:solidFill>
              <a:srgbClr val="A6A6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823460" y="1603248"/>
              <a:ext cx="1430020" cy="1687195"/>
            </a:xfrm>
            <a:custGeom>
              <a:avLst/>
              <a:gdLst/>
              <a:ahLst/>
              <a:cxnLst/>
              <a:rect l="l" t="t" r="r" b="b"/>
              <a:pathLst>
                <a:path w="1430020" h="1687195">
                  <a:moveTo>
                    <a:pt x="0" y="1687068"/>
                  </a:moveTo>
                  <a:lnTo>
                    <a:pt x="1429512" y="1687068"/>
                  </a:lnTo>
                  <a:lnTo>
                    <a:pt x="1429512" y="0"/>
                  </a:lnTo>
                  <a:lnTo>
                    <a:pt x="0" y="0"/>
                  </a:lnTo>
                  <a:lnTo>
                    <a:pt x="0" y="1687068"/>
                  </a:lnTo>
                  <a:close/>
                </a:path>
              </a:pathLst>
            </a:custGeom>
            <a:ln w="12192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/>
          <p:nvPr/>
        </p:nvSpPr>
        <p:spPr>
          <a:xfrm>
            <a:off x="1143000" y="1272539"/>
            <a:ext cx="3211195" cy="2135505"/>
          </a:xfrm>
          <a:custGeom>
            <a:avLst/>
            <a:gdLst/>
            <a:ahLst/>
            <a:cxnLst/>
            <a:rect l="l" t="t" r="r" b="b"/>
            <a:pathLst>
              <a:path w="3211195" h="2135504">
                <a:moveTo>
                  <a:pt x="0" y="2135124"/>
                </a:moveTo>
                <a:lnTo>
                  <a:pt x="3211068" y="2135124"/>
                </a:lnTo>
                <a:lnTo>
                  <a:pt x="3211068" y="0"/>
                </a:lnTo>
                <a:lnTo>
                  <a:pt x="0" y="0"/>
                </a:lnTo>
                <a:lnTo>
                  <a:pt x="0" y="2135124"/>
                </a:lnTo>
                <a:close/>
              </a:path>
              <a:path w="3211195" h="2135504">
                <a:moveTo>
                  <a:pt x="97536" y="1097280"/>
                </a:moveTo>
                <a:lnTo>
                  <a:pt x="3113531" y="1097280"/>
                </a:lnTo>
                <a:lnTo>
                  <a:pt x="3113531" y="321564"/>
                </a:lnTo>
                <a:lnTo>
                  <a:pt x="97536" y="321564"/>
                </a:lnTo>
                <a:lnTo>
                  <a:pt x="97536" y="1097280"/>
                </a:lnTo>
                <a:close/>
              </a:path>
            </a:pathLst>
          </a:custGeom>
          <a:ln w="12192">
            <a:solidFill>
              <a:schemeClr val="bg1">
                <a:lumMod val="65000"/>
              </a:scheme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4853649" y="3691911"/>
            <a:ext cx="3096895" cy="782320"/>
          </a:xfrm>
          <a:prstGeom prst="rect">
            <a:avLst/>
          </a:prstGeom>
          <a:solidFill>
            <a:srgbClr val="007898"/>
          </a:solidFill>
        </p:spPr>
        <p:txBody>
          <a:bodyPr vert="horz" wrap="square" lIns="0" tIns="10795" rIns="0" bIns="0" rtlCol="0">
            <a:spAutoFit/>
          </a:bodyPr>
          <a:lstStyle/>
          <a:p>
            <a:pPr marL="1062355" marR="1054100" algn="ctr">
              <a:lnSpc>
                <a:spcPct val="200000"/>
              </a:lnSpc>
              <a:spcBef>
                <a:spcPts val="85"/>
              </a:spcBef>
            </a:pPr>
            <a:r>
              <a:rPr sz="1000" b="1" dirty="0">
                <a:solidFill>
                  <a:srgbClr val="FFFFFF"/>
                </a:solidFill>
                <a:latin typeface="Verdana"/>
                <a:cs typeface="Verdana"/>
              </a:rPr>
              <a:t>Course</a:t>
            </a:r>
            <a:r>
              <a:rPr sz="1000" b="1" spc="-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000" b="1" spc="-50" dirty="0">
                <a:solidFill>
                  <a:srgbClr val="FFFFFF"/>
                </a:solidFill>
                <a:latin typeface="Verdana"/>
                <a:cs typeface="Verdana"/>
              </a:rPr>
              <a:t>V </a:t>
            </a:r>
            <a:r>
              <a:rPr sz="1000" b="1" dirty="0">
                <a:solidFill>
                  <a:srgbClr val="FFFFFF"/>
                </a:solidFill>
                <a:latin typeface="Verdana"/>
                <a:cs typeface="Verdana"/>
              </a:rPr>
              <a:t>Final</a:t>
            </a:r>
            <a:r>
              <a:rPr sz="1000" b="1" spc="-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000" b="1" spc="-10" dirty="0">
                <a:solidFill>
                  <a:srgbClr val="FFFFFF"/>
                </a:solidFill>
                <a:latin typeface="Verdana"/>
                <a:cs typeface="Verdana"/>
              </a:rPr>
              <a:t>Seminar</a:t>
            </a:r>
            <a:endParaRPr sz="1000" dirty="0">
              <a:latin typeface="Verdana"/>
              <a:cs typeface="Verdan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143000" y="4593646"/>
            <a:ext cx="6871970" cy="335280"/>
          </a:xfrm>
          <a:prstGeom prst="rect">
            <a:avLst/>
          </a:prstGeom>
          <a:ln w="12192">
            <a:solidFill>
              <a:schemeClr val="bg1">
                <a:lumMod val="65000"/>
              </a:schemeClr>
            </a:solidFill>
          </a:ln>
        </p:spPr>
        <p:txBody>
          <a:bodyPr vert="horz" wrap="square" lIns="0" tIns="92075" rIns="0" bIns="0" rtlCol="0">
            <a:spAutoFit/>
          </a:bodyPr>
          <a:lstStyle/>
          <a:p>
            <a:pPr marL="45085" algn="ctr">
              <a:lnSpc>
                <a:spcPct val="100000"/>
              </a:lnSpc>
              <a:spcBef>
                <a:spcPts val="725"/>
              </a:spcBef>
            </a:pPr>
            <a:r>
              <a:rPr sz="1000" b="1" dirty="0">
                <a:latin typeface="Verdana"/>
                <a:cs typeface="Verdana"/>
              </a:rPr>
              <a:t>Optional:</a:t>
            </a:r>
            <a:r>
              <a:rPr sz="1000" b="1" spc="-50" dirty="0">
                <a:latin typeface="Verdana"/>
                <a:cs typeface="Verdana"/>
              </a:rPr>
              <a:t> </a:t>
            </a:r>
            <a:r>
              <a:rPr sz="1000" b="1" dirty="0">
                <a:latin typeface="Verdana"/>
                <a:cs typeface="Verdana"/>
              </a:rPr>
              <a:t>Bachelor</a:t>
            </a:r>
            <a:r>
              <a:rPr sz="1000" b="1" spc="-25" dirty="0">
                <a:latin typeface="Verdana"/>
                <a:cs typeface="Verdana"/>
              </a:rPr>
              <a:t> </a:t>
            </a:r>
            <a:r>
              <a:rPr sz="1000" b="1" dirty="0">
                <a:latin typeface="Verdana"/>
                <a:cs typeface="Verdana"/>
              </a:rPr>
              <a:t>Thesis</a:t>
            </a:r>
            <a:r>
              <a:rPr sz="1000" b="1" spc="-45" dirty="0">
                <a:latin typeface="Verdana"/>
                <a:cs typeface="Verdana"/>
              </a:rPr>
              <a:t> </a:t>
            </a:r>
            <a:r>
              <a:rPr sz="1000" b="1" dirty="0">
                <a:latin typeface="Verdana"/>
                <a:cs typeface="Verdana"/>
              </a:rPr>
              <a:t>at</a:t>
            </a:r>
            <a:r>
              <a:rPr sz="1000" b="1" spc="-55" dirty="0">
                <a:latin typeface="Verdana"/>
                <a:cs typeface="Verdana"/>
              </a:rPr>
              <a:t> </a:t>
            </a:r>
            <a:r>
              <a:rPr sz="1000" b="1" dirty="0">
                <a:latin typeface="Verdana"/>
                <a:cs typeface="Verdana"/>
              </a:rPr>
              <a:t>IfU</a:t>
            </a:r>
            <a:r>
              <a:rPr sz="1000" b="1" spc="-30" dirty="0">
                <a:latin typeface="Verdana"/>
                <a:cs typeface="Verdana"/>
              </a:rPr>
              <a:t> </a:t>
            </a:r>
            <a:r>
              <a:rPr sz="1000" b="1" dirty="0">
                <a:latin typeface="Verdana"/>
                <a:cs typeface="Verdana"/>
              </a:rPr>
              <a:t>or</a:t>
            </a:r>
            <a:r>
              <a:rPr sz="1000" b="1" spc="-45" dirty="0">
                <a:latin typeface="Verdana"/>
                <a:cs typeface="Verdana"/>
              </a:rPr>
              <a:t> </a:t>
            </a:r>
            <a:r>
              <a:rPr sz="1000" b="1" spc="-25" dirty="0">
                <a:latin typeface="Verdana"/>
                <a:cs typeface="Verdana"/>
              </a:rPr>
              <a:t>ICG</a:t>
            </a:r>
            <a:endParaRPr sz="1000">
              <a:latin typeface="Verdana"/>
              <a:cs typeface="Verdan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234439" y="1588007"/>
            <a:ext cx="3028315" cy="828000"/>
          </a:xfrm>
          <a:prstGeom prst="rect">
            <a:avLst/>
          </a:prstGeom>
          <a:solidFill>
            <a:srgbClr val="007898"/>
          </a:solidFill>
        </p:spPr>
        <p:txBody>
          <a:bodyPr vert="horz" wrap="square" lIns="0" tIns="889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700"/>
              </a:spcBef>
            </a:pPr>
            <a:r>
              <a:rPr lang="en-US" sz="1000" b="1" dirty="0">
                <a:solidFill>
                  <a:srgbClr val="FFFFFF"/>
                </a:solidFill>
                <a:latin typeface="Verdana"/>
                <a:cs typeface="Verdana"/>
              </a:rPr>
              <a:t>Course</a:t>
            </a:r>
            <a:r>
              <a:rPr lang="en-US" sz="1000" b="1" spc="-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lang="en-US" sz="1000" b="1" spc="-50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endParaRPr lang="en-US" sz="1000" dirty="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lang="en-US" sz="950" dirty="0">
              <a:latin typeface="Verdana"/>
              <a:cs typeface="Verdana"/>
            </a:endParaRPr>
          </a:p>
          <a:p>
            <a:pPr marL="79375" marR="71120" algn="ctr">
              <a:lnSpc>
                <a:spcPct val="100000"/>
              </a:lnSpc>
            </a:pPr>
            <a:r>
              <a:rPr lang="en-US" sz="1000" b="1" spc="-10" dirty="0">
                <a:solidFill>
                  <a:srgbClr val="FFFFFF"/>
                </a:solidFill>
                <a:latin typeface="Verdana"/>
                <a:cs typeface="Verdana"/>
              </a:rPr>
              <a:t>Introduction</a:t>
            </a:r>
            <a:r>
              <a:rPr lang="en-US" sz="1000" b="1" spc="-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lang="en-US" sz="1000" b="1" dirty="0">
                <a:solidFill>
                  <a:srgbClr val="FFFFFF"/>
                </a:solidFill>
                <a:latin typeface="Verdana"/>
                <a:cs typeface="Verdana"/>
              </a:rPr>
              <a:t>to</a:t>
            </a:r>
            <a:r>
              <a:rPr lang="en-US" sz="1000" b="1" spc="-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lang="en-US" sz="1000" b="1" dirty="0">
                <a:solidFill>
                  <a:srgbClr val="FFFFFF"/>
                </a:solidFill>
                <a:latin typeface="Verdana"/>
                <a:cs typeface="Verdana"/>
              </a:rPr>
              <a:t>Strategy</a:t>
            </a:r>
            <a:r>
              <a:rPr lang="en-US" sz="1000" b="1" spc="-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lang="en-US" sz="1000" b="1" dirty="0">
                <a:solidFill>
                  <a:srgbClr val="FFFFFF"/>
                </a:solidFill>
                <a:latin typeface="Verdana"/>
                <a:cs typeface="Verdana"/>
              </a:rPr>
              <a:t>and</a:t>
            </a:r>
            <a:r>
              <a:rPr lang="en-US" sz="1000" b="1" spc="-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lang="en-US" sz="1000" b="1" spc="-10" dirty="0">
                <a:solidFill>
                  <a:srgbClr val="FFFFFF"/>
                </a:solidFill>
                <a:latin typeface="Verdana"/>
                <a:cs typeface="Verdana"/>
              </a:rPr>
              <a:t>Managerial Accounting</a:t>
            </a:r>
            <a:endParaRPr lang="en-US" sz="1000" dirty="0">
              <a:latin typeface="Verdana"/>
              <a:cs typeface="Verdan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143000" y="1272539"/>
            <a:ext cx="3211195" cy="257810"/>
          </a:xfrm>
          <a:prstGeom prst="rect">
            <a:avLst/>
          </a:prstGeom>
          <a:solidFill>
            <a:srgbClr val="A6A6A6"/>
          </a:solidFill>
          <a:ln w="12192">
            <a:solidFill>
              <a:schemeClr val="tx1">
                <a:lumMod val="75000"/>
                <a:lumOff val="25000"/>
              </a:schemeClr>
            </a:solidFill>
          </a:ln>
        </p:spPr>
        <p:txBody>
          <a:bodyPr vert="horz" wrap="square" lIns="0" tIns="52069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409"/>
              </a:spcBef>
            </a:pPr>
            <a:r>
              <a:rPr sz="1000" b="1" dirty="0">
                <a:solidFill>
                  <a:srgbClr val="FFFFFF"/>
                </a:solidFill>
                <a:latin typeface="Verdana"/>
                <a:cs typeface="Verdana"/>
              </a:rPr>
              <a:t>1st</a:t>
            </a:r>
            <a:r>
              <a:rPr sz="1000" b="1" spc="-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000" b="1" spc="-10" dirty="0">
                <a:solidFill>
                  <a:srgbClr val="FFFFFF"/>
                </a:solidFill>
                <a:latin typeface="Verdana"/>
                <a:cs typeface="Verdana"/>
              </a:rPr>
              <a:t>Semester</a:t>
            </a:r>
            <a:endParaRPr sz="1000">
              <a:latin typeface="Verdana"/>
              <a:cs typeface="Verdan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805171" y="1272539"/>
            <a:ext cx="3209925" cy="257810"/>
          </a:xfrm>
          <a:prstGeom prst="rect">
            <a:avLst/>
          </a:prstGeom>
          <a:solidFill>
            <a:srgbClr val="A6A6A6"/>
          </a:solidFill>
          <a:ln w="12192">
            <a:solidFill>
              <a:schemeClr val="tx1">
                <a:lumMod val="75000"/>
                <a:lumOff val="25000"/>
              </a:schemeClr>
            </a:solidFill>
          </a:ln>
        </p:spPr>
        <p:txBody>
          <a:bodyPr vert="horz" wrap="square" lIns="0" tIns="52069" rIns="0" bIns="0" rtlCol="0">
            <a:spAutoFit/>
          </a:bodyPr>
          <a:lstStyle/>
          <a:p>
            <a:pPr marL="1270" algn="ctr">
              <a:lnSpc>
                <a:spcPct val="100000"/>
              </a:lnSpc>
              <a:spcBef>
                <a:spcPts val="409"/>
              </a:spcBef>
            </a:pPr>
            <a:r>
              <a:rPr sz="1000" b="1" dirty="0">
                <a:solidFill>
                  <a:srgbClr val="FFFFFF"/>
                </a:solidFill>
                <a:latin typeface="Verdana"/>
                <a:cs typeface="Verdana"/>
              </a:rPr>
              <a:t>2nd</a:t>
            </a:r>
            <a:r>
              <a:rPr sz="1000" b="1" spc="-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000" b="1" spc="-10" dirty="0">
                <a:solidFill>
                  <a:srgbClr val="FFFFFF"/>
                </a:solidFill>
                <a:latin typeface="Verdana"/>
                <a:cs typeface="Verdana"/>
              </a:rPr>
              <a:t>Semester</a:t>
            </a:r>
            <a:endParaRPr sz="1000">
              <a:latin typeface="Verdana"/>
              <a:cs typeface="Verdana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4500371" y="1275588"/>
            <a:ext cx="181610" cy="260985"/>
            <a:chOff x="4500371" y="1275588"/>
            <a:chExt cx="181610" cy="260985"/>
          </a:xfrm>
          <a:solidFill>
            <a:srgbClr val="007898"/>
          </a:solidFill>
        </p:grpSpPr>
        <p:sp>
          <p:nvSpPr>
            <p:cNvPr id="17" name="object 17"/>
            <p:cNvSpPr/>
            <p:nvPr/>
          </p:nvSpPr>
          <p:spPr>
            <a:xfrm>
              <a:off x="4506467" y="1281684"/>
              <a:ext cx="169545" cy="248920"/>
            </a:xfrm>
            <a:custGeom>
              <a:avLst/>
              <a:gdLst/>
              <a:ahLst/>
              <a:cxnLst/>
              <a:rect l="l" t="t" r="r" b="b"/>
              <a:pathLst>
                <a:path w="169545" h="248919">
                  <a:moveTo>
                    <a:pt x="0" y="0"/>
                  </a:moveTo>
                  <a:lnTo>
                    <a:pt x="0" y="248412"/>
                  </a:lnTo>
                  <a:lnTo>
                    <a:pt x="169164" y="124205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4506467" y="1281684"/>
              <a:ext cx="169545" cy="248920"/>
            </a:xfrm>
            <a:custGeom>
              <a:avLst/>
              <a:gdLst/>
              <a:ahLst/>
              <a:cxnLst/>
              <a:rect l="l" t="t" r="r" b="b"/>
              <a:pathLst>
                <a:path w="169545" h="248919">
                  <a:moveTo>
                    <a:pt x="0" y="248412"/>
                  </a:moveTo>
                  <a:lnTo>
                    <a:pt x="169164" y="124205"/>
                  </a:lnTo>
                  <a:lnTo>
                    <a:pt x="0" y="0"/>
                  </a:lnTo>
                  <a:lnTo>
                    <a:pt x="0" y="248412"/>
                  </a:lnTo>
                  <a:close/>
                </a:path>
              </a:pathLst>
            </a:custGeom>
            <a:grpFill/>
            <a:ln w="12192">
              <a:solidFill>
                <a:srgbClr val="0095D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4870703" y="1645920"/>
            <a:ext cx="1512000" cy="821690"/>
          </a:xfrm>
          <a:prstGeom prst="rect">
            <a:avLst/>
          </a:prstGeom>
          <a:solidFill>
            <a:srgbClr val="007898"/>
          </a:solidFill>
        </p:spPr>
        <p:txBody>
          <a:bodyPr vert="horz" wrap="square" lIns="0" tIns="501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95"/>
              </a:spcBef>
            </a:pPr>
            <a:r>
              <a:rPr sz="1000" b="1" dirty="0">
                <a:solidFill>
                  <a:srgbClr val="FFFFFF"/>
                </a:solidFill>
                <a:latin typeface="Verdana"/>
                <a:cs typeface="Verdana"/>
              </a:rPr>
              <a:t>Course</a:t>
            </a:r>
            <a:r>
              <a:rPr sz="1000" b="1" spc="-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000" b="1" spc="-25" dirty="0">
                <a:solidFill>
                  <a:srgbClr val="FFFFFF"/>
                </a:solidFill>
                <a:latin typeface="Verdana"/>
                <a:cs typeface="Verdana"/>
              </a:rPr>
              <a:t>III</a:t>
            </a:r>
            <a:endParaRPr sz="1000" dirty="0">
              <a:latin typeface="Verdana"/>
              <a:cs typeface="Verdana"/>
            </a:endParaRPr>
          </a:p>
          <a:p>
            <a:pPr marL="129539" marR="121285" algn="ctr">
              <a:lnSpc>
                <a:spcPct val="100000"/>
              </a:lnSpc>
              <a:spcBef>
                <a:spcPts val="795"/>
              </a:spcBef>
            </a:pPr>
            <a:r>
              <a:rPr sz="1000" b="1" dirty="0">
                <a:solidFill>
                  <a:srgbClr val="FFFFFF"/>
                </a:solidFill>
                <a:latin typeface="Verdana"/>
                <a:cs typeface="Verdana"/>
              </a:rPr>
              <a:t>Business</a:t>
            </a:r>
            <a:r>
              <a:rPr sz="1000" b="1" spc="-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000" b="1" spc="-10" dirty="0">
                <a:solidFill>
                  <a:srgbClr val="FFFFFF"/>
                </a:solidFill>
                <a:latin typeface="Verdana"/>
                <a:cs typeface="Verdana"/>
              </a:rPr>
              <a:t>Analysis Project</a:t>
            </a:r>
            <a:endParaRPr sz="1000" dirty="0">
              <a:latin typeface="Verdana"/>
              <a:cs typeface="Verdan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870703" y="2516123"/>
            <a:ext cx="1512000" cy="780415"/>
          </a:xfrm>
          <a:prstGeom prst="rect">
            <a:avLst/>
          </a:prstGeom>
          <a:solidFill>
            <a:srgbClr val="007898"/>
          </a:solidFill>
        </p:spPr>
        <p:txBody>
          <a:bodyPr vert="horz" wrap="square" lIns="0" tIns="50800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400"/>
              </a:spcBef>
            </a:pPr>
            <a:r>
              <a:rPr sz="1000" b="1" dirty="0">
                <a:solidFill>
                  <a:srgbClr val="FFFFFF"/>
                </a:solidFill>
                <a:latin typeface="Verdana"/>
                <a:cs typeface="Verdana"/>
              </a:rPr>
              <a:t>Course</a:t>
            </a:r>
            <a:r>
              <a:rPr sz="1000" b="1" spc="-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000" b="1" spc="-25" dirty="0">
                <a:solidFill>
                  <a:srgbClr val="FFFFFF"/>
                </a:solidFill>
                <a:latin typeface="Verdana"/>
                <a:cs typeface="Verdana"/>
              </a:rPr>
              <a:t>IV</a:t>
            </a:r>
            <a:endParaRPr sz="1000" dirty="0">
              <a:latin typeface="Verdana"/>
              <a:cs typeface="Verdana"/>
            </a:endParaRPr>
          </a:p>
          <a:p>
            <a:pPr marL="1270" algn="ctr">
              <a:lnSpc>
                <a:spcPct val="100000"/>
              </a:lnSpc>
              <a:spcBef>
                <a:spcPts val="790"/>
              </a:spcBef>
            </a:pPr>
            <a:r>
              <a:rPr sz="1000" b="1" spc="-10" dirty="0">
                <a:solidFill>
                  <a:srgbClr val="FFFFFF"/>
                </a:solidFill>
                <a:latin typeface="Verdana"/>
                <a:cs typeface="Verdana"/>
              </a:rPr>
              <a:t>Business</a:t>
            </a:r>
            <a:endParaRPr sz="1000" dirty="0">
              <a:latin typeface="Verdana"/>
              <a:cs typeface="Verdana"/>
            </a:endParaRPr>
          </a:p>
          <a:p>
            <a:pPr marL="635" algn="ctr">
              <a:lnSpc>
                <a:spcPct val="100000"/>
              </a:lnSpc>
            </a:pPr>
            <a:r>
              <a:rPr sz="1000" b="1" spc="-10" dirty="0">
                <a:solidFill>
                  <a:srgbClr val="FFFFFF"/>
                </a:solidFill>
                <a:latin typeface="Verdana"/>
                <a:cs typeface="Verdana"/>
              </a:rPr>
              <a:t>Forecasting</a:t>
            </a:r>
            <a:r>
              <a:rPr sz="1000" b="1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000" b="1" spc="-10" dirty="0">
                <a:solidFill>
                  <a:srgbClr val="FFFFFF"/>
                </a:solidFill>
                <a:latin typeface="Verdana"/>
                <a:cs typeface="Verdana"/>
              </a:rPr>
              <a:t>Project</a:t>
            </a:r>
            <a:endParaRPr sz="1000" dirty="0">
              <a:latin typeface="Verdana"/>
              <a:cs typeface="Verdana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143000" y="3556635"/>
            <a:ext cx="3211195" cy="900000"/>
          </a:xfrm>
          <a:prstGeom prst="rect">
            <a:avLst/>
          </a:prstGeom>
          <a:ln w="12192">
            <a:solidFill>
              <a:schemeClr val="bg1">
                <a:lumMod val="65000"/>
              </a:schemeClr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200" dirty="0">
              <a:latin typeface="Times New Roman"/>
              <a:cs typeface="Times New Roman"/>
            </a:endParaRPr>
          </a:p>
          <a:p>
            <a:pPr marL="603885" marR="391795" indent="-203200">
              <a:lnSpc>
                <a:spcPct val="100000"/>
              </a:lnSpc>
              <a:spcBef>
                <a:spcPts val="910"/>
              </a:spcBef>
            </a:pPr>
            <a:r>
              <a:rPr sz="1000" b="1" dirty="0">
                <a:latin typeface="Verdana"/>
                <a:cs typeface="Verdana"/>
              </a:rPr>
              <a:t>All</a:t>
            </a:r>
            <a:r>
              <a:rPr sz="1000" b="1" spc="-45" dirty="0">
                <a:latin typeface="Verdana"/>
                <a:cs typeface="Verdana"/>
              </a:rPr>
              <a:t> </a:t>
            </a:r>
            <a:r>
              <a:rPr sz="1000" b="1" dirty="0">
                <a:latin typeface="Verdana"/>
                <a:cs typeface="Verdana"/>
              </a:rPr>
              <a:t>5</a:t>
            </a:r>
            <a:r>
              <a:rPr sz="1000" b="1" spc="-50" dirty="0">
                <a:latin typeface="Verdana"/>
                <a:cs typeface="Verdana"/>
              </a:rPr>
              <a:t> </a:t>
            </a:r>
            <a:r>
              <a:rPr sz="1000" b="1" dirty="0">
                <a:latin typeface="Verdana"/>
                <a:cs typeface="Verdana"/>
              </a:rPr>
              <a:t>courses</a:t>
            </a:r>
            <a:r>
              <a:rPr sz="1000" b="1" spc="-30" dirty="0">
                <a:latin typeface="Verdana"/>
                <a:cs typeface="Verdana"/>
              </a:rPr>
              <a:t> </a:t>
            </a:r>
            <a:r>
              <a:rPr sz="1000" b="1" dirty="0">
                <a:latin typeface="Verdana"/>
                <a:cs typeface="Verdana"/>
              </a:rPr>
              <a:t>are</a:t>
            </a:r>
            <a:r>
              <a:rPr sz="1000" b="1" spc="-45" dirty="0">
                <a:latin typeface="Verdana"/>
                <a:cs typeface="Verdana"/>
              </a:rPr>
              <a:t> </a:t>
            </a:r>
            <a:r>
              <a:rPr sz="1000" b="1" dirty="0">
                <a:latin typeface="Verdana"/>
                <a:cs typeface="Verdana"/>
              </a:rPr>
              <a:t>graded</a:t>
            </a:r>
            <a:r>
              <a:rPr sz="1000" b="1" spc="-30" dirty="0">
                <a:latin typeface="Verdana"/>
                <a:cs typeface="Verdana"/>
              </a:rPr>
              <a:t> </a:t>
            </a:r>
            <a:r>
              <a:rPr sz="1000" b="1" dirty="0">
                <a:latin typeface="Verdana"/>
                <a:cs typeface="Verdana"/>
              </a:rPr>
              <a:t>based</a:t>
            </a:r>
            <a:r>
              <a:rPr sz="1000" b="1" spc="-30" dirty="0">
                <a:latin typeface="Verdana"/>
                <a:cs typeface="Verdana"/>
              </a:rPr>
              <a:t> </a:t>
            </a:r>
            <a:r>
              <a:rPr sz="1000" b="1" spc="-25" dirty="0">
                <a:latin typeface="Verdana"/>
                <a:cs typeface="Verdana"/>
              </a:rPr>
              <a:t>on </a:t>
            </a:r>
            <a:r>
              <a:rPr sz="1000" b="1" spc="-10" dirty="0">
                <a:latin typeface="Verdana"/>
                <a:cs typeface="Verdana"/>
              </a:rPr>
              <a:t>continuous</a:t>
            </a:r>
            <a:r>
              <a:rPr sz="1000" b="1" dirty="0">
                <a:latin typeface="Verdana"/>
                <a:cs typeface="Verdana"/>
              </a:rPr>
              <a:t> </a:t>
            </a:r>
            <a:r>
              <a:rPr sz="1000" b="1" spc="-10" dirty="0">
                <a:latin typeface="Verdana"/>
                <a:cs typeface="Verdana"/>
              </a:rPr>
              <a:t>assessment</a:t>
            </a:r>
            <a:r>
              <a:rPr sz="1000" b="1" spc="-5" dirty="0">
                <a:latin typeface="Verdana"/>
                <a:cs typeface="Verdana"/>
              </a:rPr>
              <a:t> </a:t>
            </a:r>
            <a:r>
              <a:rPr sz="1000" b="1" spc="-20" dirty="0">
                <a:latin typeface="Verdana"/>
                <a:cs typeface="Verdana"/>
              </a:rPr>
              <a:t>(PI)</a:t>
            </a:r>
            <a:endParaRPr sz="1000" dirty="0">
              <a:latin typeface="Verdana"/>
              <a:cs typeface="Verdana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477000" y="1645920"/>
            <a:ext cx="1512000" cy="821690"/>
          </a:xfrm>
          <a:prstGeom prst="rect">
            <a:avLst/>
          </a:prstGeom>
          <a:solidFill>
            <a:srgbClr val="007898"/>
          </a:solidFill>
        </p:spPr>
        <p:txBody>
          <a:bodyPr vert="horz" wrap="square" lIns="0" tIns="50165" rIns="0" bIns="0" rtlCol="0">
            <a:spAutoFit/>
          </a:bodyPr>
          <a:lstStyle/>
          <a:p>
            <a:pPr marL="1905" algn="ctr">
              <a:lnSpc>
                <a:spcPct val="100000"/>
              </a:lnSpc>
              <a:spcBef>
                <a:spcPts val="395"/>
              </a:spcBef>
            </a:pPr>
            <a:r>
              <a:rPr sz="1000" b="1" dirty="0">
                <a:solidFill>
                  <a:srgbClr val="FFFFFF"/>
                </a:solidFill>
                <a:latin typeface="Verdana"/>
                <a:cs typeface="Verdana"/>
              </a:rPr>
              <a:t>Course</a:t>
            </a:r>
            <a:r>
              <a:rPr sz="1000" b="1" spc="-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000" b="1" spc="-25" dirty="0">
                <a:solidFill>
                  <a:srgbClr val="FFFFFF"/>
                </a:solidFill>
                <a:latin typeface="Verdana"/>
                <a:cs typeface="Verdana"/>
              </a:rPr>
              <a:t>III</a:t>
            </a:r>
            <a:endParaRPr sz="1000" dirty="0">
              <a:latin typeface="Verdana"/>
              <a:cs typeface="Verdana"/>
            </a:endParaRPr>
          </a:p>
          <a:p>
            <a:pPr marL="163830" marR="153670" algn="ctr">
              <a:lnSpc>
                <a:spcPct val="100000"/>
              </a:lnSpc>
              <a:spcBef>
                <a:spcPts val="795"/>
              </a:spcBef>
            </a:pPr>
            <a:r>
              <a:rPr sz="1000" b="1" dirty="0">
                <a:solidFill>
                  <a:srgbClr val="FFFFFF"/>
                </a:solidFill>
                <a:latin typeface="Verdana"/>
                <a:cs typeface="Verdana"/>
              </a:rPr>
              <a:t>Theory</a:t>
            </a:r>
            <a:r>
              <a:rPr sz="1000" b="1" spc="-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000" b="1" spc="-10" dirty="0">
                <a:solidFill>
                  <a:srgbClr val="FFFFFF"/>
                </a:solidFill>
                <a:latin typeface="Verdana"/>
                <a:cs typeface="Verdana"/>
              </a:rPr>
              <a:t>Business Project</a:t>
            </a:r>
            <a:endParaRPr sz="1000" dirty="0">
              <a:latin typeface="Verdana"/>
              <a:cs typeface="Verdana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477000" y="2516123"/>
            <a:ext cx="1512000" cy="780415"/>
          </a:xfrm>
          <a:prstGeom prst="rect">
            <a:avLst/>
          </a:prstGeom>
          <a:solidFill>
            <a:srgbClr val="007898"/>
          </a:solidFill>
        </p:spPr>
        <p:txBody>
          <a:bodyPr vert="horz" wrap="square" lIns="0" tIns="50800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400"/>
              </a:spcBef>
            </a:pPr>
            <a:r>
              <a:rPr sz="1000" b="1" dirty="0">
                <a:solidFill>
                  <a:srgbClr val="FFFFFF"/>
                </a:solidFill>
                <a:latin typeface="Verdana"/>
                <a:cs typeface="Verdana"/>
              </a:rPr>
              <a:t>Course</a:t>
            </a:r>
            <a:r>
              <a:rPr sz="1000" b="1" spc="-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000" b="1" spc="-25" dirty="0">
                <a:solidFill>
                  <a:srgbClr val="FFFFFF"/>
                </a:solidFill>
                <a:latin typeface="Verdana"/>
                <a:cs typeface="Verdana"/>
              </a:rPr>
              <a:t>IV</a:t>
            </a:r>
            <a:endParaRPr sz="1000" dirty="0">
              <a:latin typeface="Verdana"/>
              <a:cs typeface="Verdana"/>
            </a:endParaRPr>
          </a:p>
          <a:p>
            <a:pPr marL="41910" algn="ctr">
              <a:lnSpc>
                <a:spcPct val="100000"/>
              </a:lnSpc>
              <a:spcBef>
                <a:spcPts val="790"/>
              </a:spcBef>
            </a:pPr>
            <a:r>
              <a:rPr sz="1000" b="1" dirty="0">
                <a:solidFill>
                  <a:srgbClr val="FFFFFF"/>
                </a:solidFill>
                <a:latin typeface="Verdana"/>
                <a:cs typeface="Verdana"/>
              </a:rPr>
              <a:t>Business</a:t>
            </a:r>
            <a:r>
              <a:rPr sz="1000" b="1" spc="-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000" b="1" spc="-10" dirty="0">
                <a:solidFill>
                  <a:srgbClr val="FFFFFF"/>
                </a:solidFill>
                <a:latin typeface="Verdana"/>
                <a:cs typeface="Verdana"/>
              </a:rPr>
              <a:t>Project</a:t>
            </a:r>
            <a:endParaRPr sz="1000" dirty="0">
              <a:latin typeface="Verdana"/>
              <a:cs typeface="Verdana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4805171" y="3381755"/>
            <a:ext cx="3209925" cy="257810"/>
          </a:xfrm>
          <a:custGeom>
            <a:avLst/>
            <a:gdLst/>
            <a:ahLst/>
            <a:cxnLst/>
            <a:rect l="l" t="t" r="r" b="b"/>
            <a:pathLst>
              <a:path w="3209925" h="257810">
                <a:moveTo>
                  <a:pt x="0" y="257556"/>
                </a:moveTo>
                <a:lnTo>
                  <a:pt x="3209544" y="257556"/>
                </a:lnTo>
                <a:lnTo>
                  <a:pt x="3209544" y="0"/>
                </a:lnTo>
                <a:lnTo>
                  <a:pt x="0" y="0"/>
                </a:lnTo>
                <a:lnTo>
                  <a:pt x="0" y="257556"/>
                </a:lnTo>
                <a:close/>
              </a:path>
            </a:pathLst>
          </a:custGeom>
          <a:ln w="12191">
            <a:solidFill>
              <a:srgbClr val="0095D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4805171" y="3381755"/>
            <a:ext cx="3209925" cy="257810"/>
          </a:xfrm>
          <a:prstGeom prst="rect">
            <a:avLst/>
          </a:prstGeom>
          <a:solidFill>
            <a:srgbClr val="A6A6A6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vert="horz" wrap="square" lIns="0" tIns="53340" rIns="0" bIns="0" rtlCol="0">
            <a:spAutoFit/>
          </a:bodyPr>
          <a:lstStyle/>
          <a:p>
            <a:pPr marL="873125">
              <a:lnSpc>
                <a:spcPct val="100000"/>
              </a:lnSpc>
              <a:spcBef>
                <a:spcPts val="420"/>
              </a:spcBef>
            </a:pPr>
            <a:r>
              <a:rPr sz="1000" b="1" dirty="0">
                <a:solidFill>
                  <a:srgbClr val="FFFFFF"/>
                </a:solidFill>
                <a:latin typeface="Verdana"/>
                <a:cs typeface="Verdana"/>
              </a:rPr>
              <a:t>2nd</a:t>
            </a:r>
            <a:r>
              <a:rPr sz="1000" b="1" spc="-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000" b="1" dirty="0">
                <a:solidFill>
                  <a:srgbClr val="FFFFFF"/>
                </a:solidFill>
                <a:latin typeface="Verdana"/>
                <a:cs typeface="Verdana"/>
              </a:rPr>
              <a:t>or</a:t>
            </a:r>
            <a:r>
              <a:rPr sz="1000" b="1" spc="-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000" b="1" dirty="0">
                <a:solidFill>
                  <a:srgbClr val="FFFFFF"/>
                </a:solidFill>
                <a:latin typeface="Verdana"/>
                <a:cs typeface="Verdana"/>
              </a:rPr>
              <a:t>3rd</a:t>
            </a:r>
            <a:r>
              <a:rPr sz="1000" b="1" spc="-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000" b="1" spc="-10" dirty="0">
                <a:solidFill>
                  <a:srgbClr val="FFFFFF"/>
                </a:solidFill>
                <a:latin typeface="Verdana"/>
                <a:cs typeface="Verdana"/>
              </a:rPr>
              <a:t>Semester</a:t>
            </a:r>
            <a:endParaRPr sz="1000" dirty="0">
              <a:latin typeface="Verdana"/>
              <a:cs typeface="Verdana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234439" y="2517326"/>
            <a:ext cx="3028315" cy="828000"/>
          </a:xfrm>
          <a:prstGeom prst="rect">
            <a:avLst/>
          </a:prstGeom>
          <a:solidFill>
            <a:srgbClr val="007898"/>
          </a:solidFill>
        </p:spPr>
        <p:txBody>
          <a:bodyPr vert="horz" wrap="square" lIns="0" tIns="50800" rIns="0" bIns="0" rtlCol="0">
            <a:spAutoFit/>
          </a:bodyPr>
          <a:lstStyle/>
          <a:p>
            <a:pPr marL="1905" algn="ctr">
              <a:lnSpc>
                <a:spcPct val="100000"/>
              </a:lnSpc>
              <a:spcBef>
                <a:spcPts val="400"/>
              </a:spcBef>
            </a:pPr>
            <a:r>
              <a:rPr sz="1000" b="1" dirty="0">
                <a:solidFill>
                  <a:srgbClr val="FFFFFF"/>
                </a:solidFill>
                <a:latin typeface="Verdana"/>
                <a:cs typeface="Verdana"/>
              </a:rPr>
              <a:t>Course</a:t>
            </a:r>
            <a:r>
              <a:rPr sz="1000" b="1" spc="-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000" b="1" spc="-25" dirty="0">
                <a:solidFill>
                  <a:srgbClr val="FFFFFF"/>
                </a:solidFill>
                <a:latin typeface="Verdana"/>
                <a:cs typeface="Verdana"/>
              </a:rPr>
              <a:t>II</a:t>
            </a:r>
            <a:endParaRPr sz="1000" dirty="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950" dirty="0">
              <a:latin typeface="Verdana"/>
              <a:cs typeface="Verdana"/>
            </a:endParaRPr>
          </a:p>
          <a:p>
            <a:pPr marL="358140" marR="351790" algn="ctr">
              <a:lnSpc>
                <a:spcPct val="100000"/>
              </a:lnSpc>
              <a:spcBef>
                <a:spcPts val="5"/>
              </a:spcBef>
            </a:pPr>
            <a:r>
              <a:rPr sz="1000" b="1" dirty="0">
                <a:solidFill>
                  <a:srgbClr val="FFFFFF"/>
                </a:solidFill>
                <a:latin typeface="Verdana"/>
                <a:cs typeface="Verdana"/>
              </a:rPr>
              <a:t>Strategic</a:t>
            </a:r>
            <a:r>
              <a:rPr sz="1000" b="1" spc="-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000" b="1" dirty="0">
                <a:solidFill>
                  <a:srgbClr val="FFFFFF"/>
                </a:solidFill>
                <a:latin typeface="Verdana"/>
                <a:cs typeface="Verdana"/>
              </a:rPr>
              <a:t>Business</a:t>
            </a:r>
            <a:r>
              <a:rPr sz="1000" b="1" spc="-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000" b="1" spc="-10" dirty="0">
                <a:solidFill>
                  <a:srgbClr val="FFFFFF"/>
                </a:solidFill>
                <a:latin typeface="Verdana"/>
                <a:cs typeface="Verdana"/>
              </a:rPr>
              <a:t>Analytics</a:t>
            </a:r>
            <a:r>
              <a:rPr sz="1000" b="1" spc="-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000" b="1" spc="-25" dirty="0">
                <a:solidFill>
                  <a:srgbClr val="FFFFFF"/>
                </a:solidFill>
                <a:latin typeface="Verdana"/>
                <a:cs typeface="Verdana"/>
              </a:rPr>
              <a:t>and </a:t>
            </a:r>
            <a:r>
              <a:rPr sz="1000" b="1" spc="-10" dirty="0">
                <a:solidFill>
                  <a:srgbClr val="FFFFFF"/>
                </a:solidFill>
                <a:latin typeface="Verdana"/>
                <a:cs typeface="Verdana"/>
              </a:rPr>
              <a:t>Investment</a:t>
            </a:r>
            <a:r>
              <a:rPr sz="1000" b="1" spc="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000" b="1" spc="-10" dirty="0">
                <a:solidFill>
                  <a:srgbClr val="FFFFFF"/>
                </a:solidFill>
                <a:latin typeface="Verdana"/>
                <a:cs typeface="Verdana"/>
              </a:rPr>
              <a:t>Decisions</a:t>
            </a:r>
            <a:endParaRPr sz="1000" dirty="0">
              <a:latin typeface="Verdana"/>
              <a:cs typeface="Verdana"/>
            </a:endParaRPr>
          </a:p>
        </p:txBody>
      </p:sp>
      <p:sp>
        <p:nvSpPr>
          <p:cNvPr id="30" name="object 30"/>
          <p:cNvSpPr txBox="1">
            <a:spLocks noGrp="1"/>
          </p:cNvSpPr>
          <p:nvPr>
            <p:ph type="sldNum" sz="quarter" idx="7"/>
          </p:nvPr>
        </p:nvSpPr>
        <p:spPr>
          <a:xfrm>
            <a:off x="449681" y="5467055"/>
            <a:ext cx="506094" cy="13657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>
                <a:latin typeface="+mj-lt"/>
              </a:rPr>
              <a:t>PAGE</a:t>
            </a:r>
            <a:r>
              <a:rPr spc="-5" dirty="0">
                <a:latin typeface="+mj-lt"/>
              </a:rPr>
              <a:t> </a:t>
            </a:r>
            <a:fld id="{81D60167-4931-47E6-BA6A-407CBD079E47}" type="slidenum">
              <a:rPr spc="-50" dirty="0">
                <a:latin typeface="+mj-lt"/>
              </a:rPr>
              <a:t>6</a:t>
            </a:fld>
            <a:endParaRPr spc="-50" dirty="0">
              <a:latin typeface="+mj-lt"/>
            </a:endParaRPr>
          </a:p>
        </p:txBody>
      </p:sp>
      <p:sp>
        <p:nvSpPr>
          <p:cNvPr id="35" name="object 11">
            <a:extLst>
              <a:ext uri="{FF2B5EF4-FFF2-40B4-BE49-F238E27FC236}">
                <a16:creationId xmlns:a16="http://schemas.microsoft.com/office/drawing/2014/main" id="{900F533C-089F-827A-1D45-0836AB2E3655}"/>
              </a:ext>
            </a:extLst>
          </p:cNvPr>
          <p:cNvSpPr txBox="1"/>
          <p:nvPr/>
        </p:nvSpPr>
        <p:spPr>
          <a:xfrm>
            <a:off x="4861685" y="3693159"/>
            <a:ext cx="3096895" cy="782320"/>
          </a:xfrm>
          <a:prstGeom prst="rect">
            <a:avLst/>
          </a:prstGeom>
          <a:solidFill>
            <a:srgbClr val="007898"/>
          </a:solidFill>
        </p:spPr>
        <p:txBody>
          <a:bodyPr vert="horz" wrap="square" lIns="0" tIns="10795" rIns="0" bIns="0" rtlCol="0">
            <a:spAutoFit/>
          </a:bodyPr>
          <a:lstStyle/>
          <a:p>
            <a:pPr marL="1062355" marR="1054100" algn="ctr">
              <a:lnSpc>
                <a:spcPct val="200000"/>
              </a:lnSpc>
              <a:spcBef>
                <a:spcPts val="85"/>
              </a:spcBef>
            </a:pPr>
            <a:r>
              <a:rPr sz="1000" b="1" dirty="0">
                <a:solidFill>
                  <a:srgbClr val="FFFFFF"/>
                </a:solidFill>
                <a:latin typeface="Verdana"/>
                <a:cs typeface="Verdana"/>
              </a:rPr>
              <a:t>Course</a:t>
            </a:r>
            <a:r>
              <a:rPr sz="1000" b="1" spc="-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000" b="1" spc="-50" dirty="0">
                <a:solidFill>
                  <a:srgbClr val="FFFFFF"/>
                </a:solidFill>
                <a:latin typeface="Verdana"/>
                <a:cs typeface="Verdana"/>
              </a:rPr>
              <a:t>V </a:t>
            </a:r>
            <a:r>
              <a:rPr sz="1000" b="1" dirty="0">
                <a:solidFill>
                  <a:srgbClr val="FFFFFF"/>
                </a:solidFill>
                <a:latin typeface="Verdana"/>
                <a:cs typeface="Verdana"/>
              </a:rPr>
              <a:t>Final</a:t>
            </a:r>
            <a:r>
              <a:rPr sz="1000" b="1" spc="-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000" b="1" spc="-10" dirty="0">
                <a:solidFill>
                  <a:srgbClr val="FFFFFF"/>
                </a:solidFill>
                <a:latin typeface="Verdana"/>
                <a:cs typeface="Verdana"/>
              </a:rPr>
              <a:t>Seminar</a:t>
            </a:r>
            <a:endParaRPr sz="1000" dirty="0">
              <a:latin typeface="Verdana"/>
              <a:cs typeface="Verdana"/>
            </a:endParaRPr>
          </a:p>
        </p:txBody>
      </p:sp>
      <p:sp>
        <p:nvSpPr>
          <p:cNvPr id="36" name="object 11">
            <a:extLst>
              <a:ext uri="{FF2B5EF4-FFF2-40B4-BE49-F238E27FC236}">
                <a16:creationId xmlns:a16="http://schemas.microsoft.com/office/drawing/2014/main" id="{BFB5623E-E004-CE10-EEDF-43B310CC6BE7}"/>
              </a:ext>
            </a:extLst>
          </p:cNvPr>
          <p:cNvSpPr txBox="1"/>
          <p:nvPr/>
        </p:nvSpPr>
        <p:spPr>
          <a:xfrm>
            <a:off x="4869721" y="3694407"/>
            <a:ext cx="3096895" cy="782320"/>
          </a:xfrm>
          <a:prstGeom prst="rect">
            <a:avLst/>
          </a:prstGeom>
          <a:solidFill>
            <a:srgbClr val="007898"/>
          </a:solidFill>
        </p:spPr>
        <p:txBody>
          <a:bodyPr vert="horz" wrap="square" lIns="0" tIns="10795" rIns="0" bIns="0" rtlCol="0">
            <a:spAutoFit/>
          </a:bodyPr>
          <a:lstStyle/>
          <a:p>
            <a:pPr marL="1062355" marR="1054100" algn="ctr">
              <a:lnSpc>
                <a:spcPct val="200000"/>
              </a:lnSpc>
              <a:spcBef>
                <a:spcPts val="85"/>
              </a:spcBef>
            </a:pPr>
            <a:r>
              <a:rPr sz="1000" b="1" dirty="0">
                <a:solidFill>
                  <a:srgbClr val="FFFFFF"/>
                </a:solidFill>
                <a:latin typeface="Verdana"/>
                <a:cs typeface="Verdana"/>
              </a:rPr>
              <a:t>Course</a:t>
            </a:r>
            <a:r>
              <a:rPr sz="1000" b="1" spc="-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000" b="1" spc="-50" dirty="0">
                <a:solidFill>
                  <a:srgbClr val="FFFFFF"/>
                </a:solidFill>
                <a:latin typeface="Verdana"/>
                <a:cs typeface="Verdana"/>
              </a:rPr>
              <a:t>V </a:t>
            </a:r>
            <a:r>
              <a:rPr sz="1000" b="1" dirty="0">
                <a:solidFill>
                  <a:srgbClr val="FFFFFF"/>
                </a:solidFill>
                <a:latin typeface="Verdana"/>
                <a:cs typeface="Verdana"/>
              </a:rPr>
              <a:t>Final</a:t>
            </a:r>
            <a:r>
              <a:rPr sz="1000" b="1" spc="-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000" b="1" spc="-10" dirty="0">
                <a:solidFill>
                  <a:srgbClr val="FFFFFF"/>
                </a:solidFill>
                <a:latin typeface="Verdana"/>
                <a:cs typeface="Verdana"/>
              </a:rPr>
              <a:t>Seminar</a:t>
            </a:r>
            <a:endParaRPr sz="1000" dirty="0">
              <a:latin typeface="Verdana"/>
              <a:cs typeface="Verdana"/>
            </a:endParaRPr>
          </a:p>
        </p:txBody>
      </p:sp>
      <p:pic>
        <p:nvPicPr>
          <p:cNvPr id="26" name="object 36">
            <a:extLst>
              <a:ext uri="{FF2B5EF4-FFF2-40B4-BE49-F238E27FC236}">
                <a16:creationId xmlns:a16="http://schemas.microsoft.com/office/drawing/2014/main" id="{B61D69A3-1539-D391-1FA9-62F674F105EF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20000" y="5220000"/>
            <a:ext cx="720000" cy="46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ject 36">
            <a:extLst>
              <a:ext uri="{FF2B5EF4-FFF2-40B4-BE49-F238E27FC236}">
                <a16:creationId xmlns:a16="http://schemas.microsoft.com/office/drawing/2014/main" id="{44BD7181-F2CD-A428-8765-33C1D7E9C582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20000" y="5220000"/>
            <a:ext cx="720000" cy="468000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49681" y="205200"/>
            <a:ext cx="6721200" cy="565630"/>
          </a:xfrm>
          <a:prstGeom prst="rect">
            <a:avLst/>
          </a:prstGeom>
        </p:spPr>
        <p:txBody>
          <a:bodyPr vert="horz" wrap="square" lIns="0" tIns="1944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de-AT" dirty="0" err="1">
                <a:latin typeface="+mj-lt"/>
              </a:rPr>
              <a:t>Two</a:t>
            </a:r>
            <a:r>
              <a:rPr lang="de-AT" dirty="0">
                <a:latin typeface="+mj-lt"/>
              </a:rPr>
              <a:t> </a:t>
            </a:r>
            <a:r>
              <a:rPr lang="de-AT" dirty="0" err="1">
                <a:latin typeface="+mj-lt"/>
              </a:rPr>
              <a:t>ways</a:t>
            </a:r>
            <a:r>
              <a:rPr lang="de-AT" dirty="0">
                <a:latin typeface="+mj-lt"/>
              </a:rPr>
              <a:t> into </a:t>
            </a:r>
            <a:r>
              <a:rPr lang="de-AT" dirty="0" err="1">
                <a:latin typeface="+mj-lt"/>
              </a:rPr>
              <a:t>our</a:t>
            </a:r>
            <a:r>
              <a:rPr lang="de-AT" dirty="0">
                <a:latin typeface="+mj-lt"/>
              </a:rPr>
              <a:t> SBWL</a:t>
            </a:r>
            <a:endParaRPr spc="-20" dirty="0">
              <a:latin typeface="+mj-lt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sldNum" sz="quarter" idx="7"/>
          </p:nvPr>
        </p:nvSpPr>
        <p:spPr>
          <a:xfrm>
            <a:off x="449681" y="5467055"/>
            <a:ext cx="506094" cy="13657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>
                <a:latin typeface="+mj-lt"/>
              </a:rPr>
              <a:t>PAGE</a:t>
            </a:r>
            <a:r>
              <a:rPr spc="-5" dirty="0">
                <a:latin typeface="+mj-lt"/>
              </a:rPr>
              <a:t> </a:t>
            </a:r>
            <a:fld id="{81D60167-4931-47E6-BA6A-407CBD079E47}" type="slidenum">
              <a:rPr spc="-25" dirty="0">
                <a:latin typeface="+mj-lt"/>
              </a:rPr>
              <a:t>7</a:t>
            </a:fld>
            <a:endParaRPr spc="-25" dirty="0">
              <a:latin typeface="+mj-lt"/>
            </a:endParaRPr>
          </a:p>
        </p:txBody>
      </p:sp>
      <p:sp>
        <p:nvSpPr>
          <p:cNvPr id="33" name="Rectangle 6"/>
          <p:cNvSpPr>
            <a:spLocks noChangeArrowheads="1"/>
          </p:cNvSpPr>
          <p:nvPr/>
        </p:nvSpPr>
        <p:spPr bwMode="auto">
          <a:xfrm>
            <a:off x="611419" y="2364339"/>
            <a:ext cx="3780000" cy="360000"/>
          </a:xfrm>
          <a:prstGeom prst="rect">
            <a:avLst/>
          </a:prstGeom>
          <a:solidFill>
            <a:srgbClr val="007898"/>
          </a:solidFill>
          <a:ln w="12700" algn="ctr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  <p:txBody>
          <a:bodyPr lIns="54000" tIns="54000" rIns="54000" bIns="54000" anchor="ctr" anchorCtr="1"/>
          <a:lstStyle/>
          <a:p>
            <a:pPr algn="ctr" eaLnBrk="0" hangingPunct="0"/>
            <a:r>
              <a:rPr lang="de-DE" altLang="de-DE" sz="1200" b="1" dirty="0">
                <a:solidFill>
                  <a:schemeClr val="bg1"/>
                </a:solidFill>
                <a:latin typeface="+mj-lt"/>
              </a:rPr>
              <a:t>Formal Entry </a:t>
            </a:r>
            <a:r>
              <a:rPr lang="de-DE" altLang="de-DE" sz="1200" b="1" dirty="0" err="1">
                <a:solidFill>
                  <a:schemeClr val="bg1"/>
                </a:solidFill>
                <a:latin typeface="+mj-lt"/>
              </a:rPr>
              <a:t>Requirements</a:t>
            </a:r>
            <a:endParaRPr lang="de-DE" altLang="de-DE" sz="12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4" name="Rectangle 8"/>
          <p:cNvSpPr>
            <a:spLocks noChangeArrowheads="1"/>
          </p:cNvSpPr>
          <p:nvPr/>
        </p:nvSpPr>
        <p:spPr bwMode="auto">
          <a:xfrm>
            <a:off x="609598" y="2725441"/>
            <a:ext cx="3780000" cy="432000"/>
          </a:xfrm>
          <a:prstGeom prst="rect">
            <a:avLst/>
          </a:prstGeom>
          <a:solidFill>
            <a:schemeClr val="bg1"/>
          </a:solidFill>
          <a:ln w="12700" algn="ctr">
            <a:solidFill>
              <a:schemeClr val="bg1">
                <a:lumMod val="65000"/>
              </a:schemeClr>
            </a:solidFill>
            <a:miter lim="800000"/>
            <a:headEnd/>
            <a:tailEnd type="none" w="sm" len="lg"/>
          </a:ln>
        </p:spPr>
        <p:txBody>
          <a:bodyPr lIns="54000" tIns="54000" rIns="54000" bIns="54000" anchor="ctr" anchorCtr="1"/>
          <a:lstStyle/>
          <a:p>
            <a:pPr algn="ctr" eaLnBrk="0" hangingPunct="0"/>
            <a:r>
              <a:rPr lang="de-AT" altLang="de-DE" sz="1150" b="1" dirty="0">
                <a:solidFill>
                  <a:srgbClr val="000000"/>
                </a:solidFill>
                <a:latin typeface="+mj-lt"/>
              </a:rPr>
              <a:t>Grade </a:t>
            </a:r>
            <a:r>
              <a:rPr lang="de-AT" altLang="de-DE" sz="1150" b="1" dirty="0" err="1">
                <a:solidFill>
                  <a:srgbClr val="000000"/>
                </a:solidFill>
                <a:latin typeface="+mj-lt"/>
              </a:rPr>
              <a:t>point</a:t>
            </a:r>
            <a:r>
              <a:rPr lang="de-AT" altLang="de-DE" sz="115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de-AT" altLang="de-DE" sz="1150" b="1" dirty="0" err="1">
                <a:solidFill>
                  <a:srgbClr val="000000"/>
                </a:solidFill>
                <a:latin typeface="+mj-lt"/>
              </a:rPr>
              <a:t>average</a:t>
            </a:r>
            <a:r>
              <a:rPr lang="de-AT" altLang="de-DE" sz="1150" b="1" dirty="0">
                <a:solidFill>
                  <a:srgbClr val="000000"/>
                </a:solidFill>
                <a:latin typeface="+mj-lt"/>
              </a:rPr>
              <a:t> (GPA) </a:t>
            </a:r>
            <a:r>
              <a:rPr lang="de-AT" altLang="de-DE" sz="1150" b="1" dirty="0" err="1">
                <a:solidFill>
                  <a:srgbClr val="000000"/>
                </a:solidFill>
                <a:latin typeface="+mj-lt"/>
              </a:rPr>
              <a:t>of</a:t>
            </a:r>
            <a:r>
              <a:rPr lang="de-AT" altLang="de-DE" sz="1150" b="1" dirty="0">
                <a:solidFill>
                  <a:srgbClr val="000000"/>
                </a:solidFill>
                <a:latin typeface="+mj-lt"/>
              </a:rPr>
              <a:t> all </a:t>
            </a:r>
            <a:r>
              <a:rPr lang="de-AT" altLang="de-DE" sz="1150" b="1" dirty="0" err="1">
                <a:solidFill>
                  <a:srgbClr val="000000"/>
                </a:solidFill>
                <a:latin typeface="+mj-lt"/>
              </a:rPr>
              <a:t>exams</a:t>
            </a:r>
            <a:r>
              <a:rPr lang="de-AT" altLang="de-DE" sz="1150" b="1" dirty="0">
                <a:solidFill>
                  <a:srgbClr val="000000"/>
                </a:solidFill>
                <a:latin typeface="+mj-lt"/>
              </a:rPr>
              <a:t> in </a:t>
            </a:r>
            <a:r>
              <a:rPr lang="de-AT" altLang="de-DE" sz="1150" b="1" dirty="0" err="1">
                <a:solidFill>
                  <a:srgbClr val="000000"/>
                </a:solidFill>
                <a:latin typeface="+mj-lt"/>
              </a:rPr>
              <a:t>the</a:t>
            </a:r>
            <a:r>
              <a:rPr lang="de-AT" altLang="de-DE" sz="1150" b="1" dirty="0">
                <a:solidFill>
                  <a:srgbClr val="000000"/>
                </a:solidFill>
                <a:latin typeface="+mj-lt"/>
              </a:rPr>
              <a:t> Common Body </a:t>
            </a:r>
            <a:r>
              <a:rPr lang="de-AT" altLang="de-DE" sz="1150" b="1" dirty="0" err="1">
                <a:solidFill>
                  <a:srgbClr val="000000"/>
                </a:solidFill>
                <a:latin typeface="+mj-lt"/>
              </a:rPr>
              <a:t>of</a:t>
            </a:r>
            <a:r>
              <a:rPr lang="de-AT" altLang="de-DE" sz="1150" b="1" dirty="0">
                <a:solidFill>
                  <a:srgbClr val="000000"/>
                </a:solidFill>
                <a:latin typeface="+mj-lt"/>
              </a:rPr>
              <a:t> Knowledge (CBK)</a:t>
            </a:r>
          </a:p>
        </p:txBody>
      </p:sp>
      <p:sp>
        <p:nvSpPr>
          <p:cNvPr id="35" name="Rectangle 6"/>
          <p:cNvSpPr>
            <a:spLocks noChangeArrowheads="1"/>
          </p:cNvSpPr>
          <p:nvPr/>
        </p:nvSpPr>
        <p:spPr bwMode="auto">
          <a:xfrm>
            <a:off x="611889" y="3397574"/>
            <a:ext cx="3780000" cy="360000"/>
          </a:xfrm>
          <a:prstGeom prst="rect">
            <a:avLst/>
          </a:prstGeom>
          <a:solidFill>
            <a:srgbClr val="007898"/>
          </a:solidFill>
          <a:ln w="12700" algn="ctr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  <p:txBody>
          <a:bodyPr lIns="54000" tIns="54000" rIns="54000" bIns="54000" anchor="ctr" anchorCtr="1"/>
          <a:lstStyle/>
          <a:p>
            <a:pPr algn="ctr" eaLnBrk="0" hangingPunct="0"/>
            <a:r>
              <a:rPr lang="de-DE" altLang="de-DE" sz="1200" b="1" dirty="0">
                <a:solidFill>
                  <a:schemeClr val="bg1"/>
                </a:solidFill>
                <a:latin typeface="+mj-lt"/>
              </a:rPr>
              <a:t>Motivation Letter</a:t>
            </a:r>
          </a:p>
        </p:txBody>
      </p:sp>
      <p:sp>
        <p:nvSpPr>
          <p:cNvPr id="36" name="Rectangle 8"/>
          <p:cNvSpPr>
            <a:spLocks noChangeArrowheads="1"/>
          </p:cNvSpPr>
          <p:nvPr/>
        </p:nvSpPr>
        <p:spPr bwMode="auto">
          <a:xfrm>
            <a:off x="611889" y="3771900"/>
            <a:ext cx="3780000" cy="432000"/>
          </a:xfrm>
          <a:prstGeom prst="rect">
            <a:avLst/>
          </a:prstGeom>
          <a:solidFill>
            <a:schemeClr val="bg1"/>
          </a:solidFill>
          <a:ln w="12700" algn="ctr">
            <a:solidFill>
              <a:schemeClr val="bg1">
                <a:lumMod val="65000"/>
              </a:schemeClr>
            </a:solidFill>
            <a:miter lim="800000"/>
            <a:headEnd/>
            <a:tailEnd type="none" w="sm" len="lg"/>
          </a:ln>
        </p:spPr>
        <p:txBody>
          <a:bodyPr lIns="54000" tIns="54000" rIns="54000" bIns="54000" anchor="ctr" anchorCtr="1"/>
          <a:lstStyle/>
          <a:p>
            <a:pPr algn="ctr" eaLnBrk="0" hangingPunct="0"/>
            <a:r>
              <a:rPr lang="en-US" altLang="de-DE" sz="1150" b="1" dirty="0">
                <a:solidFill>
                  <a:srgbClr val="000000"/>
                </a:solidFill>
                <a:latin typeface="+mj-lt"/>
              </a:rPr>
              <a:t>Justify your intention to participate and </a:t>
            </a:r>
            <a:br>
              <a:rPr lang="en-US" altLang="de-DE" sz="1150" b="1" dirty="0">
                <a:solidFill>
                  <a:srgbClr val="000000"/>
                </a:solidFill>
                <a:latin typeface="+mj-lt"/>
              </a:rPr>
            </a:br>
            <a:r>
              <a:rPr lang="en-US" altLang="de-DE" sz="1150" b="1" dirty="0">
                <a:solidFill>
                  <a:srgbClr val="000000"/>
                </a:solidFill>
                <a:latin typeface="+mj-lt"/>
              </a:rPr>
              <a:t>describe the contribution that YOU can make!</a:t>
            </a:r>
            <a:endParaRPr lang="de-AT" altLang="de-DE" sz="1150" b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37" name="Rectangle 6"/>
          <p:cNvSpPr>
            <a:spLocks noChangeArrowheads="1"/>
          </p:cNvSpPr>
          <p:nvPr/>
        </p:nvSpPr>
        <p:spPr bwMode="auto">
          <a:xfrm>
            <a:off x="609598" y="4425244"/>
            <a:ext cx="3780000" cy="360000"/>
          </a:xfrm>
          <a:prstGeom prst="rect">
            <a:avLst/>
          </a:prstGeom>
          <a:solidFill>
            <a:srgbClr val="007898"/>
          </a:solidFill>
          <a:ln w="12700" algn="ctr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  <p:txBody>
          <a:bodyPr lIns="54000" tIns="54000" rIns="54000" bIns="54000" anchor="ctr" anchorCtr="1"/>
          <a:lstStyle/>
          <a:p>
            <a:pPr algn="ctr" eaLnBrk="0" hangingPunct="0"/>
            <a:r>
              <a:rPr lang="de-DE" altLang="de-DE" sz="1200" b="1" dirty="0">
                <a:solidFill>
                  <a:schemeClr val="bg1"/>
                </a:solidFill>
                <a:latin typeface="+mj-lt"/>
              </a:rPr>
              <a:t>Other </a:t>
            </a:r>
            <a:r>
              <a:rPr lang="de-DE" altLang="de-DE" sz="1200" b="1" dirty="0" err="1">
                <a:solidFill>
                  <a:schemeClr val="bg1"/>
                </a:solidFill>
                <a:latin typeface="+mj-lt"/>
              </a:rPr>
              <a:t>Selection</a:t>
            </a:r>
            <a:r>
              <a:rPr lang="de-DE" altLang="de-DE" sz="12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de-DE" altLang="de-DE" sz="1200" b="1" dirty="0" err="1">
                <a:solidFill>
                  <a:schemeClr val="bg1"/>
                </a:solidFill>
                <a:latin typeface="+mj-lt"/>
              </a:rPr>
              <a:t>Criteria</a:t>
            </a:r>
            <a:r>
              <a:rPr lang="de-DE" altLang="de-DE" sz="1200" b="1" dirty="0">
                <a:solidFill>
                  <a:schemeClr val="bg1"/>
                </a:solidFill>
                <a:latin typeface="+mj-lt"/>
              </a:rPr>
              <a:t>/ CV</a:t>
            </a:r>
          </a:p>
        </p:txBody>
      </p:sp>
      <p:sp>
        <p:nvSpPr>
          <p:cNvPr id="38" name="Rectangle 8"/>
          <p:cNvSpPr>
            <a:spLocks noChangeArrowheads="1"/>
          </p:cNvSpPr>
          <p:nvPr/>
        </p:nvSpPr>
        <p:spPr bwMode="auto">
          <a:xfrm>
            <a:off x="615884" y="4805442"/>
            <a:ext cx="3780000" cy="432000"/>
          </a:xfrm>
          <a:prstGeom prst="rect">
            <a:avLst/>
          </a:prstGeom>
          <a:solidFill>
            <a:schemeClr val="bg1"/>
          </a:solidFill>
          <a:ln w="12700" algn="ctr">
            <a:solidFill>
              <a:schemeClr val="bg1">
                <a:lumMod val="65000"/>
              </a:schemeClr>
            </a:solidFill>
            <a:miter lim="800000"/>
            <a:headEnd/>
            <a:tailEnd type="none" w="sm" len="lg"/>
          </a:ln>
        </p:spPr>
        <p:txBody>
          <a:bodyPr lIns="54000" tIns="54000" rIns="54000" bIns="54000" anchor="ctr" anchorCtr="1"/>
          <a:lstStyle/>
          <a:p>
            <a:pPr algn="ctr" eaLnBrk="0" hangingPunct="0"/>
            <a:r>
              <a:rPr lang="en-US" altLang="de-DE" sz="1150" b="1" dirty="0">
                <a:solidFill>
                  <a:srgbClr val="000000"/>
                </a:solidFill>
                <a:latin typeface="+mj-lt"/>
              </a:rPr>
              <a:t>Work experience, internships, foreign language skills, international experience</a:t>
            </a:r>
            <a:endParaRPr lang="de-AT" altLang="de-DE" sz="1150" b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39" name="AutoShape 14"/>
          <p:cNvSpPr>
            <a:spLocks noChangeArrowheads="1"/>
          </p:cNvSpPr>
          <p:nvPr/>
        </p:nvSpPr>
        <p:spPr bwMode="auto">
          <a:xfrm rot="16200000" flipV="1">
            <a:off x="3693657" y="3503157"/>
            <a:ext cx="2758851" cy="521835"/>
          </a:xfrm>
          <a:prstGeom prst="triangle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 w="12700">
            <a:solidFill>
              <a:srgbClr val="008FB3"/>
            </a:solidFill>
            <a:miter lim="800000"/>
            <a:headEnd/>
            <a:tailEnd type="none" w="sm" len="lg"/>
          </a:ln>
        </p:spPr>
        <p:txBody>
          <a:bodyPr anchor="ctr" anchorCtr="1"/>
          <a:lstStyle/>
          <a:p>
            <a:pPr algn="ctr"/>
            <a:endParaRPr lang="de-DE" altLang="de-DE" sz="1200" b="1">
              <a:solidFill>
                <a:srgbClr val="000000"/>
              </a:solidFill>
              <a:latin typeface="+mj-lt"/>
            </a:endParaRPr>
          </a:p>
        </p:txBody>
      </p:sp>
      <p:sp>
        <p:nvSpPr>
          <p:cNvPr id="40" name="Rectangle 6"/>
          <p:cNvSpPr>
            <a:spLocks noChangeArrowheads="1"/>
          </p:cNvSpPr>
          <p:nvPr/>
        </p:nvSpPr>
        <p:spPr bwMode="auto">
          <a:xfrm>
            <a:off x="5132528" y="1244581"/>
            <a:ext cx="3483416" cy="360000"/>
          </a:xfrm>
          <a:prstGeom prst="rect">
            <a:avLst/>
          </a:prstGeom>
          <a:solidFill>
            <a:srgbClr val="007898"/>
          </a:solidFill>
          <a:ln w="12700" algn="ctr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  <p:txBody>
          <a:bodyPr lIns="54000" tIns="54000" rIns="54000" bIns="54000" anchor="ctr" anchorCtr="1"/>
          <a:lstStyle/>
          <a:p>
            <a:pPr algn="ctr" eaLnBrk="0" hangingPunct="0"/>
            <a:r>
              <a:rPr lang="de-DE" altLang="de-DE" sz="1100" b="1" dirty="0" err="1">
                <a:solidFill>
                  <a:schemeClr val="bg1"/>
                </a:solidFill>
                <a:latin typeface="+mj-lt"/>
              </a:rPr>
              <a:t>You</a:t>
            </a:r>
            <a:r>
              <a:rPr lang="de-DE" altLang="de-DE" sz="11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de-DE" altLang="de-DE" sz="1100" b="1" dirty="0" err="1">
                <a:solidFill>
                  <a:schemeClr val="bg1"/>
                </a:solidFill>
                <a:latin typeface="+mj-lt"/>
              </a:rPr>
              <a:t>can</a:t>
            </a:r>
            <a:r>
              <a:rPr lang="de-DE" altLang="de-DE" sz="1100" b="1" dirty="0">
                <a:solidFill>
                  <a:schemeClr val="bg1"/>
                </a:solidFill>
                <a:latin typeface="+mj-lt"/>
              </a:rPr>
              <a:t> find </a:t>
            </a:r>
            <a:r>
              <a:rPr lang="de-DE" altLang="de-DE" sz="1100" b="1" dirty="0" err="1">
                <a:solidFill>
                  <a:schemeClr val="bg1"/>
                </a:solidFill>
                <a:latin typeface="+mj-lt"/>
              </a:rPr>
              <a:t>the</a:t>
            </a:r>
            <a:r>
              <a:rPr lang="de-DE" altLang="de-DE" sz="11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de-DE" altLang="de-DE" sz="1100" b="1" dirty="0" err="1">
                <a:solidFill>
                  <a:schemeClr val="bg1"/>
                </a:solidFill>
                <a:latin typeface="+mj-lt"/>
              </a:rPr>
              <a:t>standardized</a:t>
            </a:r>
            <a:r>
              <a:rPr lang="de-DE" altLang="de-DE" sz="11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de-DE" altLang="de-DE" sz="1100" b="1" dirty="0" err="1">
                <a:solidFill>
                  <a:schemeClr val="bg1"/>
                </a:solidFill>
                <a:latin typeface="+mj-lt"/>
              </a:rPr>
              <a:t>application</a:t>
            </a:r>
            <a:r>
              <a:rPr lang="de-DE" altLang="de-DE" sz="1100" b="1" dirty="0">
                <a:solidFill>
                  <a:schemeClr val="bg1"/>
                </a:solidFill>
                <a:latin typeface="+mj-lt"/>
              </a:rPr>
              <a:t> form and </a:t>
            </a:r>
            <a:r>
              <a:rPr lang="de-DE" altLang="de-DE" sz="1100" b="1" dirty="0" err="1">
                <a:solidFill>
                  <a:schemeClr val="bg1"/>
                </a:solidFill>
                <a:latin typeface="+mj-lt"/>
              </a:rPr>
              <a:t>selection</a:t>
            </a:r>
            <a:r>
              <a:rPr lang="de-DE" altLang="de-DE" sz="11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de-DE" altLang="de-DE" sz="1100" b="1" dirty="0" err="1">
                <a:solidFill>
                  <a:schemeClr val="bg1"/>
                </a:solidFill>
                <a:latin typeface="+mj-lt"/>
              </a:rPr>
              <a:t>criteria</a:t>
            </a:r>
            <a:r>
              <a:rPr lang="de-DE" altLang="de-DE" sz="1100" b="1" dirty="0">
                <a:solidFill>
                  <a:schemeClr val="bg1"/>
                </a:solidFill>
                <a:latin typeface="+mj-lt"/>
              </a:rPr>
              <a:t> on www.wu.ac.at/ifu</a:t>
            </a:r>
          </a:p>
        </p:txBody>
      </p:sp>
      <p:sp>
        <p:nvSpPr>
          <p:cNvPr id="41" name="Rectangle 2"/>
          <p:cNvSpPr/>
          <p:nvPr/>
        </p:nvSpPr>
        <p:spPr>
          <a:xfrm>
            <a:off x="5777938" y="2406124"/>
            <a:ext cx="531336" cy="1735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42" name="AutoShape 14"/>
          <p:cNvSpPr>
            <a:spLocks noChangeArrowheads="1"/>
          </p:cNvSpPr>
          <p:nvPr/>
        </p:nvSpPr>
        <p:spPr bwMode="auto">
          <a:xfrm flipV="1">
            <a:off x="1094817" y="3220176"/>
            <a:ext cx="2880000" cy="144000"/>
          </a:xfrm>
          <a:prstGeom prst="triangle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 w="12700">
            <a:solidFill>
              <a:srgbClr val="008FB3"/>
            </a:solidFill>
            <a:miter lim="800000"/>
            <a:headEnd/>
            <a:tailEnd type="none" w="sm" len="lg"/>
          </a:ln>
        </p:spPr>
        <p:txBody>
          <a:bodyPr anchor="ctr" anchorCtr="1"/>
          <a:lstStyle/>
          <a:p>
            <a:pPr algn="ctr"/>
            <a:endParaRPr lang="de-DE" altLang="de-DE" sz="1200" b="1">
              <a:solidFill>
                <a:srgbClr val="000000"/>
              </a:solidFill>
              <a:latin typeface="+mj-lt"/>
            </a:endParaRPr>
          </a:p>
        </p:txBody>
      </p:sp>
      <p:sp>
        <p:nvSpPr>
          <p:cNvPr id="43" name="AutoShape 14"/>
          <p:cNvSpPr>
            <a:spLocks noChangeArrowheads="1"/>
          </p:cNvSpPr>
          <p:nvPr/>
        </p:nvSpPr>
        <p:spPr bwMode="auto">
          <a:xfrm flipV="1">
            <a:off x="1094817" y="4242572"/>
            <a:ext cx="2880000" cy="144000"/>
          </a:xfrm>
          <a:prstGeom prst="triangle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 w="12700">
            <a:solidFill>
              <a:srgbClr val="0C94B7"/>
            </a:solidFill>
            <a:miter lim="800000"/>
            <a:headEnd/>
            <a:tailEnd type="none" w="sm" len="lg"/>
          </a:ln>
        </p:spPr>
        <p:txBody>
          <a:bodyPr anchor="ctr" anchorCtr="1"/>
          <a:lstStyle/>
          <a:p>
            <a:pPr algn="ctr"/>
            <a:endParaRPr lang="de-DE" altLang="de-DE" sz="1200" b="1">
              <a:solidFill>
                <a:srgbClr val="000000"/>
              </a:solidFill>
              <a:latin typeface="+mj-lt"/>
            </a:endParaRPr>
          </a:p>
        </p:txBody>
      </p:sp>
      <p:sp>
        <p:nvSpPr>
          <p:cNvPr id="45" name="Rectangle 6"/>
          <p:cNvSpPr>
            <a:spLocks noChangeArrowheads="1"/>
          </p:cNvSpPr>
          <p:nvPr/>
        </p:nvSpPr>
        <p:spPr bwMode="auto">
          <a:xfrm>
            <a:off x="609599" y="1244581"/>
            <a:ext cx="3780000" cy="360000"/>
          </a:xfrm>
          <a:prstGeom prst="rect">
            <a:avLst/>
          </a:prstGeom>
          <a:solidFill>
            <a:srgbClr val="007898"/>
          </a:solidFill>
          <a:ln w="12700" algn="ctr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  <p:txBody>
          <a:bodyPr lIns="54000" tIns="54000" rIns="54000" bIns="54000" anchor="ctr" anchorCtr="1"/>
          <a:lstStyle/>
          <a:p>
            <a:pPr algn="ctr" eaLnBrk="0" hangingPunct="0"/>
            <a:r>
              <a:rPr lang="de-DE" altLang="de-DE" sz="1200" b="1" dirty="0" err="1">
                <a:solidFill>
                  <a:schemeClr val="bg1"/>
                </a:solidFill>
                <a:latin typeface="+mj-lt"/>
              </a:rPr>
              <a:t>Selection</a:t>
            </a:r>
            <a:r>
              <a:rPr lang="de-DE" altLang="de-DE" sz="1200" b="1" dirty="0">
                <a:solidFill>
                  <a:schemeClr val="bg1"/>
                </a:solidFill>
                <a:latin typeface="+mj-lt"/>
              </a:rPr>
              <a:t> on GPA</a:t>
            </a:r>
          </a:p>
        </p:txBody>
      </p:sp>
      <p:sp>
        <p:nvSpPr>
          <p:cNvPr id="46" name="Rechteck 45"/>
          <p:cNvSpPr/>
          <p:nvPr/>
        </p:nvSpPr>
        <p:spPr>
          <a:xfrm>
            <a:off x="1892620" y="1968165"/>
            <a:ext cx="1284394" cy="46166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de-DE" sz="2400" b="1" dirty="0">
                <a:ln w="22225">
                  <a:solidFill>
                    <a:schemeClr val="bg1">
                      <a:lumMod val="85000"/>
                    </a:schemeClr>
                  </a:solidFill>
                  <a:prstDash val="solid"/>
                </a:ln>
                <a:solidFill>
                  <a:srgbClr val="008FB3"/>
                </a:solidFill>
                <a:latin typeface="+mj-lt"/>
              </a:rPr>
              <a:t>OR</a:t>
            </a:r>
          </a:p>
        </p:txBody>
      </p:sp>
      <p:sp>
        <p:nvSpPr>
          <p:cNvPr id="47" name="Rectangle 8"/>
          <p:cNvSpPr>
            <a:spLocks noChangeArrowheads="1"/>
          </p:cNvSpPr>
          <p:nvPr/>
        </p:nvSpPr>
        <p:spPr bwMode="auto">
          <a:xfrm>
            <a:off x="609601" y="1617216"/>
            <a:ext cx="3780000" cy="444004"/>
          </a:xfrm>
          <a:prstGeom prst="rect">
            <a:avLst/>
          </a:prstGeom>
          <a:solidFill>
            <a:schemeClr val="bg1"/>
          </a:solidFill>
          <a:ln w="12700" algn="ctr">
            <a:solidFill>
              <a:schemeClr val="bg1">
                <a:lumMod val="65000"/>
              </a:schemeClr>
            </a:solidFill>
            <a:miter lim="800000"/>
            <a:headEnd/>
            <a:tailEnd type="none" w="sm" len="lg"/>
          </a:ln>
        </p:spPr>
        <p:txBody>
          <a:bodyPr lIns="54000" tIns="54000" rIns="54000" bIns="54000" anchor="ctr" anchorCtr="1"/>
          <a:lstStyle/>
          <a:p>
            <a:pPr algn="ctr" eaLnBrk="0" hangingPunct="0"/>
            <a:r>
              <a:rPr lang="en-US" sz="1200" dirty="0">
                <a:latin typeface="+mj-lt"/>
              </a:rPr>
              <a:t>Best </a:t>
            </a:r>
            <a:r>
              <a:rPr lang="en-US" sz="1200" b="1" dirty="0">
                <a:latin typeface="+mj-lt"/>
              </a:rPr>
              <a:t>5%</a:t>
            </a:r>
            <a:r>
              <a:rPr lang="en-US" sz="1200" dirty="0">
                <a:latin typeface="+mj-lt"/>
              </a:rPr>
              <a:t> of the official </a:t>
            </a:r>
            <a:r>
              <a:rPr lang="en-US" sz="1200" b="1" dirty="0">
                <a:latin typeface="+mj-lt"/>
              </a:rPr>
              <a:t>WU student ranking</a:t>
            </a:r>
            <a:r>
              <a:rPr lang="en-US" sz="1200" dirty="0">
                <a:latin typeface="+mj-lt"/>
              </a:rPr>
              <a:t> </a:t>
            </a:r>
            <a:br>
              <a:rPr lang="en-US" sz="1200" dirty="0">
                <a:latin typeface="+mj-lt"/>
              </a:rPr>
            </a:br>
            <a:r>
              <a:rPr lang="en-US" sz="1200" dirty="0">
                <a:latin typeface="+mj-lt"/>
              </a:rPr>
              <a:t>of the same cohort</a:t>
            </a:r>
            <a:endParaRPr lang="de-AT" altLang="de-DE" sz="1150" b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C4BC0529-B02A-F2D2-D1E9-54E120B7FA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637" y="1618464"/>
            <a:ext cx="3780000" cy="444004"/>
          </a:xfrm>
          <a:prstGeom prst="rect">
            <a:avLst/>
          </a:prstGeom>
          <a:solidFill>
            <a:schemeClr val="bg1"/>
          </a:solidFill>
          <a:ln w="12700" algn="ctr">
            <a:solidFill>
              <a:schemeClr val="bg1">
                <a:lumMod val="65000"/>
              </a:schemeClr>
            </a:solidFill>
            <a:miter lim="800000"/>
            <a:headEnd/>
            <a:tailEnd type="none" w="sm" len="lg"/>
          </a:ln>
        </p:spPr>
        <p:txBody>
          <a:bodyPr lIns="54000" tIns="54000" rIns="54000" bIns="54000" anchor="ctr" anchorCtr="1"/>
          <a:lstStyle/>
          <a:p>
            <a:pPr algn="ctr" eaLnBrk="0" hangingPunct="0"/>
            <a:r>
              <a:rPr lang="en-US" sz="1200" dirty="0">
                <a:latin typeface="+mj-lt"/>
              </a:rPr>
              <a:t>Best </a:t>
            </a:r>
            <a:r>
              <a:rPr lang="en-US" sz="1200" b="1" dirty="0">
                <a:latin typeface="+mj-lt"/>
              </a:rPr>
              <a:t>5%</a:t>
            </a:r>
            <a:r>
              <a:rPr lang="en-US" sz="1200" dirty="0">
                <a:latin typeface="+mj-lt"/>
              </a:rPr>
              <a:t> of the official </a:t>
            </a:r>
            <a:r>
              <a:rPr lang="en-US" sz="1200" b="1" dirty="0">
                <a:latin typeface="+mj-lt"/>
              </a:rPr>
              <a:t>WU student ranking</a:t>
            </a:r>
            <a:r>
              <a:rPr lang="en-US" sz="1200" dirty="0">
                <a:latin typeface="+mj-lt"/>
              </a:rPr>
              <a:t> </a:t>
            </a:r>
            <a:br>
              <a:rPr lang="en-US" sz="1200" dirty="0">
                <a:latin typeface="+mj-lt"/>
              </a:rPr>
            </a:br>
            <a:r>
              <a:rPr lang="en-US" sz="1200" dirty="0">
                <a:latin typeface="+mj-lt"/>
              </a:rPr>
              <a:t>of the same cohort</a:t>
            </a:r>
            <a:endParaRPr lang="de-AT" altLang="de-DE" sz="1150" b="1" dirty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B5DBDCA9-45C7-4C81-8F32-FDB37BAA0F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4832" y="1767862"/>
            <a:ext cx="2698807" cy="3457271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ject 36">
            <a:extLst>
              <a:ext uri="{FF2B5EF4-FFF2-40B4-BE49-F238E27FC236}">
                <a16:creationId xmlns:a16="http://schemas.microsoft.com/office/drawing/2014/main" id="{8AB705CD-DA86-A98C-A9AE-FD64FDDA3924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20000" y="5220000"/>
            <a:ext cx="720000" cy="468000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49681" y="204342"/>
            <a:ext cx="6721475" cy="566821"/>
          </a:xfrm>
          <a:prstGeom prst="rect">
            <a:avLst/>
          </a:prstGeom>
        </p:spPr>
        <p:txBody>
          <a:bodyPr vert="horz" wrap="square" lIns="0" tIns="19557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>
                <a:latin typeface="+mn-lt"/>
              </a:rPr>
              <a:t>The</a:t>
            </a:r>
            <a:r>
              <a:rPr spc="-10" dirty="0">
                <a:latin typeface="+mn-lt"/>
              </a:rPr>
              <a:t> </a:t>
            </a:r>
            <a:r>
              <a:rPr lang="de-AT" dirty="0" err="1">
                <a:latin typeface="+mn-lt"/>
              </a:rPr>
              <a:t>IfU</a:t>
            </a:r>
            <a:r>
              <a:rPr lang="de-AT" dirty="0">
                <a:latin typeface="+mn-lt"/>
              </a:rPr>
              <a:t> Team</a:t>
            </a:r>
            <a:endParaRPr spc="-25" dirty="0">
              <a:latin typeface="+mn-lt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729768" y="1348738"/>
            <a:ext cx="3528000" cy="3871262"/>
          </a:xfrm>
          <a:custGeom>
            <a:avLst/>
            <a:gdLst/>
            <a:ahLst/>
            <a:cxnLst/>
            <a:rect l="l" t="t" r="r" b="b"/>
            <a:pathLst>
              <a:path w="3380740" h="3037840">
                <a:moveTo>
                  <a:pt x="0" y="3037332"/>
                </a:moveTo>
                <a:lnTo>
                  <a:pt x="3380232" y="3037332"/>
                </a:lnTo>
                <a:lnTo>
                  <a:pt x="3380232" y="0"/>
                </a:lnTo>
                <a:lnTo>
                  <a:pt x="0" y="0"/>
                </a:lnTo>
                <a:lnTo>
                  <a:pt x="0" y="3037332"/>
                </a:lnTo>
                <a:close/>
              </a:path>
            </a:pathLst>
          </a:custGeom>
          <a:ln w="12191">
            <a:solidFill>
              <a:schemeClr val="bg1">
                <a:lumMod val="65000"/>
              </a:schemeClr>
            </a:solidFill>
          </a:ln>
        </p:spPr>
        <p:txBody>
          <a:bodyPr wrap="square" lIns="0" tIns="0" rIns="0" bIns="0" rtlCol="0"/>
          <a:lstStyle/>
          <a:p>
            <a:pPr marL="720000">
              <a:spcBef>
                <a:spcPts val="200"/>
              </a:spcBef>
              <a:spcAft>
                <a:spcPts val="200"/>
              </a:spcAft>
            </a:pPr>
            <a:endParaRPr lang="de-AT" sz="1200" dirty="0">
              <a:latin typeface="+mn-lt"/>
            </a:endParaRPr>
          </a:p>
          <a:p>
            <a:pPr marL="720000">
              <a:spcBef>
                <a:spcPts val="200"/>
              </a:spcBef>
              <a:spcAft>
                <a:spcPts val="200"/>
              </a:spcAft>
            </a:pPr>
            <a:endParaRPr lang="de-AT" sz="1200" dirty="0">
              <a:latin typeface="+mn-lt"/>
            </a:endParaRPr>
          </a:p>
          <a:p>
            <a:pPr marL="720000">
              <a:spcBef>
                <a:spcPts val="200"/>
              </a:spcBef>
              <a:spcAft>
                <a:spcPts val="200"/>
              </a:spcAft>
            </a:pPr>
            <a:endParaRPr lang="de-AT" sz="1200" dirty="0">
              <a:latin typeface="+mn-lt"/>
            </a:endParaRPr>
          </a:p>
          <a:p>
            <a:pPr marL="720000">
              <a:spcBef>
                <a:spcPts val="200"/>
              </a:spcBef>
              <a:spcAft>
                <a:spcPts val="200"/>
              </a:spcAft>
            </a:pPr>
            <a:r>
              <a:rPr lang="de-AT" sz="1200" dirty="0">
                <a:latin typeface="+mn-lt"/>
              </a:rPr>
              <a:t>Konstantin</a:t>
            </a:r>
            <a:r>
              <a:rPr lang="de-AT" sz="1200" spc="-15" dirty="0">
                <a:latin typeface="+mn-lt"/>
              </a:rPr>
              <a:t> </a:t>
            </a:r>
            <a:r>
              <a:rPr lang="de-AT" sz="1200" dirty="0">
                <a:latin typeface="+mn-lt"/>
              </a:rPr>
              <a:t>Grün,</a:t>
            </a:r>
            <a:r>
              <a:rPr lang="de-AT" sz="1200" spc="10" dirty="0">
                <a:latin typeface="+mn-lt"/>
              </a:rPr>
              <a:t> </a:t>
            </a:r>
            <a:r>
              <a:rPr lang="de-AT" sz="1200" dirty="0">
                <a:latin typeface="+mn-lt"/>
              </a:rPr>
              <a:t>MA</a:t>
            </a:r>
            <a:r>
              <a:rPr lang="de-AT" sz="1200" spc="-25" dirty="0">
                <a:latin typeface="+mn-lt"/>
              </a:rPr>
              <a:t> HSG</a:t>
            </a:r>
          </a:p>
          <a:p>
            <a:pPr marL="720000" marR="1523365">
              <a:spcBef>
                <a:spcPts val="200"/>
              </a:spcBef>
              <a:spcAft>
                <a:spcPts val="200"/>
              </a:spcAft>
            </a:pPr>
            <a:r>
              <a:rPr lang="de-AT" sz="1200" dirty="0">
                <a:latin typeface="+mn-lt"/>
              </a:rPr>
              <a:t>Florian</a:t>
            </a:r>
            <a:r>
              <a:rPr lang="de-AT" sz="1200" spc="-15" dirty="0">
                <a:latin typeface="+mn-lt"/>
              </a:rPr>
              <a:t> </a:t>
            </a:r>
            <a:r>
              <a:rPr lang="de-AT" sz="1200" dirty="0">
                <a:latin typeface="+mn-lt"/>
              </a:rPr>
              <a:t>Loizl, </a:t>
            </a:r>
            <a:r>
              <a:rPr lang="de-AT" sz="1200" spc="-25" dirty="0" err="1">
                <a:latin typeface="+mn-lt"/>
              </a:rPr>
              <a:t>MSc</a:t>
            </a:r>
            <a:endParaRPr lang="de-AT" sz="1200" spc="-25" dirty="0">
              <a:latin typeface="+mn-lt"/>
            </a:endParaRPr>
          </a:p>
          <a:p>
            <a:pPr marL="720000" marR="887730">
              <a:spcBef>
                <a:spcPts val="200"/>
              </a:spcBef>
              <a:spcAft>
                <a:spcPts val="200"/>
              </a:spcAft>
            </a:pPr>
            <a:r>
              <a:rPr lang="de-AT" sz="1200" dirty="0">
                <a:latin typeface="+mn-lt"/>
              </a:rPr>
              <a:t>Saam</a:t>
            </a:r>
            <a:r>
              <a:rPr lang="de-AT" sz="1200" spc="-25" dirty="0">
                <a:latin typeface="+mn-lt"/>
              </a:rPr>
              <a:t> </a:t>
            </a:r>
            <a:r>
              <a:rPr lang="de-AT" sz="1200" dirty="0">
                <a:latin typeface="+mn-lt"/>
              </a:rPr>
              <a:t>Mahmoodian,</a:t>
            </a:r>
            <a:r>
              <a:rPr lang="de-AT" sz="1200" spc="-5" dirty="0">
                <a:latin typeface="+mn-lt"/>
              </a:rPr>
              <a:t> </a:t>
            </a:r>
            <a:r>
              <a:rPr lang="de-AT" sz="1200" spc="-25" dirty="0" err="1">
                <a:latin typeface="+mn-lt"/>
              </a:rPr>
              <a:t>MSc</a:t>
            </a:r>
            <a:r>
              <a:rPr lang="de-AT" sz="1200" spc="-25" dirty="0">
                <a:latin typeface="+mn-lt"/>
              </a:rPr>
              <a:t> </a:t>
            </a:r>
          </a:p>
          <a:p>
            <a:pPr marL="720000" marR="887730">
              <a:spcBef>
                <a:spcPts val="200"/>
              </a:spcBef>
              <a:spcAft>
                <a:spcPts val="200"/>
              </a:spcAft>
            </a:pPr>
            <a:r>
              <a:rPr lang="de-AT" sz="1200" dirty="0">
                <a:latin typeface="+mn-lt"/>
              </a:rPr>
              <a:t>Katharine</a:t>
            </a:r>
            <a:r>
              <a:rPr lang="de-AT" sz="1200" spc="-15" dirty="0">
                <a:latin typeface="+mn-lt"/>
              </a:rPr>
              <a:t> </a:t>
            </a:r>
            <a:r>
              <a:rPr lang="de-AT" sz="1200" dirty="0">
                <a:latin typeface="+mn-lt"/>
              </a:rPr>
              <a:t>Patterson,</a:t>
            </a:r>
            <a:r>
              <a:rPr lang="de-AT" sz="1200" spc="-45" dirty="0">
                <a:latin typeface="+mn-lt"/>
              </a:rPr>
              <a:t> </a:t>
            </a:r>
            <a:r>
              <a:rPr lang="de-AT" sz="1200" dirty="0">
                <a:latin typeface="+mn-lt"/>
              </a:rPr>
              <a:t>CPA,</a:t>
            </a:r>
            <a:r>
              <a:rPr lang="de-AT" sz="1200" spc="-25" dirty="0">
                <a:latin typeface="+mn-lt"/>
              </a:rPr>
              <a:t> CA</a:t>
            </a:r>
          </a:p>
          <a:p>
            <a:pPr marL="720000" marR="887730">
              <a:spcBef>
                <a:spcPts val="200"/>
              </a:spcBef>
              <a:spcAft>
                <a:spcPts val="200"/>
              </a:spcAft>
            </a:pPr>
            <a:r>
              <a:rPr lang="de-AT" sz="1200" dirty="0">
                <a:latin typeface="+mn-lt"/>
              </a:rPr>
              <a:t>Anja Pichler, </a:t>
            </a:r>
            <a:r>
              <a:rPr lang="de-AT" sz="1200" dirty="0" err="1">
                <a:latin typeface="+mn-lt"/>
              </a:rPr>
              <a:t>MSc</a:t>
            </a:r>
            <a:endParaRPr lang="de-AT" sz="1200" dirty="0">
              <a:latin typeface="+mn-lt"/>
            </a:endParaRPr>
          </a:p>
          <a:p>
            <a:pPr marL="720000" marR="1129665">
              <a:spcBef>
                <a:spcPts val="200"/>
              </a:spcBef>
              <a:spcAft>
                <a:spcPts val="200"/>
              </a:spcAft>
            </a:pPr>
            <a:r>
              <a:rPr lang="de-AT" sz="1200" dirty="0">
                <a:latin typeface="+mn-lt"/>
              </a:rPr>
              <a:t>Gianluca Piucco, </a:t>
            </a:r>
            <a:r>
              <a:rPr lang="de-AT" sz="1200" spc="-25" dirty="0" err="1">
                <a:latin typeface="+mn-lt"/>
              </a:rPr>
              <a:t>MSc</a:t>
            </a:r>
            <a:r>
              <a:rPr lang="de-AT" sz="1200" spc="-25" dirty="0">
                <a:latin typeface="+mn-lt"/>
              </a:rPr>
              <a:t> </a:t>
            </a:r>
          </a:p>
          <a:p>
            <a:pPr marL="720000" marR="1129665">
              <a:spcBef>
                <a:spcPts val="200"/>
              </a:spcBef>
              <a:spcAft>
                <a:spcPts val="200"/>
              </a:spcAft>
            </a:pPr>
            <a:r>
              <a:rPr lang="de-AT" sz="1200" dirty="0">
                <a:latin typeface="+mn-lt"/>
              </a:rPr>
              <a:t>Tanja</a:t>
            </a:r>
            <a:r>
              <a:rPr lang="de-AT" sz="1200" spc="-40" dirty="0">
                <a:latin typeface="+mn-lt"/>
              </a:rPr>
              <a:t> </a:t>
            </a:r>
            <a:r>
              <a:rPr lang="de-AT" sz="1200" dirty="0">
                <a:latin typeface="+mn-lt"/>
              </a:rPr>
              <a:t>Schiffner,</a:t>
            </a:r>
            <a:r>
              <a:rPr lang="de-AT" sz="1200" spc="-5" dirty="0">
                <a:latin typeface="+mn-lt"/>
              </a:rPr>
              <a:t> </a:t>
            </a:r>
            <a:r>
              <a:rPr lang="de-AT" sz="1200" spc="-25" dirty="0" err="1">
                <a:latin typeface="+mn-lt"/>
              </a:rPr>
              <a:t>MSc</a:t>
            </a:r>
            <a:endParaRPr lang="de-AT" sz="1200" spc="-25" dirty="0">
              <a:latin typeface="+mn-lt"/>
            </a:endParaRPr>
          </a:p>
          <a:p>
            <a:pPr marL="720000">
              <a:spcBef>
                <a:spcPts val="200"/>
              </a:spcBef>
              <a:spcAft>
                <a:spcPts val="200"/>
              </a:spcAft>
            </a:pPr>
            <a:r>
              <a:rPr lang="de-AT" sz="1200" dirty="0">
                <a:latin typeface="+mn-lt"/>
              </a:rPr>
              <a:t>Dr.</a:t>
            </a:r>
            <a:r>
              <a:rPr lang="de-AT" sz="1200" spc="-25" dirty="0">
                <a:latin typeface="+mn-lt"/>
              </a:rPr>
              <a:t> </a:t>
            </a:r>
            <a:r>
              <a:rPr lang="de-AT" sz="1200" dirty="0">
                <a:latin typeface="+mn-lt"/>
              </a:rPr>
              <a:t>Markus</a:t>
            </a:r>
            <a:r>
              <a:rPr lang="de-AT" sz="1200" spc="15" dirty="0">
                <a:latin typeface="+mn-lt"/>
              </a:rPr>
              <a:t> </a:t>
            </a:r>
            <a:r>
              <a:rPr lang="de-AT" sz="1200" dirty="0">
                <a:latin typeface="+mn-lt"/>
              </a:rPr>
              <a:t>Wabnegg,</a:t>
            </a:r>
            <a:r>
              <a:rPr lang="de-AT" sz="1200" spc="-20" dirty="0">
                <a:latin typeface="+mn-lt"/>
              </a:rPr>
              <a:t> </a:t>
            </a:r>
            <a:r>
              <a:rPr lang="de-AT" sz="1200" spc="-25" dirty="0">
                <a:latin typeface="+mn-lt"/>
              </a:rPr>
              <a:t>MIM</a:t>
            </a:r>
          </a:p>
          <a:p>
            <a:pPr marL="720000" marR="791210">
              <a:spcBef>
                <a:spcPts val="200"/>
              </a:spcBef>
              <a:spcAft>
                <a:spcPts val="200"/>
              </a:spcAft>
            </a:pPr>
            <a:r>
              <a:rPr lang="de-AT" sz="1200" dirty="0">
                <a:latin typeface="+mn-lt"/>
              </a:rPr>
              <a:t>Martin</a:t>
            </a:r>
            <a:r>
              <a:rPr lang="de-AT" sz="1200" spc="-5" dirty="0">
                <a:latin typeface="+mn-lt"/>
              </a:rPr>
              <a:t> </a:t>
            </a:r>
            <a:r>
              <a:rPr lang="de-AT" sz="1200" dirty="0">
                <a:latin typeface="+mn-lt"/>
              </a:rPr>
              <a:t>Wiernsperger </a:t>
            </a:r>
            <a:r>
              <a:rPr lang="de-AT" sz="1200" dirty="0" err="1">
                <a:latin typeface="+mn-lt"/>
              </a:rPr>
              <a:t>MSc</a:t>
            </a:r>
            <a:r>
              <a:rPr lang="de-AT" sz="1200" dirty="0">
                <a:latin typeface="+mn-lt"/>
              </a:rPr>
              <a:t>,</a:t>
            </a:r>
            <a:r>
              <a:rPr lang="de-AT" sz="1200" spc="-5" dirty="0">
                <a:latin typeface="+mn-lt"/>
              </a:rPr>
              <a:t> </a:t>
            </a:r>
            <a:r>
              <a:rPr lang="de-AT" sz="1200" spc="-25" dirty="0">
                <a:latin typeface="+mn-lt"/>
              </a:rPr>
              <a:t>MBA </a:t>
            </a:r>
          </a:p>
          <a:p>
            <a:pPr marL="720000" marR="791210">
              <a:spcBef>
                <a:spcPts val="200"/>
              </a:spcBef>
              <a:spcAft>
                <a:spcPts val="200"/>
              </a:spcAft>
            </a:pPr>
            <a:r>
              <a:rPr lang="de-AT" sz="1200" dirty="0">
                <a:latin typeface="+mn-lt"/>
              </a:rPr>
              <a:t>Lea</a:t>
            </a:r>
            <a:r>
              <a:rPr lang="de-AT" sz="1200" spc="-25" dirty="0">
                <a:latin typeface="+mn-lt"/>
              </a:rPr>
              <a:t> </a:t>
            </a:r>
            <a:r>
              <a:rPr lang="de-AT" sz="1200" dirty="0">
                <a:latin typeface="+mn-lt"/>
              </a:rPr>
              <a:t>Zwickl,</a:t>
            </a:r>
            <a:r>
              <a:rPr lang="de-AT" sz="1200" spc="5" dirty="0">
                <a:latin typeface="+mn-lt"/>
              </a:rPr>
              <a:t> </a:t>
            </a:r>
            <a:r>
              <a:rPr lang="de-AT" sz="1200" dirty="0" err="1">
                <a:latin typeface="+mn-lt"/>
              </a:rPr>
              <a:t>MSc</a:t>
            </a:r>
            <a:r>
              <a:rPr lang="de-AT" sz="1200" dirty="0">
                <a:latin typeface="+mn-lt"/>
              </a:rPr>
              <a:t> </a:t>
            </a:r>
            <a:r>
              <a:rPr lang="de-AT" sz="1200" spc="-25" dirty="0">
                <a:latin typeface="+mn-lt"/>
              </a:rPr>
              <a:t>MA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4693768" y="1131223"/>
            <a:ext cx="3600000" cy="270587"/>
          </a:xfrm>
          <a:prstGeom prst="rect">
            <a:avLst/>
          </a:prstGeom>
          <a:solidFill>
            <a:srgbClr val="007898"/>
          </a:solidFill>
          <a:ln>
            <a:solidFill>
              <a:schemeClr val="bg1">
                <a:lumMod val="65000"/>
              </a:schemeClr>
            </a:solidFill>
          </a:ln>
        </p:spPr>
        <p:txBody>
          <a:bodyPr vert="horz" wrap="square" lIns="0" tIns="54610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430"/>
              </a:spcBef>
            </a:pPr>
            <a:r>
              <a:rPr sz="1400" b="1" spc="-10" dirty="0">
                <a:solidFill>
                  <a:srgbClr val="FFFFFF"/>
                </a:solidFill>
                <a:latin typeface="+mn-lt"/>
                <a:cs typeface="Verdana"/>
              </a:rPr>
              <a:t>Assistants</a:t>
            </a:r>
            <a:endParaRPr sz="1400" dirty="0">
              <a:latin typeface="+mn-lt"/>
              <a:cs typeface="Verdana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805010" y="1391411"/>
            <a:ext cx="3528000" cy="1161289"/>
          </a:xfrm>
          <a:custGeom>
            <a:avLst/>
            <a:gdLst/>
            <a:ahLst/>
            <a:cxnLst/>
            <a:rect l="l" t="t" r="r" b="b"/>
            <a:pathLst>
              <a:path w="3291840" h="1214755">
                <a:moveTo>
                  <a:pt x="0" y="1214627"/>
                </a:moveTo>
                <a:lnTo>
                  <a:pt x="3291840" y="1214627"/>
                </a:lnTo>
                <a:lnTo>
                  <a:pt x="3291840" y="0"/>
                </a:lnTo>
                <a:lnTo>
                  <a:pt x="0" y="0"/>
                </a:lnTo>
                <a:lnTo>
                  <a:pt x="0" y="1214627"/>
                </a:lnTo>
                <a:close/>
              </a:path>
            </a:pathLst>
          </a:custGeom>
          <a:ln w="12191">
            <a:solidFill>
              <a:schemeClr val="bg1">
                <a:lumMod val="65000"/>
              </a:schemeClr>
            </a:solidFill>
          </a:ln>
        </p:spPr>
        <p:txBody>
          <a:bodyPr wrap="square" lIns="0" tIns="0" rIns="0" bIns="0" rtlCol="0"/>
          <a:lstStyle/>
          <a:p>
            <a:pPr marL="462280" marR="462280">
              <a:lnSpc>
                <a:spcPct val="150000"/>
              </a:lnSpc>
            </a:pPr>
            <a:r>
              <a:rPr lang="de-AT" sz="1200" spc="-10" dirty="0">
                <a:latin typeface="+mn-lt"/>
                <a:cs typeface="Verdana"/>
              </a:rPr>
              <a:t>Univ.-</a:t>
            </a:r>
            <a:r>
              <a:rPr lang="de-AT" sz="1200" dirty="0">
                <a:latin typeface="+mn-lt"/>
                <a:cs typeface="Verdana"/>
              </a:rPr>
              <a:t>Prof.</a:t>
            </a:r>
            <a:r>
              <a:rPr lang="de-AT" sz="1200" spc="-30" dirty="0">
                <a:latin typeface="+mn-lt"/>
                <a:cs typeface="Verdana"/>
              </a:rPr>
              <a:t> </a:t>
            </a:r>
            <a:r>
              <a:rPr lang="de-AT" sz="1200" dirty="0">
                <a:latin typeface="+mn-lt"/>
                <a:cs typeface="Verdana"/>
              </a:rPr>
              <a:t>Dr.</a:t>
            </a:r>
            <a:r>
              <a:rPr lang="de-AT" sz="1200" spc="-10" dirty="0">
                <a:latin typeface="+mn-lt"/>
                <a:cs typeface="Verdana"/>
              </a:rPr>
              <a:t> </a:t>
            </a:r>
            <a:r>
              <a:rPr lang="de-AT" sz="1200" dirty="0">
                <a:latin typeface="+mn-lt"/>
                <a:cs typeface="Verdana"/>
              </a:rPr>
              <a:t>Gerhard</a:t>
            </a:r>
            <a:r>
              <a:rPr lang="de-AT" sz="1200" spc="-10" dirty="0">
                <a:latin typeface="+mn-lt"/>
                <a:cs typeface="Verdana"/>
              </a:rPr>
              <a:t> Speckbacher </a:t>
            </a:r>
          </a:p>
          <a:p>
            <a:pPr marL="462280" marR="462280">
              <a:lnSpc>
                <a:spcPct val="150000"/>
              </a:lnSpc>
            </a:pPr>
            <a:r>
              <a:rPr lang="de-AT" sz="1200" spc="-10" dirty="0">
                <a:latin typeface="+mn-lt"/>
                <a:cs typeface="Verdana"/>
              </a:rPr>
              <a:t>Univ.-</a:t>
            </a:r>
            <a:r>
              <a:rPr lang="de-AT" sz="1200" dirty="0">
                <a:latin typeface="+mn-lt"/>
                <a:cs typeface="Verdana"/>
              </a:rPr>
              <a:t>Prof.</a:t>
            </a:r>
            <a:r>
              <a:rPr lang="de-AT" sz="1200" spc="-20" dirty="0">
                <a:latin typeface="+mn-lt"/>
                <a:cs typeface="Verdana"/>
              </a:rPr>
              <a:t> </a:t>
            </a:r>
            <a:r>
              <a:rPr lang="de-AT" sz="1200" dirty="0">
                <a:latin typeface="+mn-lt"/>
                <a:cs typeface="Verdana"/>
              </a:rPr>
              <a:t>Dr.</a:t>
            </a:r>
            <a:r>
              <a:rPr lang="de-AT" sz="1200" spc="-5" dirty="0">
                <a:latin typeface="+mn-lt"/>
                <a:cs typeface="Verdana"/>
              </a:rPr>
              <a:t> </a:t>
            </a:r>
            <a:r>
              <a:rPr lang="de-AT" sz="1200" dirty="0">
                <a:latin typeface="+mn-lt"/>
                <a:cs typeface="Verdana"/>
              </a:rPr>
              <a:t>Isabella</a:t>
            </a:r>
            <a:r>
              <a:rPr lang="de-AT" sz="1200" spc="-15" dirty="0">
                <a:latin typeface="+mn-lt"/>
                <a:cs typeface="Verdana"/>
              </a:rPr>
              <a:t> </a:t>
            </a:r>
            <a:r>
              <a:rPr lang="de-AT" sz="1200" spc="-10" dirty="0">
                <a:latin typeface="+mn-lt"/>
                <a:cs typeface="Verdana"/>
              </a:rPr>
              <a:t>Grabner </a:t>
            </a:r>
          </a:p>
          <a:p>
            <a:pPr marL="462280">
              <a:lnSpc>
                <a:spcPct val="150000"/>
              </a:lnSpc>
            </a:pPr>
            <a:r>
              <a:rPr lang="de-AT" sz="1200" dirty="0" err="1">
                <a:latin typeface="+mn-lt"/>
                <a:cs typeface="Verdana"/>
              </a:rPr>
              <a:t>Assoc</a:t>
            </a:r>
            <a:r>
              <a:rPr lang="de-AT" sz="1200" dirty="0">
                <a:latin typeface="+mn-lt"/>
                <a:cs typeface="Verdana"/>
              </a:rPr>
              <a:t>.</a:t>
            </a:r>
            <a:r>
              <a:rPr lang="de-AT" sz="1200" spc="-15" dirty="0">
                <a:latin typeface="+mn-lt"/>
                <a:cs typeface="Verdana"/>
              </a:rPr>
              <a:t> </a:t>
            </a:r>
            <a:r>
              <a:rPr lang="de-AT" sz="1200" dirty="0">
                <a:latin typeface="+mn-lt"/>
                <a:cs typeface="Verdana"/>
              </a:rPr>
              <a:t>Prof.</a:t>
            </a:r>
            <a:r>
              <a:rPr lang="de-AT" sz="1200" spc="-30" dirty="0">
                <a:latin typeface="+mn-lt"/>
                <a:cs typeface="Verdana"/>
              </a:rPr>
              <a:t> </a:t>
            </a:r>
            <a:r>
              <a:rPr lang="de-AT" sz="1200" dirty="0">
                <a:latin typeface="+mn-lt"/>
                <a:cs typeface="Verdana"/>
              </a:rPr>
              <a:t>Dr.</a:t>
            </a:r>
            <a:r>
              <a:rPr lang="de-AT" sz="1200" spc="-40" dirty="0">
                <a:latin typeface="+mn-lt"/>
                <a:cs typeface="Verdana"/>
              </a:rPr>
              <a:t> </a:t>
            </a:r>
            <a:r>
              <a:rPr lang="de-AT" sz="1200" dirty="0">
                <a:latin typeface="+mn-lt"/>
                <a:cs typeface="Verdana"/>
              </a:rPr>
              <a:t>Christoph</a:t>
            </a:r>
            <a:r>
              <a:rPr lang="de-AT" sz="1200" spc="-15" dirty="0">
                <a:latin typeface="+mn-lt"/>
                <a:cs typeface="Verdana"/>
              </a:rPr>
              <a:t> </a:t>
            </a:r>
            <a:r>
              <a:rPr lang="de-AT" sz="1200" spc="-10" dirty="0">
                <a:latin typeface="+mn-lt"/>
                <a:cs typeface="Verdana"/>
              </a:rPr>
              <a:t>Feichter</a:t>
            </a:r>
            <a:endParaRPr lang="de-AT" sz="1200" dirty="0">
              <a:latin typeface="+mn-lt"/>
              <a:cs typeface="Verdana"/>
            </a:endParaRPr>
          </a:p>
          <a:p>
            <a:pPr marL="462280">
              <a:lnSpc>
                <a:spcPct val="150000"/>
              </a:lnSpc>
            </a:pPr>
            <a:r>
              <a:rPr lang="de-AT" sz="1200" dirty="0" err="1">
                <a:latin typeface="+mn-lt"/>
                <a:cs typeface="Verdana"/>
              </a:rPr>
              <a:t>Ass.Prof</a:t>
            </a:r>
            <a:r>
              <a:rPr lang="de-AT" sz="1200" dirty="0">
                <a:latin typeface="+mn-lt"/>
                <a:cs typeface="Verdana"/>
              </a:rPr>
              <a:t>.</a:t>
            </a:r>
            <a:r>
              <a:rPr lang="de-AT" sz="1200" spc="-5" dirty="0">
                <a:latin typeface="+mn-lt"/>
                <a:cs typeface="Verdana"/>
              </a:rPr>
              <a:t> </a:t>
            </a:r>
            <a:r>
              <a:rPr lang="de-AT" sz="1200" dirty="0">
                <a:latin typeface="+mn-lt"/>
                <a:cs typeface="Verdana"/>
              </a:rPr>
              <a:t>Dr.</a:t>
            </a:r>
            <a:r>
              <a:rPr lang="de-AT" sz="1200" spc="-30" dirty="0">
                <a:latin typeface="+mn-lt"/>
                <a:cs typeface="Verdana"/>
              </a:rPr>
              <a:t> </a:t>
            </a:r>
            <a:r>
              <a:rPr lang="de-AT" sz="1200" dirty="0">
                <a:latin typeface="+mn-lt"/>
                <a:cs typeface="Verdana"/>
              </a:rPr>
              <a:t>Otto</a:t>
            </a:r>
            <a:r>
              <a:rPr lang="de-AT" sz="1200" spc="-10" dirty="0">
                <a:latin typeface="+mn-lt"/>
                <a:cs typeface="Verdana"/>
              </a:rPr>
              <a:t> Janschek</a:t>
            </a:r>
            <a:endParaRPr lang="de-AT" sz="1200" dirty="0">
              <a:latin typeface="+mn-lt"/>
              <a:cs typeface="Verdan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62000" y="1131864"/>
            <a:ext cx="3600000" cy="269946"/>
          </a:xfrm>
          <a:prstGeom prst="rect">
            <a:avLst/>
          </a:prstGeom>
          <a:solidFill>
            <a:srgbClr val="007898"/>
          </a:solidFill>
          <a:ln>
            <a:solidFill>
              <a:schemeClr val="bg1">
                <a:lumMod val="65000"/>
              </a:schemeClr>
            </a:solidFill>
          </a:ln>
        </p:spPr>
        <p:txBody>
          <a:bodyPr vert="horz" wrap="square" lIns="0" tIns="5397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425"/>
              </a:spcBef>
            </a:pPr>
            <a:r>
              <a:rPr lang="de-AT" sz="1400" b="1" dirty="0">
                <a:solidFill>
                  <a:schemeClr val="bg1"/>
                </a:solidFill>
                <a:latin typeface="+mn-lt"/>
                <a:cs typeface="Verdana"/>
              </a:rPr>
              <a:t>Professors</a:t>
            </a:r>
            <a:endParaRPr sz="1400" b="1" dirty="0">
              <a:solidFill>
                <a:schemeClr val="bg1"/>
              </a:solidFill>
              <a:latin typeface="+mn-lt"/>
              <a:cs typeface="Verdana"/>
            </a:endParaRPr>
          </a:p>
        </p:txBody>
      </p:sp>
      <p:sp>
        <p:nvSpPr>
          <p:cNvPr id="19" name="object 19"/>
          <p:cNvSpPr txBox="1">
            <a:spLocks noGrp="1"/>
          </p:cNvSpPr>
          <p:nvPr>
            <p:ph type="sldNum" sz="quarter" idx="7"/>
          </p:nvPr>
        </p:nvSpPr>
        <p:spPr>
          <a:xfrm>
            <a:off x="449681" y="5467055"/>
            <a:ext cx="506094" cy="13657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>
                <a:latin typeface="+mn-lt"/>
              </a:rPr>
              <a:t>PAGE</a:t>
            </a:r>
            <a:r>
              <a:rPr spc="-5" dirty="0">
                <a:latin typeface="+mn-lt"/>
              </a:rPr>
              <a:t> </a:t>
            </a:r>
            <a:fld id="{81D60167-4931-47E6-BA6A-407CBD079E47}" type="slidenum">
              <a:rPr spc="-50" dirty="0">
                <a:latin typeface="+mn-lt"/>
              </a:rPr>
              <a:t>8</a:t>
            </a:fld>
            <a:endParaRPr spc="-50" dirty="0">
              <a:latin typeface="+mn-lt"/>
            </a:endParaRPr>
          </a:p>
        </p:txBody>
      </p:sp>
      <p:pic>
        <p:nvPicPr>
          <p:cNvPr id="9" name="Grafik 8" descr="Ein Bild, das Kleidung, Menschliches Gesicht, Person, Lächeln enthält.&#10;&#10;Automatisch generierte Beschreibung">
            <a:extLst>
              <a:ext uri="{FF2B5EF4-FFF2-40B4-BE49-F238E27FC236}">
                <a16:creationId xmlns:a16="http://schemas.microsoft.com/office/drawing/2014/main" id="{2B611FDA-4FCF-215C-2848-F7AD1FCA69E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5" t="18434" r="1541" b="12581"/>
          <a:stretch/>
        </p:blipFill>
        <p:spPr>
          <a:xfrm>
            <a:off x="761999" y="2628900"/>
            <a:ext cx="3600000" cy="1747650"/>
          </a:xfrm>
          <a:prstGeom prst="rect">
            <a:avLst/>
          </a:prstGeom>
        </p:spPr>
      </p:pic>
      <p:sp>
        <p:nvSpPr>
          <p:cNvPr id="22" name="object 4">
            <a:extLst>
              <a:ext uri="{FF2B5EF4-FFF2-40B4-BE49-F238E27FC236}">
                <a16:creationId xmlns:a16="http://schemas.microsoft.com/office/drawing/2014/main" id="{2B94510C-CDF2-2DE5-61A2-CF0736C8E732}"/>
              </a:ext>
            </a:extLst>
          </p:cNvPr>
          <p:cNvSpPr/>
          <p:nvPr/>
        </p:nvSpPr>
        <p:spPr>
          <a:xfrm>
            <a:off x="805010" y="4752000"/>
            <a:ext cx="3528000" cy="468000"/>
          </a:xfrm>
          <a:custGeom>
            <a:avLst/>
            <a:gdLst/>
            <a:ahLst/>
            <a:cxnLst/>
            <a:rect l="l" t="t" r="r" b="b"/>
            <a:pathLst>
              <a:path w="3380740" h="3037840">
                <a:moveTo>
                  <a:pt x="0" y="3037332"/>
                </a:moveTo>
                <a:lnTo>
                  <a:pt x="3380232" y="3037332"/>
                </a:lnTo>
                <a:lnTo>
                  <a:pt x="3380232" y="0"/>
                </a:lnTo>
                <a:lnTo>
                  <a:pt x="0" y="0"/>
                </a:lnTo>
                <a:lnTo>
                  <a:pt x="0" y="3037332"/>
                </a:lnTo>
                <a:close/>
              </a:path>
            </a:pathLst>
          </a:custGeom>
          <a:ln w="12191">
            <a:solidFill>
              <a:schemeClr val="bg1">
                <a:lumMod val="65000"/>
              </a:schemeClr>
            </a:solidFill>
          </a:ln>
        </p:spPr>
        <p:txBody>
          <a:bodyPr wrap="square" lIns="0" tIns="0" rIns="0" bIns="0" rtlCol="0"/>
          <a:lstStyle/>
          <a:p>
            <a:pPr marL="720000">
              <a:spcBef>
                <a:spcPts val="200"/>
              </a:spcBef>
              <a:spcAft>
                <a:spcPts val="200"/>
              </a:spcAft>
            </a:pPr>
            <a:endParaRPr lang="de-AT" sz="1200" dirty="0">
              <a:latin typeface="+mn-lt"/>
            </a:endParaRPr>
          </a:p>
          <a:p>
            <a:pPr marL="446088">
              <a:spcBef>
                <a:spcPts val="200"/>
              </a:spcBef>
              <a:spcAft>
                <a:spcPts val="200"/>
              </a:spcAft>
            </a:pPr>
            <a:r>
              <a:rPr lang="de-AT" sz="1200" dirty="0">
                <a:latin typeface="+mn-lt"/>
              </a:rPr>
              <a:t>Karin Zemanek</a:t>
            </a:r>
            <a:endParaRPr lang="de-AT" sz="1200" spc="-25" dirty="0">
              <a:latin typeface="+mn-lt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61999" y="4674021"/>
            <a:ext cx="3599269" cy="270000"/>
          </a:xfrm>
          <a:prstGeom prst="rect">
            <a:avLst/>
          </a:prstGeom>
          <a:solidFill>
            <a:srgbClr val="007898"/>
          </a:solidFill>
          <a:ln>
            <a:solidFill>
              <a:schemeClr val="bg1">
                <a:lumMod val="65000"/>
              </a:schemeClr>
            </a:solidFill>
          </a:ln>
        </p:spPr>
        <p:txBody>
          <a:bodyPr vert="horz" wrap="square" lIns="0" tIns="60960" rIns="0" bIns="0" rtlCol="0">
            <a:spAutoFit/>
          </a:bodyPr>
          <a:lstStyle/>
          <a:p>
            <a:pPr marL="1072515" algn="l">
              <a:lnSpc>
                <a:spcPct val="100000"/>
              </a:lnSpc>
              <a:spcBef>
                <a:spcPts val="480"/>
              </a:spcBef>
            </a:pPr>
            <a:r>
              <a:rPr sz="1400" b="1" spc="-10" dirty="0">
                <a:solidFill>
                  <a:srgbClr val="FFFFFF"/>
                </a:solidFill>
                <a:latin typeface="+mn-lt"/>
                <a:cs typeface="Verdana"/>
              </a:rPr>
              <a:t>Secretary‘s</a:t>
            </a:r>
            <a:r>
              <a:rPr sz="1400" b="1" spc="20" dirty="0">
                <a:solidFill>
                  <a:srgbClr val="FFFFFF"/>
                </a:solidFill>
                <a:latin typeface="+mn-lt"/>
                <a:cs typeface="Verdana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+mn-lt"/>
                <a:cs typeface="Verdana"/>
              </a:rPr>
              <a:t>Office</a:t>
            </a:r>
            <a:endParaRPr sz="1200" dirty="0">
              <a:latin typeface="+mn-lt"/>
              <a:cs typeface="Verdan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50000" y="205200"/>
            <a:ext cx="6721200" cy="566821"/>
          </a:xfrm>
          <a:prstGeom prst="rect">
            <a:avLst/>
          </a:prstGeom>
        </p:spPr>
        <p:txBody>
          <a:bodyPr vert="horz" wrap="square" lIns="0" tIns="19557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>
                <a:latin typeface="+mj-lt"/>
              </a:rPr>
              <a:t>Get</a:t>
            </a:r>
            <a:r>
              <a:rPr spc="-15" dirty="0">
                <a:latin typeface="+mj-lt"/>
              </a:rPr>
              <a:t> </a:t>
            </a:r>
            <a:r>
              <a:rPr dirty="0">
                <a:latin typeface="+mj-lt"/>
              </a:rPr>
              <a:t>in</a:t>
            </a:r>
            <a:r>
              <a:rPr spc="-5" dirty="0">
                <a:latin typeface="+mj-lt"/>
              </a:rPr>
              <a:t> </a:t>
            </a:r>
            <a:r>
              <a:rPr dirty="0">
                <a:latin typeface="+mj-lt"/>
              </a:rPr>
              <a:t>touch</a:t>
            </a:r>
            <a:r>
              <a:rPr spc="5" dirty="0">
                <a:latin typeface="+mj-lt"/>
              </a:rPr>
              <a:t> </a:t>
            </a:r>
            <a:r>
              <a:rPr dirty="0">
                <a:latin typeface="+mj-lt"/>
              </a:rPr>
              <a:t>and</a:t>
            </a:r>
            <a:r>
              <a:rPr spc="-15" dirty="0">
                <a:latin typeface="+mj-lt"/>
              </a:rPr>
              <a:t> </a:t>
            </a:r>
            <a:r>
              <a:rPr dirty="0">
                <a:latin typeface="+mj-lt"/>
              </a:rPr>
              <a:t>stay</a:t>
            </a:r>
            <a:r>
              <a:rPr spc="-25" dirty="0">
                <a:latin typeface="+mj-lt"/>
              </a:rPr>
              <a:t> </a:t>
            </a:r>
            <a:r>
              <a:rPr dirty="0">
                <a:latin typeface="+mj-lt"/>
              </a:rPr>
              <a:t>in </a:t>
            </a:r>
            <a:r>
              <a:rPr spc="-10" dirty="0">
                <a:latin typeface="+mj-lt"/>
              </a:rPr>
              <a:t>touch!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xfrm>
            <a:off x="450000" y="5468400"/>
            <a:ext cx="498347" cy="13657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>
                <a:latin typeface="+mj-lt"/>
              </a:rPr>
              <a:t>PAGE</a:t>
            </a:r>
            <a:r>
              <a:rPr spc="-5" dirty="0">
                <a:latin typeface="+mj-lt"/>
              </a:rPr>
              <a:t> </a:t>
            </a:r>
            <a:fld id="{81D60167-4931-47E6-BA6A-407CBD079E47}" type="slidenum">
              <a:rPr spc="-50" dirty="0">
                <a:latin typeface="+mj-lt"/>
              </a:rPr>
              <a:t>9</a:t>
            </a:fld>
            <a:endParaRPr spc="-50" dirty="0">
              <a:latin typeface="+mj-lt"/>
            </a:endParaRPr>
          </a:p>
        </p:txBody>
      </p:sp>
      <p:pic>
        <p:nvPicPr>
          <p:cNvPr id="2" name="object 36">
            <a:extLst>
              <a:ext uri="{FF2B5EF4-FFF2-40B4-BE49-F238E27FC236}">
                <a16:creationId xmlns:a16="http://schemas.microsoft.com/office/drawing/2014/main" id="{A6DF463F-79E4-0AD6-4617-68AFCBB83952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20000" y="5220000"/>
            <a:ext cx="720000" cy="468000"/>
          </a:xfrm>
          <a:prstGeom prst="rect">
            <a:avLst/>
          </a:prstGeom>
        </p:spPr>
      </p:pic>
      <p:grpSp>
        <p:nvGrpSpPr>
          <p:cNvPr id="4" name="Group 6">
            <a:extLst>
              <a:ext uri="{FF2B5EF4-FFF2-40B4-BE49-F238E27FC236}">
                <a16:creationId xmlns:a16="http://schemas.microsoft.com/office/drawing/2014/main" id="{4C9AD57C-118A-F55C-DA1E-E8A6110A01B6}"/>
              </a:ext>
            </a:extLst>
          </p:cNvPr>
          <p:cNvGrpSpPr/>
          <p:nvPr/>
        </p:nvGrpSpPr>
        <p:grpSpPr>
          <a:xfrm>
            <a:off x="838200" y="1104900"/>
            <a:ext cx="7467600" cy="4115099"/>
            <a:chOff x="2438486" y="1944914"/>
            <a:chExt cx="6705514" cy="3770086"/>
          </a:xfrm>
        </p:grpSpPr>
        <p:grpSp>
          <p:nvGrpSpPr>
            <p:cNvPr id="5" name="Group 2">
              <a:extLst>
                <a:ext uri="{FF2B5EF4-FFF2-40B4-BE49-F238E27FC236}">
                  <a16:creationId xmlns:a16="http://schemas.microsoft.com/office/drawing/2014/main" id="{21D75115-D2C9-E8C6-3108-708D3563D1D6}"/>
                </a:ext>
              </a:extLst>
            </p:cNvPr>
            <p:cNvGrpSpPr/>
            <p:nvPr/>
          </p:nvGrpSpPr>
          <p:grpSpPr>
            <a:xfrm>
              <a:off x="2439434" y="1944914"/>
              <a:ext cx="6704566" cy="3770086"/>
              <a:chOff x="2439434" y="1944914"/>
              <a:chExt cx="6704566" cy="3770086"/>
            </a:xfrm>
          </p:grpSpPr>
          <p:pic>
            <p:nvPicPr>
              <p:cNvPr id="8" name="Grafik 7" descr="Ein Bild, das Im Haus, Couch, Inneneinrichtung, Wand enthält.&#10;&#10;Automatisch generierte Beschreibung">
                <a:extLst>
                  <a:ext uri="{FF2B5EF4-FFF2-40B4-BE49-F238E27FC236}">
                    <a16:creationId xmlns:a16="http://schemas.microsoft.com/office/drawing/2014/main" id="{2B741522-7223-1DA7-7664-D08980A75F8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b="25014"/>
              <a:stretch/>
            </p:blipFill>
            <p:spPr>
              <a:xfrm>
                <a:off x="2439434" y="1944914"/>
                <a:ext cx="6703617" cy="3770086"/>
              </a:xfrm>
              <a:prstGeom prst="rect">
                <a:avLst/>
              </a:prstGeom>
            </p:spPr>
          </p:pic>
          <p:sp>
            <p:nvSpPr>
              <p:cNvPr id="12" name="Rechteck 11">
                <a:extLst>
                  <a:ext uri="{FF2B5EF4-FFF2-40B4-BE49-F238E27FC236}">
                    <a16:creationId xmlns:a16="http://schemas.microsoft.com/office/drawing/2014/main" id="{6810ECEC-35CF-8E7E-DF89-5B027CB788D8}"/>
                  </a:ext>
                </a:extLst>
              </p:cNvPr>
              <p:cNvSpPr/>
              <p:nvPr/>
            </p:nvSpPr>
            <p:spPr>
              <a:xfrm>
                <a:off x="2439434" y="1944914"/>
                <a:ext cx="6704566" cy="377008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/>
              </a:p>
            </p:txBody>
          </p:sp>
          <p:sp>
            <p:nvSpPr>
              <p:cNvPr id="28" name="Rechteck 27">
                <a:extLst>
                  <a:ext uri="{FF2B5EF4-FFF2-40B4-BE49-F238E27FC236}">
                    <a16:creationId xmlns:a16="http://schemas.microsoft.com/office/drawing/2014/main" id="{F7359B1F-A7B8-9F9D-FD5B-A01CEF56AD66}"/>
                  </a:ext>
                </a:extLst>
              </p:cNvPr>
              <p:cNvSpPr/>
              <p:nvPr/>
            </p:nvSpPr>
            <p:spPr>
              <a:xfrm>
                <a:off x="5489632" y="5194564"/>
                <a:ext cx="3654368" cy="520435"/>
              </a:xfrm>
              <a:prstGeom prst="rect">
                <a:avLst/>
              </a:prstGeom>
              <a:solidFill>
                <a:schemeClr val="bg1">
                  <a:alpha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r>
                  <a:rPr lang="de-AT" sz="1200" b="1" dirty="0">
                    <a:solidFill>
                      <a:prstClr val="black"/>
                    </a:solidFill>
                    <a:latin typeface="Trebuchet MS" panose="020B0603020202020204" pitchFamily="34" charset="0"/>
                    <a:cs typeface="Times New Roman" panose="02020603050405020304" pitchFamily="18" charset="0"/>
                  </a:rPr>
                  <a:t>Find </a:t>
                </a:r>
                <a:r>
                  <a:rPr lang="de-AT" sz="1200" b="1" dirty="0" err="1">
                    <a:solidFill>
                      <a:prstClr val="black"/>
                    </a:solidFill>
                    <a:latin typeface="Trebuchet MS" panose="020B0603020202020204" pitchFamily="34" charset="0"/>
                    <a:cs typeface="Times New Roman" panose="02020603050405020304" pitchFamily="18" charset="0"/>
                  </a:rPr>
                  <a:t>news</a:t>
                </a:r>
                <a:r>
                  <a:rPr lang="de-AT" sz="1200" b="1" dirty="0">
                    <a:solidFill>
                      <a:prstClr val="black"/>
                    </a:solidFill>
                    <a:latin typeface="Trebuchet MS" panose="020B0603020202020204" pitchFamily="34" charset="0"/>
                    <a:cs typeface="Times New Roman" panose="02020603050405020304" pitchFamily="18" charset="0"/>
                  </a:rPr>
                  <a:t> on </a:t>
                </a:r>
                <a:r>
                  <a:rPr lang="de-AT" sz="1200" b="1" dirty="0" err="1">
                    <a:solidFill>
                      <a:prstClr val="black"/>
                    </a:solidFill>
                    <a:latin typeface="Trebuchet MS" panose="020B0603020202020204" pitchFamily="34" charset="0"/>
                    <a:cs typeface="Times New Roman" panose="02020603050405020304" pitchFamily="18" charset="0"/>
                  </a:rPr>
                  <a:t>our</a:t>
                </a:r>
                <a:r>
                  <a:rPr lang="de-AT" sz="1200" b="1" dirty="0">
                    <a:solidFill>
                      <a:prstClr val="black"/>
                    </a:solidFill>
                    <a:latin typeface="Trebuchet MS" panose="020B0603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de-AT" sz="1200" b="1" dirty="0" err="1">
                    <a:solidFill>
                      <a:prstClr val="black"/>
                    </a:solidFill>
                    <a:latin typeface="Trebuchet MS" panose="020B0603020202020204" pitchFamily="34" charset="0"/>
                    <a:cs typeface="Times New Roman" panose="02020603050405020304" pitchFamily="18" charset="0"/>
                  </a:rPr>
                  <a:t>homepage</a:t>
                </a:r>
                <a:r>
                  <a:rPr lang="de-AT" sz="1200" b="1" dirty="0">
                    <a:solidFill>
                      <a:prstClr val="black"/>
                    </a:solidFill>
                    <a:latin typeface="Trebuchet MS" panose="020B0603020202020204" pitchFamily="34" charset="0"/>
                    <a:cs typeface="Times New Roman" panose="02020603050405020304" pitchFamily="18" charset="0"/>
                  </a:rPr>
                  <a:t>: </a:t>
                </a:r>
              </a:p>
              <a:p>
                <a:pPr algn="r"/>
                <a:r>
                  <a:rPr lang="de-AT" sz="1100" dirty="0">
                    <a:solidFill>
                      <a:prstClr val="black"/>
                    </a:solidFill>
                    <a:latin typeface="Trebuchet MS" panose="020B0603020202020204" pitchFamily="34" charset="0"/>
                    <a:cs typeface="Times New Roman" panose="02020603050405020304" pitchFamily="18" charset="0"/>
                  </a:rPr>
                  <a:t>https://www.wu.ac.at/ifu/network</a:t>
                </a:r>
                <a:r>
                  <a:rPr lang="de-AT" sz="1100" i="1" dirty="0">
                    <a:solidFill>
                      <a:srgbClr val="2993BD"/>
                    </a:solidFill>
                    <a:latin typeface="Trebuchet MS" panose="020B0603020202020204" pitchFamily="34" charset="0"/>
                    <a:cs typeface="Times New Roman" panose="02020603050405020304" pitchFamily="18" charset="0"/>
                  </a:rPr>
                  <a:t>/ifu-lounge</a:t>
                </a:r>
                <a:endParaRPr lang="de-AT" sz="4000" i="1" dirty="0">
                  <a:solidFill>
                    <a:srgbClr val="2993BD"/>
                  </a:solidFill>
                  <a:latin typeface="Trebuchet MS" panose="020B0603020202020204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6" name="Rechteck 5">
              <a:extLst>
                <a:ext uri="{FF2B5EF4-FFF2-40B4-BE49-F238E27FC236}">
                  <a16:creationId xmlns:a16="http://schemas.microsoft.com/office/drawing/2014/main" id="{22B11CA8-0AA2-CEBD-FF41-92CE2DAC5768}"/>
                </a:ext>
              </a:extLst>
            </p:cNvPr>
            <p:cNvSpPr/>
            <p:nvPr/>
          </p:nvSpPr>
          <p:spPr>
            <a:xfrm>
              <a:off x="2438486" y="1944914"/>
              <a:ext cx="2346361" cy="793231"/>
            </a:xfrm>
            <a:prstGeom prst="rect">
              <a:avLst/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2600" b="1" dirty="0" err="1">
                  <a:solidFill>
                    <a:prstClr val="black"/>
                  </a:solidFill>
                  <a:latin typeface="Trebuchet MS" panose="020B0603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I</a:t>
              </a:r>
              <a:r>
                <a:rPr lang="en-US" sz="2600" b="1" i="1" dirty="0" err="1">
                  <a:solidFill>
                    <a:srgbClr val="2993BD"/>
                  </a:solidFill>
                  <a:latin typeface="Trebuchet MS" panose="020B0603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f</a:t>
              </a:r>
              <a:r>
                <a:rPr lang="en-US" sz="2600" b="1" dirty="0" err="1">
                  <a:solidFill>
                    <a:prstClr val="black"/>
                  </a:solidFill>
                  <a:latin typeface="Trebuchet MS" panose="020B0603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U</a:t>
              </a:r>
              <a:r>
                <a:rPr lang="en-US" sz="2600" b="1" dirty="0">
                  <a:solidFill>
                    <a:prstClr val="black"/>
                  </a:solidFill>
                  <a:latin typeface="Trebuchet MS" panose="020B0603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Lounge</a:t>
              </a:r>
              <a:br>
                <a:rPr lang="en-US" sz="2600" b="1" dirty="0">
                  <a:solidFill>
                    <a:prstClr val="black"/>
                  </a:solidFill>
                  <a:latin typeface="Trebuchet MS" panose="020B0603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en-US" sz="1000" b="1" dirty="0">
                  <a:solidFill>
                    <a:prstClr val="black"/>
                  </a:solidFill>
                  <a:latin typeface="Trebuchet MS" panose="020B0603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D5, 6</a:t>
              </a:r>
              <a:r>
                <a:rPr lang="en-US" sz="1000" b="1" baseline="30000" dirty="0">
                  <a:solidFill>
                    <a:prstClr val="black"/>
                  </a:solidFill>
                  <a:latin typeface="Trebuchet MS" panose="020B0603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</a:t>
              </a:r>
              <a:r>
                <a:rPr lang="en-US" sz="1000" b="1" dirty="0">
                  <a:solidFill>
                    <a:prstClr val="black"/>
                  </a:solidFill>
                  <a:latin typeface="Trebuchet MS" panose="020B0603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floor</a:t>
              </a:r>
              <a:endParaRPr lang="de-AT" sz="1000" b="1" dirty="0">
                <a:latin typeface="Trebuchet MS" panose="020B0603020202020204" pitchFamily="34" charset="0"/>
              </a:endParaRPr>
            </a:p>
          </p:txBody>
        </p:sp>
        <p:sp>
          <p:nvSpPr>
            <p:cNvPr id="34" name="Rechteck 33">
              <a:extLst>
                <a:ext uri="{FF2B5EF4-FFF2-40B4-BE49-F238E27FC236}">
                  <a16:creationId xmlns:a16="http://schemas.microsoft.com/office/drawing/2014/main" id="{7B125154-436C-B563-ECE6-4A179485D0A8}"/>
                </a:ext>
              </a:extLst>
            </p:cNvPr>
            <p:cNvSpPr/>
            <p:nvPr/>
          </p:nvSpPr>
          <p:spPr>
            <a:xfrm>
              <a:off x="2500236" y="4177820"/>
              <a:ext cx="4112214" cy="793231"/>
            </a:xfrm>
            <a:prstGeom prst="rect">
              <a:avLst/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2600" b="1" dirty="0">
                  <a:solidFill>
                    <a:srgbClr val="007898"/>
                  </a:solidFill>
                  <a:latin typeface="Trebuchet MS" panose="020B0603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Next Event:</a:t>
              </a:r>
              <a:r>
                <a:rPr lang="en-US" sz="2600" b="1" dirty="0">
                  <a:solidFill>
                    <a:prstClr val="black"/>
                  </a:solidFill>
                  <a:latin typeface="Trebuchet MS" panose="020B0603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>
                  <a:solidFill>
                    <a:prstClr val="black"/>
                  </a:solidFill>
                  <a:latin typeface="Trebuchet MS" panose="020B0603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6</a:t>
              </a:r>
              <a:r>
                <a:rPr lang="en-US" sz="2000" b="1" baseline="30000" dirty="0">
                  <a:solidFill>
                    <a:prstClr val="black"/>
                  </a:solidFill>
                  <a:latin typeface="Trebuchet MS" panose="020B0603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</a:t>
              </a:r>
              <a:r>
                <a:rPr lang="en-US" sz="2000" b="1" dirty="0">
                  <a:solidFill>
                    <a:prstClr val="black"/>
                  </a:solidFill>
                  <a:latin typeface="Trebuchet MS" panose="020B0603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March, </a:t>
              </a:r>
              <a:br>
                <a:rPr lang="en-US" sz="2000" b="1" dirty="0">
                  <a:solidFill>
                    <a:prstClr val="black"/>
                  </a:solidFill>
                  <a:latin typeface="Trebuchet MS" panose="020B0603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en-US" sz="2000" b="1" dirty="0">
                  <a:solidFill>
                    <a:prstClr val="black"/>
                  </a:solidFill>
                  <a:latin typeface="Trebuchet MS" panose="020B0603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after </a:t>
              </a:r>
              <a:r>
                <a:rPr lang="en-US" sz="2000" b="1" dirty="0" err="1">
                  <a:solidFill>
                    <a:srgbClr val="007898"/>
                  </a:solidFill>
                  <a:latin typeface="Trebuchet MS" panose="020B0603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Welcome@IfU</a:t>
              </a:r>
              <a:endParaRPr lang="de-AT" sz="2000" b="1" dirty="0">
                <a:solidFill>
                  <a:srgbClr val="007898"/>
                </a:solidFill>
                <a:latin typeface="Trebuchet MS" panose="020B0603020202020204" pitchFamily="34" charset="0"/>
              </a:endParaRPr>
            </a:p>
          </p:txBody>
        </p:sp>
      </p:grp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hdi9vcX502JvSy0ZqU9Sw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rDrXJzRhEG2nX1B6jg1Yw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wEouBH__0Spd8uwVQiaIQ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ND6LK_bb0K4_fmlHenumQ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1092</Words>
  <Application>Microsoft Office PowerPoint</Application>
  <PresentationFormat>On-screen Show (16:10)</PresentationFormat>
  <Paragraphs>189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Arial</vt:lpstr>
      <vt:lpstr>Calibri</vt:lpstr>
      <vt:lpstr>Georgia</vt:lpstr>
      <vt:lpstr>Times New Roman</vt:lpstr>
      <vt:lpstr>Trebuchet MS</vt:lpstr>
      <vt:lpstr>Verdana</vt:lpstr>
      <vt:lpstr>Wingdings</vt:lpstr>
      <vt:lpstr>Office Theme</vt:lpstr>
      <vt:lpstr>WELCOME!</vt:lpstr>
      <vt:lpstr>What to expect</vt:lpstr>
      <vt:lpstr>Our program focuses on three complementary pillars</vt:lpstr>
      <vt:lpstr>Which career prospects will you have? </vt:lpstr>
      <vt:lpstr>Is Strategy and Managerial Accounting  right for YOU?? </vt:lpstr>
      <vt:lpstr>SBWL Overview</vt:lpstr>
      <vt:lpstr>Two ways into our SBWL</vt:lpstr>
      <vt:lpstr>The IfU Team</vt:lpstr>
      <vt:lpstr>Get in touch and stay in touch!</vt:lpstr>
      <vt:lpstr>Contact IfU</vt:lpstr>
      <vt:lpstr>Business Project: Students as a consulting team!</vt:lpstr>
      <vt:lpstr>Consulting-Partnerships Know-how for Joining Top Management Consultancies</vt:lpstr>
      <vt:lpstr>IfU Community Hub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WELCOME!</dc:title>
  <dc:creator>Schillinger, Tanja</dc:creator>
  <cp:lastModifiedBy>Grabner, Isabella</cp:lastModifiedBy>
  <cp:revision>20</cp:revision>
  <cp:lastPrinted>2024-01-09T09:40:30Z</cp:lastPrinted>
  <dcterms:created xsi:type="dcterms:W3CDTF">2023-05-16T14:29:59Z</dcterms:created>
  <dcterms:modified xsi:type="dcterms:W3CDTF">2024-01-13T20:55:54Z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2023-02-23T00:00:00Z</vt:filetime>
  </property>
  <property fmtid="{D5CDD505-2E9C-101B-9397-08002B2CF9AE}" pid="3" name="Creator">
    <vt:lpwstr>Microsoft® PowerPoint® 2016</vt:lpwstr>
  </property>
  <property fmtid="{D5CDD505-2E9C-101B-9397-08002B2CF9AE}" pid="4" name="LastSaved">
    <vt:filetime>2023-05-16T00:00:00Z</vt:filetime>
  </property>
  <property fmtid="{D5CDD505-2E9C-101B-9397-08002B2CF9AE}" pid="5" name="Producer">
    <vt:lpwstr>Microsoft® PowerPoint® 2016</vt:lpwstr>
  </property>
</Properties>
</file>